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426.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388.xml" ContentType="application/vnd.openxmlformats-officedocument.presentationml.slide+xml"/>
  <Override PartName="/ppt/slides/slide40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slides/slide221.xml" ContentType="application/vnd.openxmlformats-officedocument.presentationml.slide+xml"/>
  <Override PartName="/ppt/slides/slide319.xml" ContentType="application/vnd.openxmlformats-officedocument.presentationml.slide+xml"/>
  <Override PartName="/ppt/slides/slide366.xml" ContentType="application/vnd.openxmlformats-officedocument.presentationml.slide+xml"/>
  <Override PartName="/ppt/slides/slide158.xml" ContentType="application/vnd.openxmlformats-officedocument.presentationml.slide+xml"/>
  <Override PartName="/ppt/slides/slide344.xml" ContentType="application/vnd.openxmlformats-officedocument.presentationml.slide+xml"/>
  <Override PartName="/ppt/slides/slide391.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Default Extension="png" ContentType="image/png"/>
  <Override PartName="/ppt/slides/slide237.xml" ContentType="application/vnd.openxmlformats-officedocument.presentationml.slide+xml"/>
  <Override PartName="/ppt/slides/slide284.xml" ContentType="application/vnd.openxmlformats-officedocument.presentationml.slide+xml"/>
  <Override PartName="/ppt/slides/slide423.xml" ContentType="application/vnd.openxmlformats-officedocument.presentationml.slide+xml"/>
  <Override PartName="/ppt/theme/theme2.xml" ContentType="application/vnd.openxmlformats-officedocument.them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Override PartName="/ppt/slides/slide22.xml" ContentType="application/vnd.openxmlformats-officedocument.presentationml.slide+xml"/>
  <Override PartName="/ppt/slides/slide199.xml" ContentType="application/vnd.openxmlformats-officedocument.presentationml.slide+xml"/>
  <Override PartName="/ppt/slides/slide401.xml" ContentType="application/vnd.openxmlformats-officedocument.presentationml.slide+xml"/>
  <Override PartName="/ppt/slides/slide240.xml" ContentType="application/vnd.openxmlformats-officedocument.presentationml.slide+xml"/>
  <Override PartName="/ppt/slides/slide338.xml" ContentType="application/vnd.openxmlformats-officedocument.presentationml.slide+xml"/>
  <Override PartName="/ppt/slides/slide385.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316.xml" ContentType="application/vnd.openxmlformats-officedocument.presentationml.slide+xml"/>
  <Override PartName="/ppt/slides/slide363.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305.xml" ContentType="application/vnd.openxmlformats-officedocument.presentationml.slide+xml"/>
  <Override PartName="/ppt/slides/slide352.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341.xml" ContentType="application/vnd.openxmlformats-officedocument.presentationml.slide+xml"/>
  <Override PartName="/ppt/slides/slide428.xml" ContentType="application/vnd.openxmlformats-officedocument.presentationml.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41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s/slide40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s/slide292.xml" ContentType="application/vnd.openxmlformats-officedocument.presentationml.slide+xml"/>
  <Override PartName="/ppt/slides/slide379.xml" ContentType="application/vnd.openxmlformats-officedocument.presentationml.slide+xml"/>
  <Default Extension="wmf" ContentType="image/x-wmf"/>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57.xml" ContentType="application/vnd.openxmlformats-officedocument.presentationml.slide+xml"/>
  <Override PartName="/ppt/slides/slide368.xml" ContentType="application/vnd.openxmlformats-officedocument.presentationml.slide+xml"/>
  <Override PartName="/ppt/slides/slide420.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346.xml" ContentType="application/vnd.openxmlformats-officedocument.presentationml.slide+xml"/>
  <Override PartName="/ppt/slides/slide393.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335.xml" ContentType="application/vnd.openxmlformats-officedocument.presentationml.slide+xml"/>
  <Override PartName="/ppt/slides/slide382.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324.xml" ContentType="application/vnd.openxmlformats-officedocument.presentationml.slide+xml"/>
  <Override PartName="/ppt/slides/slide371.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297.xml" ContentType="application/vnd.openxmlformats-officedocument.presentationml.slide+xml"/>
  <Override PartName="/ppt/slides/slide302.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slides/slide425.xml" ContentType="application/vnd.openxmlformats-officedocument.presentationml.slide+xml"/>
  <Override PartName="/ppt/notesSlides/notesSlide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s/slide414.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398.xml" ContentType="application/vnd.openxmlformats-officedocument.presentationml.slide+xml"/>
  <Override PartName="/ppt/slides/slide403.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s/slide329.xml" ContentType="application/vnd.openxmlformats-officedocument.presentationml.slide+xml"/>
  <Override PartName="/ppt/slides/slide376.xml" ContentType="application/vnd.openxmlformats-officedocument.presentationml.slide+xml"/>
  <Override PartName="/ppt/slides/slide387.xml" ContentType="application/vnd.openxmlformats-officedocument.presentationml.slide+xml"/>
  <Override PartName="/ppt/slideLayouts/slideLayout1.xml" ContentType="application/vnd.openxmlformats-officedocument.presentationml.slideLayout+xml"/>
  <Default Extension="wav" ContentType="audio/wav"/>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slides/slide157.xml" ContentType="application/vnd.openxmlformats-officedocument.presentationml.slide+xml"/>
  <Override PartName="/ppt/slides/slide220.xml" ContentType="application/vnd.openxmlformats-officedocument.presentationml.slide+xml"/>
  <Override PartName="/ppt/slides/slide307.xml" ContentType="application/vnd.openxmlformats-officedocument.presentationml.slide+xml"/>
  <Override PartName="/ppt/slides/slide354.xml" ContentType="application/vnd.openxmlformats-officedocument.presentationml.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343.xml" ContentType="application/vnd.openxmlformats-officedocument.presentationml.slide+xml"/>
  <Override PartName="/ppt/slides/slide390.xml" ContentType="application/vnd.openxmlformats-officedocument.presentationml.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321.xml" ContentType="application/vnd.openxmlformats-officedocument.presentationml.slide+xml"/>
  <Override PartName="/ppt/slides/slide41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310.xml" ContentType="application/vnd.openxmlformats-officedocument.presentationml.slide+xml"/>
  <Override PartName="/ppt/slides/slide40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slides/slide42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348.xml" ContentType="application/vnd.openxmlformats-officedocument.presentationml.slide+xml"/>
  <Override PartName="/ppt/slides/slide359.xml" ContentType="application/vnd.openxmlformats-officedocument.presentationml.slide+xml"/>
  <Override PartName="/ppt/slides/slide395.xml" ContentType="application/vnd.openxmlformats-officedocument.presentationml.slide+xml"/>
  <Override PartName="/ppt/slides/slide400.xml" ContentType="application/vnd.openxmlformats-officedocument.presentationml.slide+xml"/>
  <Override PartName="/ppt/slides/slide41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326.xml" ContentType="application/vnd.openxmlformats-officedocument.presentationml.slide+xml"/>
  <Override PartName="/ppt/slides/slide373.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315.xml" ContentType="application/vnd.openxmlformats-officedocument.presentationml.slide+xml"/>
  <Override PartName="/ppt/slides/slide351.xml" ContentType="application/vnd.openxmlformats-officedocument.presentationml.slide+xml"/>
  <Override PartName="/ppt/slides/slide362.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slides/slide34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slides/slide416.xml" ContentType="application/vnd.openxmlformats-officedocument.presentationml.slide+xml"/>
  <Override PartName="/ppt/slides/slide427.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slides/slide405.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s/slide378.xml" ContentType="application/vnd.openxmlformats-officedocument.presentationml.slide+xml"/>
  <Override PartName="/ppt/slides/slide389.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367.xml" ContentType="application/vnd.openxmlformats-officedocument.presentationml.slide+xml"/>
  <Override PartName="/ppt/theme/themeOverride2.xml" ContentType="application/vnd.openxmlformats-officedocument.themeOverr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345.xml" ContentType="application/vnd.openxmlformats-officedocument.presentationml.slide+xml"/>
  <Override PartName="/ppt/slides/slide392.xml" ContentType="application/vnd.openxmlformats-officedocument.presentationml.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34.xml" ContentType="application/vnd.openxmlformats-officedocument.presentationml.slide+xml"/>
  <Override PartName="/ppt/slides/slide370.xml" ContentType="application/vnd.openxmlformats-officedocument.presentationml.slide+xml"/>
  <Override PartName="/ppt/slides/slide381.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424.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slides/slide397.xml" ContentType="application/vnd.openxmlformats-officedocument.presentationml.slide+xml"/>
  <Override PartName="/ppt/slides/slide402.xml" ContentType="application/vnd.openxmlformats-officedocument.presentationml.slide+xml"/>
  <Override PartName="/ppt/slides/slide41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Layouts/slideLayout11.xml" ContentType="application/vnd.openxmlformats-officedocument.presentationml.slideLayout+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353.xml" ContentType="application/vnd.openxmlformats-officedocument.presentationml.slide+xml"/>
  <Override PartName="/ppt/slides/slide364.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34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slides/slide418.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s/slide407.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Override PartName="/ppt/slides/slide369.xml" ContentType="application/vnd.openxmlformats-officedocument.presentationml.slide+xml"/>
  <Override PartName="/ppt/slides/slide421.xml" ContentType="application/vnd.openxmlformats-officedocument.presentationml.slide+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358.xml" ContentType="application/vnd.openxmlformats-officedocument.presentationml.slide+xml"/>
  <Override PartName="/ppt/slides/slide410.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slides/slide394.xml" ContentType="application/vnd.openxmlformats-officedocument.presentationml.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slides/slide372.xml" ContentType="application/vnd.openxmlformats-officedocument.presentationml.slide+xml"/>
  <Override PartName="/ppt/slides/slide383.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399.xml" ContentType="application/vnd.openxmlformats-officedocument.presentationml.slide+xml"/>
  <Override PartName="/ppt/slides/slide415.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409.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slides/slide55.xml" ContentType="application/vnd.openxmlformats-officedocument.presentationml.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slides/slide412.xml" ContentType="application/vnd.openxmlformats-officedocument.presentationml.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slides/slide396.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slides/slide374.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0"/>
  </p:notes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87" r:id="rId20"/>
    <p:sldId id="278" r:id="rId21"/>
    <p:sldId id="288" r:id="rId22"/>
    <p:sldId id="291" r:id="rId23"/>
    <p:sldId id="292" r:id="rId24"/>
    <p:sldId id="289" r:id="rId25"/>
    <p:sldId id="290" r:id="rId26"/>
    <p:sldId id="282" r:id="rId27"/>
    <p:sldId id="286" r:id="rId28"/>
    <p:sldId id="280" r:id="rId29"/>
    <p:sldId id="285" r:id="rId30"/>
    <p:sldId id="284" r:id="rId31"/>
    <p:sldId id="294" r:id="rId32"/>
    <p:sldId id="293"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23" r:id="rId58"/>
    <p:sldId id="321" r:id="rId59"/>
    <p:sldId id="319" r:id="rId60"/>
    <p:sldId id="320" r:id="rId61"/>
    <p:sldId id="322" r:id="rId62"/>
    <p:sldId id="324" r:id="rId63"/>
    <p:sldId id="325" r:id="rId64"/>
    <p:sldId id="326" r:id="rId65"/>
    <p:sldId id="327" r:id="rId66"/>
    <p:sldId id="328" r:id="rId67"/>
    <p:sldId id="329" r:id="rId68"/>
    <p:sldId id="330" r:id="rId69"/>
    <p:sldId id="331" r:id="rId70"/>
    <p:sldId id="341" r:id="rId71"/>
    <p:sldId id="335" r:id="rId72"/>
    <p:sldId id="336" r:id="rId73"/>
    <p:sldId id="337" r:id="rId74"/>
    <p:sldId id="334" r:id="rId75"/>
    <p:sldId id="332" r:id="rId76"/>
    <p:sldId id="333" r:id="rId77"/>
    <p:sldId id="338" r:id="rId78"/>
    <p:sldId id="339" r:id="rId79"/>
    <p:sldId id="340" r:id="rId80"/>
    <p:sldId id="342" r:id="rId81"/>
    <p:sldId id="343" r:id="rId82"/>
    <p:sldId id="344" r:id="rId83"/>
    <p:sldId id="345" r:id="rId84"/>
    <p:sldId id="346" r:id="rId85"/>
    <p:sldId id="347" r:id="rId86"/>
    <p:sldId id="348" r:id="rId87"/>
    <p:sldId id="349" r:id="rId88"/>
    <p:sldId id="350" r:id="rId89"/>
    <p:sldId id="351" r:id="rId90"/>
    <p:sldId id="352" r:id="rId91"/>
    <p:sldId id="353" r:id="rId92"/>
    <p:sldId id="354" r:id="rId93"/>
    <p:sldId id="355" r:id="rId94"/>
    <p:sldId id="692" r:id="rId95"/>
    <p:sldId id="356" r:id="rId96"/>
    <p:sldId id="357" r:id="rId97"/>
    <p:sldId id="358" r:id="rId98"/>
    <p:sldId id="359" r:id="rId99"/>
    <p:sldId id="360" r:id="rId100"/>
    <p:sldId id="361" r:id="rId101"/>
    <p:sldId id="362" r:id="rId102"/>
    <p:sldId id="363" r:id="rId103"/>
    <p:sldId id="364" r:id="rId104"/>
    <p:sldId id="365" r:id="rId105"/>
    <p:sldId id="366" r:id="rId106"/>
    <p:sldId id="367" r:id="rId107"/>
    <p:sldId id="368" r:id="rId108"/>
    <p:sldId id="369" r:id="rId109"/>
    <p:sldId id="371" r:id="rId110"/>
    <p:sldId id="370" r:id="rId111"/>
    <p:sldId id="372" r:id="rId112"/>
    <p:sldId id="373" r:id="rId113"/>
    <p:sldId id="374" r:id="rId114"/>
    <p:sldId id="375" r:id="rId115"/>
    <p:sldId id="376" r:id="rId116"/>
    <p:sldId id="377" r:id="rId117"/>
    <p:sldId id="378" r:id="rId118"/>
    <p:sldId id="381" r:id="rId119"/>
    <p:sldId id="380" r:id="rId120"/>
    <p:sldId id="379" r:id="rId121"/>
    <p:sldId id="382" r:id="rId122"/>
    <p:sldId id="383" r:id="rId123"/>
    <p:sldId id="384" r:id="rId124"/>
    <p:sldId id="385" r:id="rId125"/>
    <p:sldId id="386" r:id="rId126"/>
    <p:sldId id="387" r:id="rId127"/>
    <p:sldId id="388" r:id="rId128"/>
    <p:sldId id="389" r:id="rId129"/>
    <p:sldId id="390" r:id="rId130"/>
    <p:sldId id="392" r:id="rId131"/>
    <p:sldId id="393" r:id="rId132"/>
    <p:sldId id="394" r:id="rId133"/>
    <p:sldId id="395" r:id="rId134"/>
    <p:sldId id="396" r:id="rId135"/>
    <p:sldId id="397" r:id="rId136"/>
    <p:sldId id="398" r:id="rId137"/>
    <p:sldId id="399" r:id="rId138"/>
    <p:sldId id="400" r:id="rId139"/>
    <p:sldId id="401" r:id="rId140"/>
    <p:sldId id="402" r:id="rId141"/>
    <p:sldId id="403" r:id="rId142"/>
    <p:sldId id="404" r:id="rId143"/>
    <p:sldId id="405" r:id="rId144"/>
    <p:sldId id="406" r:id="rId145"/>
    <p:sldId id="407" r:id="rId146"/>
    <p:sldId id="408" r:id="rId147"/>
    <p:sldId id="409" r:id="rId148"/>
    <p:sldId id="410" r:id="rId149"/>
    <p:sldId id="411" r:id="rId150"/>
    <p:sldId id="412" r:id="rId151"/>
    <p:sldId id="413" r:id="rId152"/>
    <p:sldId id="414" r:id="rId153"/>
    <p:sldId id="415" r:id="rId154"/>
    <p:sldId id="416" r:id="rId155"/>
    <p:sldId id="417" r:id="rId156"/>
    <p:sldId id="418" r:id="rId157"/>
    <p:sldId id="419" r:id="rId158"/>
    <p:sldId id="420" r:id="rId159"/>
    <p:sldId id="421" r:id="rId160"/>
    <p:sldId id="422" r:id="rId161"/>
    <p:sldId id="423" r:id="rId162"/>
    <p:sldId id="424" r:id="rId163"/>
    <p:sldId id="425" r:id="rId164"/>
    <p:sldId id="426" r:id="rId165"/>
    <p:sldId id="427" r:id="rId166"/>
    <p:sldId id="428" r:id="rId167"/>
    <p:sldId id="429" r:id="rId168"/>
    <p:sldId id="430" r:id="rId169"/>
    <p:sldId id="431" r:id="rId170"/>
    <p:sldId id="432" r:id="rId171"/>
    <p:sldId id="433" r:id="rId172"/>
    <p:sldId id="434" r:id="rId173"/>
    <p:sldId id="435" r:id="rId174"/>
    <p:sldId id="436" r:id="rId175"/>
    <p:sldId id="437" r:id="rId176"/>
    <p:sldId id="438" r:id="rId177"/>
    <p:sldId id="439" r:id="rId178"/>
    <p:sldId id="440" r:id="rId179"/>
    <p:sldId id="441" r:id="rId180"/>
    <p:sldId id="442" r:id="rId181"/>
    <p:sldId id="443" r:id="rId182"/>
    <p:sldId id="444" r:id="rId183"/>
    <p:sldId id="445" r:id="rId184"/>
    <p:sldId id="446" r:id="rId185"/>
    <p:sldId id="447" r:id="rId186"/>
    <p:sldId id="448" r:id="rId187"/>
    <p:sldId id="449" r:id="rId188"/>
    <p:sldId id="450" r:id="rId189"/>
    <p:sldId id="451" r:id="rId190"/>
    <p:sldId id="452" r:id="rId191"/>
    <p:sldId id="453" r:id="rId192"/>
    <p:sldId id="454" r:id="rId193"/>
    <p:sldId id="455" r:id="rId194"/>
    <p:sldId id="456" r:id="rId195"/>
    <p:sldId id="457" r:id="rId196"/>
    <p:sldId id="458" r:id="rId197"/>
    <p:sldId id="459" r:id="rId198"/>
    <p:sldId id="460" r:id="rId199"/>
    <p:sldId id="461" r:id="rId200"/>
    <p:sldId id="693" r:id="rId201"/>
    <p:sldId id="462" r:id="rId202"/>
    <p:sldId id="463" r:id="rId203"/>
    <p:sldId id="464" r:id="rId204"/>
    <p:sldId id="465" r:id="rId205"/>
    <p:sldId id="466" r:id="rId206"/>
    <p:sldId id="467" r:id="rId207"/>
    <p:sldId id="468" r:id="rId208"/>
    <p:sldId id="469" r:id="rId209"/>
    <p:sldId id="470" r:id="rId210"/>
    <p:sldId id="471" r:id="rId211"/>
    <p:sldId id="472" r:id="rId212"/>
    <p:sldId id="473" r:id="rId213"/>
    <p:sldId id="474" r:id="rId214"/>
    <p:sldId id="475" r:id="rId215"/>
    <p:sldId id="476" r:id="rId216"/>
    <p:sldId id="477" r:id="rId217"/>
    <p:sldId id="478" r:id="rId218"/>
    <p:sldId id="479" r:id="rId219"/>
    <p:sldId id="480" r:id="rId220"/>
    <p:sldId id="481" r:id="rId221"/>
    <p:sldId id="482" r:id="rId222"/>
    <p:sldId id="483" r:id="rId223"/>
    <p:sldId id="484" r:id="rId224"/>
    <p:sldId id="485" r:id="rId225"/>
    <p:sldId id="486" r:id="rId226"/>
    <p:sldId id="487" r:id="rId227"/>
    <p:sldId id="488" r:id="rId228"/>
    <p:sldId id="489" r:id="rId229"/>
    <p:sldId id="490" r:id="rId230"/>
    <p:sldId id="491" r:id="rId231"/>
    <p:sldId id="492" r:id="rId232"/>
    <p:sldId id="493" r:id="rId233"/>
    <p:sldId id="494" r:id="rId234"/>
    <p:sldId id="495" r:id="rId235"/>
    <p:sldId id="496" r:id="rId236"/>
    <p:sldId id="497" r:id="rId237"/>
    <p:sldId id="498" r:id="rId238"/>
    <p:sldId id="499" r:id="rId239"/>
    <p:sldId id="500" r:id="rId240"/>
    <p:sldId id="501" r:id="rId241"/>
    <p:sldId id="502" r:id="rId242"/>
    <p:sldId id="503" r:id="rId243"/>
    <p:sldId id="504" r:id="rId244"/>
    <p:sldId id="505" r:id="rId245"/>
    <p:sldId id="506" r:id="rId246"/>
    <p:sldId id="507" r:id="rId247"/>
    <p:sldId id="508" r:id="rId248"/>
    <p:sldId id="509" r:id="rId249"/>
    <p:sldId id="510" r:id="rId250"/>
    <p:sldId id="511" r:id="rId251"/>
    <p:sldId id="512" r:id="rId252"/>
    <p:sldId id="513" r:id="rId253"/>
    <p:sldId id="514" r:id="rId254"/>
    <p:sldId id="515" r:id="rId255"/>
    <p:sldId id="516" r:id="rId256"/>
    <p:sldId id="517" r:id="rId257"/>
    <p:sldId id="518" r:id="rId258"/>
    <p:sldId id="519" r:id="rId259"/>
    <p:sldId id="520" r:id="rId260"/>
    <p:sldId id="521" r:id="rId261"/>
    <p:sldId id="522" r:id="rId262"/>
    <p:sldId id="523" r:id="rId263"/>
    <p:sldId id="524" r:id="rId264"/>
    <p:sldId id="525" r:id="rId265"/>
    <p:sldId id="526" r:id="rId266"/>
    <p:sldId id="527" r:id="rId267"/>
    <p:sldId id="528" r:id="rId268"/>
    <p:sldId id="529" r:id="rId269"/>
    <p:sldId id="530" r:id="rId270"/>
    <p:sldId id="531" r:id="rId271"/>
    <p:sldId id="532" r:id="rId272"/>
    <p:sldId id="533" r:id="rId273"/>
    <p:sldId id="534" r:id="rId274"/>
    <p:sldId id="535" r:id="rId275"/>
    <p:sldId id="536" r:id="rId276"/>
    <p:sldId id="537" r:id="rId277"/>
    <p:sldId id="538" r:id="rId278"/>
    <p:sldId id="539" r:id="rId279"/>
    <p:sldId id="540" r:id="rId280"/>
    <p:sldId id="541" r:id="rId281"/>
    <p:sldId id="542" r:id="rId282"/>
    <p:sldId id="543" r:id="rId283"/>
    <p:sldId id="544" r:id="rId284"/>
    <p:sldId id="545" r:id="rId285"/>
    <p:sldId id="546" r:id="rId286"/>
    <p:sldId id="547" r:id="rId287"/>
    <p:sldId id="548" r:id="rId288"/>
    <p:sldId id="549" r:id="rId289"/>
    <p:sldId id="550" r:id="rId290"/>
    <p:sldId id="551" r:id="rId291"/>
    <p:sldId id="552" r:id="rId292"/>
    <p:sldId id="553" r:id="rId293"/>
    <p:sldId id="554" r:id="rId294"/>
    <p:sldId id="555" r:id="rId295"/>
    <p:sldId id="556" r:id="rId296"/>
    <p:sldId id="557" r:id="rId297"/>
    <p:sldId id="558" r:id="rId298"/>
    <p:sldId id="559" r:id="rId299"/>
    <p:sldId id="560" r:id="rId300"/>
    <p:sldId id="561" r:id="rId301"/>
    <p:sldId id="562" r:id="rId302"/>
    <p:sldId id="563" r:id="rId303"/>
    <p:sldId id="564" r:id="rId304"/>
    <p:sldId id="565" r:id="rId305"/>
    <p:sldId id="566" r:id="rId306"/>
    <p:sldId id="567" r:id="rId307"/>
    <p:sldId id="568" r:id="rId308"/>
    <p:sldId id="569" r:id="rId309"/>
    <p:sldId id="570" r:id="rId310"/>
    <p:sldId id="571" r:id="rId311"/>
    <p:sldId id="572" r:id="rId312"/>
    <p:sldId id="573" r:id="rId313"/>
    <p:sldId id="574" r:id="rId314"/>
    <p:sldId id="575" r:id="rId315"/>
    <p:sldId id="576" r:id="rId316"/>
    <p:sldId id="577" r:id="rId317"/>
    <p:sldId id="578" r:id="rId318"/>
    <p:sldId id="579" r:id="rId319"/>
    <p:sldId id="580" r:id="rId320"/>
    <p:sldId id="581" r:id="rId321"/>
    <p:sldId id="582" r:id="rId322"/>
    <p:sldId id="583" r:id="rId323"/>
    <p:sldId id="584" r:id="rId324"/>
    <p:sldId id="585" r:id="rId325"/>
    <p:sldId id="586" r:id="rId326"/>
    <p:sldId id="587" r:id="rId327"/>
    <p:sldId id="588" r:id="rId328"/>
    <p:sldId id="589" r:id="rId329"/>
    <p:sldId id="590" r:id="rId330"/>
    <p:sldId id="591" r:id="rId331"/>
    <p:sldId id="592" r:id="rId332"/>
    <p:sldId id="593" r:id="rId333"/>
    <p:sldId id="594" r:id="rId334"/>
    <p:sldId id="595" r:id="rId335"/>
    <p:sldId id="597" r:id="rId336"/>
    <p:sldId id="598" r:id="rId337"/>
    <p:sldId id="599" r:id="rId338"/>
    <p:sldId id="600" r:id="rId339"/>
    <p:sldId id="601" r:id="rId340"/>
    <p:sldId id="602" r:id="rId341"/>
    <p:sldId id="603" r:id="rId342"/>
    <p:sldId id="604" r:id="rId343"/>
    <p:sldId id="605" r:id="rId344"/>
    <p:sldId id="606" r:id="rId345"/>
    <p:sldId id="607" r:id="rId346"/>
    <p:sldId id="608" r:id="rId347"/>
    <p:sldId id="610" r:id="rId348"/>
    <p:sldId id="611" r:id="rId349"/>
    <p:sldId id="612" r:id="rId350"/>
    <p:sldId id="613" r:id="rId351"/>
    <p:sldId id="614" r:id="rId352"/>
    <p:sldId id="615" r:id="rId353"/>
    <p:sldId id="616" r:id="rId354"/>
    <p:sldId id="617" r:id="rId355"/>
    <p:sldId id="618" r:id="rId356"/>
    <p:sldId id="619" r:id="rId357"/>
    <p:sldId id="620" r:id="rId358"/>
    <p:sldId id="621" r:id="rId359"/>
    <p:sldId id="622" r:id="rId360"/>
    <p:sldId id="623" r:id="rId361"/>
    <p:sldId id="624" r:id="rId362"/>
    <p:sldId id="625" r:id="rId363"/>
    <p:sldId id="626" r:id="rId364"/>
    <p:sldId id="627" r:id="rId365"/>
    <p:sldId id="628" r:id="rId366"/>
    <p:sldId id="629" r:id="rId367"/>
    <p:sldId id="630" r:id="rId368"/>
    <p:sldId id="631" r:id="rId369"/>
    <p:sldId id="632" r:id="rId370"/>
    <p:sldId id="633" r:id="rId371"/>
    <p:sldId id="634" r:id="rId372"/>
    <p:sldId id="635" r:id="rId373"/>
    <p:sldId id="636" r:id="rId374"/>
    <p:sldId id="637" r:id="rId375"/>
    <p:sldId id="638" r:id="rId376"/>
    <p:sldId id="639" r:id="rId377"/>
    <p:sldId id="640" r:id="rId378"/>
    <p:sldId id="641" r:id="rId379"/>
    <p:sldId id="642" r:id="rId380"/>
    <p:sldId id="643" r:id="rId381"/>
    <p:sldId id="644" r:id="rId382"/>
    <p:sldId id="645" r:id="rId383"/>
    <p:sldId id="646" r:id="rId384"/>
    <p:sldId id="647" r:id="rId385"/>
    <p:sldId id="648" r:id="rId386"/>
    <p:sldId id="649" r:id="rId387"/>
    <p:sldId id="650" r:id="rId388"/>
    <p:sldId id="651" r:id="rId389"/>
    <p:sldId id="652" r:id="rId390"/>
    <p:sldId id="653" r:id="rId391"/>
    <p:sldId id="654" r:id="rId392"/>
    <p:sldId id="655" r:id="rId393"/>
    <p:sldId id="656" r:id="rId394"/>
    <p:sldId id="657" r:id="rId395"/>
    <p:sldId id="658" r:id="rId396"/>
    <p:sldId id="659" r:id="rId397"/>
    <p:sldId id="660" r:id="rId398"/>
    <p:sldId id="661" r:id="rId399"/>
    <p:sldId id="662" r:id="rId400"/>
    <p:sldId id="663" r:id="rId401"/>
    <p:sldId id="664" r:id="rId402"/>
    <p:sldId id="665" r:id="rId403"/>
    <p:sldId id="666" r:id="rId404"/>
    <p:sldId id="669" r:id="rId405"/>
    <p:sldId id="668" r:id="rId406"/>
    <p:sldId id="670" r:id="rId407"/>
    <p:sldId id="671" r:id="rId408"/>
    <p:sldId id="672" r:id="rId409"/>
    <p:sldId id="673" r:id="rId410"/>
    <p:sldId id="674" r:id="rId411"/>
    <p:sldId id="675" r:id="rId412"/>
    <p:sldId id="676" r:id="rId413"/>
    <p:sldId id="677" r:id="rId414"/>
    <p:sldId id="678" r:id="rId415"/>
    <p:sldId id="679" r:id="rId416"/>
    <p:sldId id="680" r:id="rId417"/>
    <p:sldId id="681" r:id="rId418"/>
    <p:sldId id="682" r:id="rId419"/>
    <p:sldId id="683" r:id="rId420"/>
    <p:sldId id="684" r:id="rId421"/>
    <p:sldId id="685" r:id="rId422"/>
    <p:sldId id="686" r:id="rId423"/>
    <p:sldId id="687" r:id="rId424"/>
    <p:sldId id="688" r:id="rId425"/>
    <p:sldId id="689" r:id="rId426"/>
    <p:sldId id="690" r:id="rId427"/>
    <p:sldId id="691" r:id="rId428"/>
    <p:sldId id="667" r:id="rId4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63" autoAdjust="0"/>
    <p:restoredTop sz="73768" autoAdjust="0"/>
  </p:normalViewPr>
  <p:slideViewPr>
    <p:cSldViewPr>
      <p:cViewPr>
        <p:scale>
          <a:sx n="60" d="100"/>
          <a:sy n="60" d="100"/>
        </p:scale>
        <p:origin x="-1140" y="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theme" Target="theme/theme1.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269" Type="http://schemas.openxmlformats.org/officeDocument/2006/relationships/slide" Target="slides/slide268.xml"/><Relationship Id="rId434"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378" Type="http://schemas.openxmlformats.org/officeDocument/2006/relationships/slide" Target="slides/slide377.xml"/><Relationship Id="rId399" Type="http://schemas.openxmlformats.org/officeDocument/2006/relationships/slide" Target="slides/slide398.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424" Type="http://schemas.openxmlformats.org/officeDocument/2006/relationships/slide" Target="slides/slide423.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slide" Target="slides/slide367.xml"/><Relationship Id="rId389" Type="http://schemas.openxmlformats.org/officeDocument/2006/relationships/slide" Target="slides/slide388.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414" Type="http://schemas.openxmlformats.org/officeDocument/2006/relationships/slide" Target="slides/slide413.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slide" Target="slides/slide378.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25" Type="http://schemas.openxmlformats.org/officeDocument/2006/relationships/slide" Target="slides/slide424.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415" Type="http://schemas.openxmlformats.org/officeDocument/2006/relationships/slide" Target="slides/slide414.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slide" Target="slides/slide404.xml"/><Relationship Id="rId426" Type="http://schemas.openxmlformats.org/officeDocument/2006/relationships/slide" Target="slides/slide425.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416" Type="http://schemas.openxmlformats.org/officeDocument/2006/relationships/slide" Target="slides/slide415.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slide" Target="slides/slide42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notesMaster" Target="notesMasters/notesMaster1.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presProps" Target="presProp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viewProps" Target="viewProps.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505EEA80-5D70-4291-836A-1A1058030EE3}" type="datetimeFigureOut">
              <a:rPr lang="en-US"/>
              <a:pPr>
                <a:defRPr/>
              </a:pPr>
              <a:t>5/3/2013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0CAE7D41-247F-4D79-B29F-663233CAA93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22983C-7551-44F4-B99D-ECF84150D03F}" type="slidenum">
              <a:rPr lang="en-US" smtClean="0">
                <a:cs typeface="Arial" charset="0"/>
              </a:rPr>
              <a:pPr/>
              <a:t>26</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7DCE303-14B1-460B-B1DE-704FFCAD976B}" type="slidenum">
              <a:rPr lang="en-US" smtClean="0">
                <a:cs typeface="Arial" charset="0"/>
              </a:rPr>
              <a:pPr/>
              <a:t>76</a:t>
            </a:fld>
            <a:endParaRPr lang="en-US" smtClean="0">
              <a:cs typeface="Arial" charset="0"/>
            </a:endParaRPr>
          </a:p>
        </p:txBody>
      </p:sp>
      <p:sp>
        <p:nvSpPr>
          <p:cNvPr id="931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0E5780F-94D7-4C1C-9F64-1510D7034C4D}" type="slidenum">
              <a:rPr lang="en-US" sz="1200"/>
              <a:pPr algn="r"/>
              <a:t>94</a:t>
            </a:fld>
            <a:endParaRPr lang="en-US" sz="1200"/>
          </a:p>
        </p:txBody>
      </p:sp>
      <p:sp>
        <p:nvSpPr>
          <p:cNvPr id="1126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12FC41DC-91E6-471E-AED6-EAE6646D8ED1}"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F31A078-808D-49BE-AB11-7B43368C899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85A2F63-7107-4558-8CAE-1AB28840C8B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89384A0-42D3-477F-AEAF-1D8D30DFB70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AD73DD-2E38-4E5E-8082-5FA7EB989B7B}"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7BE1C7E-1EE4-439F-ABAE-19445C14A12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CE3364A6-F212-4D11-BF84-0B42D9C62CA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9EAE0F99-3DE4-420C-9611-801F5EFC6F2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3450874-000D-465F-90D5-82B35A9E713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E92D96B-35C9-4584-8543-59745357B1D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FE6DAE4E-73AB-4079-B35B-B2DD9C4E73E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cs typeface="+mn-cs"/>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cs typeface="+mn-cs"/>
              </a:defRPr>
            </a:lvl1pPr>
          </a:lstStyle>
          <a:p>
            <a:pPr>
              <a:defRPr/>
            </a:pPr>
            <a:fld id="{0C512D99-3F25-429F-B3EF-F1752541A82E}"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cs typeface="+mn-cs"/>
              </a:endParaRPr>
            </a:p>
          </p:txBody>
        </p:sp>
      </p:gr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5" r:id="rId3"/>
    <p:sldLayoutId id="2147483682" r:id="rId4"/>
    <p:sldLayoutId id="2147483681" r:id="rId5"/>
    <p:sldLayoutId id="2147483680" r:id="rId6"/>
    <p:sldLayoutId id="2147483679" r:id="rId7"/>
    <p:sldLayoutId id="2147483678" r:id="rId8"/>
    <p:sldLayoutId id="2147483686" r:id="rId9"/>
    <p:sldLayoutId id="2147483677" r:id="rId10"/>
    <p:sldLayoutId id="214748367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Grp="1" noChangeArrowheads="1"/>
          </p:cNvSpPr>
          <p:nvPr>
            <p:ph type="title"/>
          </p:nvPr>
        </p:nvSpPr>
        <p:spPr/>
        <p:txBody>
          <a:bodyPr/>
          <a:lstStyle/>
          <a:p>
            <a:pPr eaLnBrk="1" hangingPunct="1"/>
            <a:r>
              <a:rPr lang="en-US" smtClean="0"/>
              <a:t>Old Testament Survey- Exodus</a:t>
            </a:r>
          </a:p>
        </p:txBody>
      </p:sp>
      <p:sp>
        <p:nvSpPr>
          <p:cNvPr id="14338" name="Rectangle 5"/>
          <p:cNvSpPr>
            <a:spLocks noGrp="1" noChangeArrowheads="1"/>
          </p:cNvSpPr>
          <p:nvPr>
            <p:ph idx="1"/>
          </p:nvPr>
        </p:nvSpPr>
        <p:spPr/>
        <p:txBody>
          <a:bodyPr/>
          <a:lstStyle/>
          <a:p>
            <a:pPr eaLnBrk="1" hangingPunct="1"/>
            <a:r>
              <a:rPr lang="en-US" smtClean="0"/>
              <a:t>A number of dates have been proposed for the Exodus.</a:t>
            </a:r>
          </a:p>
          <a:p>
            <a:pPr eaLnBrk="1" hangingPunct="1"/>
            <a:r>
              <a:rPr lang="en-US" smtClean="0"/>
              <a:t>Two primary views:</a:t>
            </a:r>
          </a:p>
          <a:p>
            <a:pPr lvl="1" eaLnBrk="1" hangingPunct="1"/>
            <a:r>
              <a:rPr lang="en-US" smtClean="0"/>
              <a:t>Early date, 1445 BC</a:t>
            </a:r>
          </a:p>
          <a:p>
            <a:pPr lvl="1" eaLnBrk="1" hangingPunct="1"/>
            <a:r>
              <a:rPr lang="en-US" smtClean="0"/>
              <a:t>Late date, 1290 BC</a:t>
            </a:r>
          </a:p>
          <a:p>
            <a:pPr lvl="1" eaLnBrk="1" hangingPunct="1">
              <a:buFontTx/>
              <a:buNone/>
            </a:pPr>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57200" y="533400"/>
            <a:ext cx="8229600" cy="914400"/>
          </a:xfrm>
        </p:spPr>
        <p:txBody>
          <a:bodyPr/>
          <a:lstStyle/>
          <a:p>
            <a:pPr eaLnBrk="1" hangingPunct="1"/>
            <a:r>
              <a:rPr lang="en-US" smtClean="0"/>
              <a:t>Old Testament Survey- Exodus</a:t>
            </a:r>
          </a:p>
        </p:txBody>
      </p:sp>
      <p:sp>
        <p:nvSpPr>
          <p:cNvPr id="23554" name="Rectangle 3"/>
          <p:cNvSpPr>
            <a:spLocks noGrp="1" noChangeArrowheads="1"/>
          </p:cNvSpPr>
          <p:nvPr>
            <p:ph idx="1"/>
          </p:nvPr>
        </p:nvSpPr>
        <p:spPr>
          <a:xfrm>
            <a:off x="457200" y="1447800"/>
            <a:ext cx="8229600" cy="4876800"/>
          </a:xfrm>
        </p:spPr>
        <p:txBody>
          <a:bodyPr/>
          <a:lstStyle/>
          <a:p>
            <a:pPr marL="609600" indent="-609600" eaLnBrk="1" hangingPunct="1">
              <a:lnSpc>
                <a:spcPct val="80000"/>
              </a:lnSpc>
              <a:buFont typeface="Wingdings 2" pitchFamily="18" charset="2"/>
              <a:buNone/>
            </a:pPr>
            <a:r>
              <a:rPr lang="en-US" sz="2800" smtClean="0"/>
              <a:t>Yahweh vs. the gods of Egypt</a:t>
            </a:r>
          </a:p>
          <a:p>
            <a:pPr marL="609600" indent="-609600" eaLnBrk="1" hangingPunct="1">
              <a:lnSpc>
                <a:spcPct val="80000"/>
              </a:lnSpc>
              <a:buFont typeface="Wingdings 2" pitchFamily="18" charset="2"/>
              <a:buNone/>
            </a:pPr>
            <a:endParaRPr lang="en-US" sz="2800" smtClean="0"/>
          </a:p>
          <a:p>
            <a:pPr marL="609600" indent="-609600" eaLnBrk="1" hangingPunct="1">
              <a:lnSpc>
                <a:spcPct val="80000"/>
              </a:lnSpc>
              <a:buFontTx/>
              <a:buNone/>
            </a:pPr>
            <a:endParaRPr lang="en-US" sz="2800" smtClean="0"/>
          </a:p>
        </p:txBody>
      </p:sp>
      <p:graphicFrame>
        <p:nvGraphicFramePr>
          <p:cNvPr id="4" name="Table 3"/>
          <p:cNvGraphicFramePr>
            <a:graphicFrameLocks noGrp="1"/>
          </p:cNvGraphicFramePr>
          <p:nvPr/>
        </p:nvGraphicFramePr>
        <p:xfrm>
          <a:off x="533400" y="1981200"/>
          <a:ext cx="7696200" cy="5668963"/>
        </p:xfrm>
        <a:graphic>
          <a:graphicData uri="http://schemas.openxmlformats.org/drawingml/2006/table">
            <a:tbl>
              <a:tblPr firstRow="1" bandRow="1">
                <a:tableStyleId>{5C22544A-7EE6-4342-B048-85BDC9FD1C3A}</a:tableStyleId>
              </a:tblPr>
              <a:tblGrid>
                <a:gridCol w="2565400"/>
                <a:gridCol w="2565400"/>
                <a:gridCol w="2565400"/>
              </a:tblGrid>
              <a:tr h="355928">
                <a:tc>
                  <a:txBody>
                    <a:bodyPr/>
                    <a:lstStyle/>
                    <a:p>
                      <a:r>
                        <a:rPr lang="en-US" dirty="0" smtClean="0"/>
                        <a:t>Plagues</a:t>
                      </a:r>
                      <a:endParaRPr lang="en-US" dirty="0"/>
                    </a:p>
                  </a:txBody>
                  <a:tcPr/>
                </a:tc>
                <a:tc>
                  <a:txBody>
                    <a:bodyPr/>
                    <a:lstStyle/>
                    <a:p>
                      <a:r>
                        <a:rPr lang="en-US" dirty="0" smtClean="0"/>
                        <a:t>References</a:t>
                      </a:r>
                      <a:endParaRPr lang="en-US" dirty="0"/>
                    </a:p>
                  </a:txBody>
                  <a:tcPr/>
                </a:tc>
                <a:tc>
                  <a:txBody>
                    <a:bodyPr/>
                    <a:lstStyle/>
                    <a:p>
                      <a:r>
                        <a:rPr lang="en-US" dirty="0" smtClean="0"/>
                        <a:t>Egyptian</a:t>
                      </a:r>
                      <a:r>
                        <a:rPr lang="en-US" baseline="0" dirty="0" smtClean="0"/>
                        <a:t> gods</a:t>
                      </a:r>
                      <a:endParaRPr lang="en-US" dirty="0"/>
                    </a:p>
                  </a:txBody>
                  <a:tcPr/>
                </a:tc>
              </a:tr>
              <a:tr h="1690657">
                <a:tc>
                  <a:txBody>
                    <a:bodyPr/>
                    <a:lstStyle/>
                    <a:p>
                      <a:r>
                        <a:rPr lang="en-US" dirty="0" smtClean="0"/>
                        <a:t>1. Nile turned</a:t>
                      </a:r>
                      <a:r>
                        <a:rPr lang="en-US" baseline="0" dirty="0" smtClean="0"/>
                        <a:t> to blood</a:t>
                      </a:r>
                      <a:endParaRPr lang="en-US" dirty="0"/>
                    </a:p>
                  </a:txBody>
                  <a:tcPr/>
                </a:tc>
                <a:tc>
                  <a:txBody>
                    <a:bodyPr/>
                    <a:lstStyle/>
                    <a:p>
                      <a:r>
                        <a:rPr lang="en-US" dirty="0" smtClean="0"/>
                        <a:t>Ex. 7:14-25</a:t>
                      </a:r>
                      <a:endParaRPr lang="en-US" dirty="0"/>
                    </a:p>
                  </a:txBody>
                  <a:tcPr/>
                </a:tc>
                <a:tc>
                  <a:txBody>
                    <a:bodyPr/>
                    <a:lstStyle/>
                    <a:p>
                      <a:r>
                        <a:rPr lang="en-US" dirty="0" err="1" smtClean="0"/>
                        <a:t>Hapi</a:t>
                      </a:r>
                      <a:r>
                        <a:rPr lang="en-US" dirty="0" smtClean="0"/>
                        <a:t> (also called </a:t>
                      </a:r>
                      <a:r>
                        <a:rPr lang="en-US" dirty="0" err="1" smtClean="0"/>
                        <a:t>Apis</a:t>
                      </a:r>
                      <a:r>
                        <a:rPr lang="en-US" dirty="0" smtClean="0"/>
                        <a:t>) the bull</a:t>
                      </a:r>
                      <a:r>
                        <a:rPr lang="en-US" baseline="0" dirty="0" smtClean="0"/>
                        <a:t> god, god of the Nile; Isis, goddess and protector of the Nile; </a:t>
                      </a:r>
                      <a:r>
                        <a:rPr lang="en-US" baseline="0" dirty="0" err="1" smtClean="0"/>
                        <a:t>Khnum</a:t>
                      </a:r>
                      <a:r>
                        <a:rPr lang="en-US" baseline="0" dirty="0" smtClean="0"/>
                        <a:t>, ram god, guardian of the Nile</a:t>
                      </a:r>
                      <a:endParaRPr lang="en-US" dirty="0"/>
                    </a:p>
                  </a:txBody>
                  <a:tcPr/>
                </a:tc>
              </a:tr>
              <a:tr h="622874">
                <a:tc>
                  <a:txBody>
                    <a:bodyPr/>
                    <a:lstStyle/>
                    <a:p>
                      <a:r>
                        <a:rPr lang="en-US" dirty="0" smtClean="0"/>
                        <a:t>2. Frogs</a:t>
                      </a:r>
                      <a:endParaRPr lang="en-US" dirty="0"/>
                    </a:p>
                  </a:txBody>
                  <a:tcPr/>
                </a:tc>
                <a:tc>
                  <a:txBody>
                    <a:bodyPr/>
                    <a:lstStyle/>
                    <a:p>
                      <a:r>
                        <a:rPr lang="en-US" dirty="0" smtClean="0"/>
                        <a:t>Ex. 8:1-15</a:t>
                      </a:r>
                      <a:endParaRPr lang="en-US" dirty="0"/>
                    </a:p>
                  </a:txBody>
                  <a:tcPr/>
                </a:tc>
                <a:tc>
                  <a:txBody>
                    <a:bodyPr/>
                    <a:lstStyle/>
                    <a:p>
                      <a:r>
                        <a:rPr lang="en-US" dirty="0" err="1" smtClean="0"/>
                        <a:t>Heqet</a:t>
                      </a:r>
                      <a:r>
                        <a:rPr lang="en-US" dirty="0" smtClean="0"/>
                        <a:t>, </a:t>
                      </a:r>
                      <a:r>
                        <a:rPr lang="en-US" dirty="0" err="1" smtClean="0"/>
                        <a:t>godess</a:t>
                      </a:r>
                      <a:r>
                        <a:rPr lang="en-US" baseline="0" dirty="0" smtClean="0"/>
                        <a:t> of birth- she had a frog’s head</a:t>
                      </a:r>
                      <a:endParaRPr lang="en-US" dirty="0"/>
                    </a:p>
                  </a:txBody>
                  <a:tcPr/>
                </a:tc>
              </a:tr>
              <a:tr h="355928">
                <a:tc>
                  <a:txBody>
                    <a:bodyPr/>
                    <a:lstStyle/>
                    <a:p>
                      <a:r>
                        <a:rPr lang="en-US" dirty="0" smtClean="0"/>
                        <a:t>3. Gnats</a:t>
                      </a:r>
                      <a:endParaRPr lang="en-US" dirty="0"/>
                    </a:p>
                  </a:txBody>
                  <a:tcPr/>
                </a:tc>
                <a:tc>
                  <a:txBody>
                    <a:bodyPr/>
                    <a:lstStyle/>
                    <a:p>
                      <a:r>
                        <a:rPr lang="en-US" dirty="0" smtClean="0"/>
                        <a:t>Ex. 8:16-19</a:t>
                      </a:r>
                      <a:endParaRPr lang="en-US" dirty="0"/>
                    </a:p>
                  </a:txBody>
                  <a:tcPr/>
                </a:tc>
                <a:tc>
                  <a:txBody>
                    <a:bodyPr/>
                    <a:lstStyle/>
                    <a:p>
                      <a:r>
                        <a:rPr lang="en-US" dirty="0" smtClean="0"/>
                        <a:t>Set, god of the desert</a:t>
                      </a:r>
                      <a:endParaRPr lang="en-US" dirty="0"/>
                    </a:p>
                  </a:txBody>
                  <a:tcPr/>
                </a:tc>
              </a:tr>
              <a:tr h="889819">
                <a:tc>
                  <a:txBody>
                    <a:bodyPr/>
                    <a:lstStyle/>
                    <a:p>
                      <a:r>
                        <a:rPr lang="en-US" dirty="0" smtClean="0"/>
                        <a:t>4. Flies</a:t>
                      </a:r>
                      <a:endParaRPr lang="en-US" dirty="0"/>
                    </a:p>
                  </a:txBody>
                  <a:tcPr/>
                </a:tc>
                <a:tc>
                  <a:txBody>
                    <a:bodyPr/>
                    <a:lstStyle/>
                    <a:p>
                      <a:r>
                        <a:rPr lang="en-US" dirty="0" smtClean="0"/>
                        <a:t>Ex. 8:20-32</a:t>
                      </a:r>
                      <a:endParaRPr lang="en-US" dirty="0"/>
                    </a:p>
                  </a:txBody>
                  <a:tcPr/>
                </a:tc>
                <a:tc>
                  <a:txBody>
                    <a:bodyPr/>
                    <a:lstStyle/>
                    <a:p>
                      <a:r>
                        <a:rPr lang="en-US" dirty="0" smtClean="0"/>
                        <a:t>Re- the</a:t>
                      </a:r>
                      <a:r>
                        <a:rPr lang="en-US" baseline="0" dirty="0" smtClean="0"/>
                        <a:t> sun god and </a:t>
                      </a:r>
                      <a:r>
                        <a:rPr lang="en-US" baseline="0" dirty="0" err="1" smtClean="0"/>
                        <a:t>Uatchit</a:t>
                      </a:r>
                      <a:r>
                        <a:rPr lang="en-US" baseline="0" dirty="0" smtClean="0"/>
                        <a:t>- he was represented by the fly</a:t>
                      </a:r>
                      <a:endParaRPr lang="en-US" dirty="0"/>
                    </a:p>
                  </a:txBody>
                  <a:tcPr/>
                </a:tc>
              </a:tr>
              <a:tr h="889819">
                <a:tc>
                  <a:txBody>
                    <a:bodyPr/>
                    <a:lstStyle/>
                    <a:p>
                      <a:r>
                        <a:rPr lang="en-US" dirty="0" smtClean="0"/>
                        <a:t>5. Death of livestock</a:t>
                      </a:r>
                      <a:endParaRPr lang="en-US" dirty="0"/>
                    </a:p>
                  </a:txBody>
                  <a:tcPr/>
                </a:tc>
                <a:tc>
                  <a:txBody>
                    <a:bodyPr/>
                    <a:lstStyle/>
                    <a:p>
                      <a:r>
                        <a:rPr lang="en-US" dirty="0" smtClean="0"/>
                        <a:t>Ex. 9:1-7</a:t>
                      </a:r>
                      <a:endParaRPr lang="en-US" dirty="0"/>
                    </a:p>
                  </a:txBody>
                  <a:tcPr/>
                </a:tc>
                <a:tc>
                  <a:txBody>
                    <a:bodyPr/>
                    <a:lstStyle/>
                    <a:p>
                      <a:r>
                        <a:rPr lang="en-US" dirty="0" err="1" smtClean="0"/>
                        <a:t>Hathor</a:t>
                      </a:r>
                      <a:r>
                        <a:rPr lang="en-US" dirty="0" smtClean="0"/>
                        <a:t>-</a:t>
                      </a:r>
                      <a:r>
                        <a:rPr lang="en-US" baseline="0" dirty="0" smtClean="0"/>
                        <a:t> goddess with a cow’s head; </a:t>
                      </a:r>
                      <a:r>
                        <a:rPr lang="en-US" baseline="0" dirty="0" err="1" smtClean="0"/>
                        <a:t>Apis</a:t>
                      </a:r>
                      <a:r>
                        <a:rPr lang="en-US" baseline="0" dirty="0" smtClean="0"/>
                        <a:t>, the bull god</a:t>
                      </a:r>
                      <a:endParaRPr lang="en-US" dirty="0"/>
                    </a:p>
                  </a:txBody>
                  <a:tcPr/>
                </a:tc>
              </a:tr>
              <a:tr h="355928">
                <a:tc>
                  <a:txBody>
                    <a:bodyPr/>
                    <a:lstStyle/>
                    <a:p>
                      <a:endParaRPr lang="en-US" dirty="0"/>
                    </a:p>
                  </a:txBody>
                  <a:tcPr/>
                </a:tc>
                <a:tc>
                  <a:txBody>
                    <a:bodyPr/>
                    <a:lstStyle/>
                    <a:p>
                      <a:endParaRPr lang="en-US"/>
                    </a:p>
                  </a:txBody>
                  <a:tcPr/>
                </a:tc>
                <a:tc>
                  <a:txBody>
                    <a:bodyPr/>
                    <a:lstStyle/>
                    <a:p>
                      <a:endParaRPr lang="en-US"/>
                    </a:p>
                  </a:txBody>
                  <a:tcPr/>
                </a:tc>
              </a:tr>
              <a:tr h="355928">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p:txBody>
          <a:bodyPr/>
          <a:lstStyle/>
          <a:p>
            <a:pPr eaLnBrk="1" hangingPunct="1"/>
            <a:r>
              <a:rPr lang="en-US" smtClean="0"/>
              <a:t>Old Testament Survey- Joshua</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b="1" dirty="0" smtClean="0"/>
              <a:t>OUTLINE OF THE BOOK OF JOSHUA</a:t>
            </a:r>
          </a:p>
          <a:p>
            <a:pPr marL="274320" indent="-274320" eaLnBrk="1" fontAlgn="auto" hangingPunct="1">
              <a:spcAft>
                <a:spcPts val="0"/>
              </a:spcAft>
              <a:buClr>
                <a:schemeClr val="accent3"/>
              </a:buClr>
              <a:buFont typeface="Wingdings 2"/>
              <a:buChar char=""/>
              <a:defRPr/>
            </a:pPr>
            <a:r>
              <a:rPr lang="en-US" b="1" i="1" dirty="0" smtClean="0"/>
              <a:t>COLONIZING THE LAND (Chapter 12-24)</a:t>
            </a:r>
          </a:p>
          <a:p>
            <a:pPr marL="274320" indent="-274320" eaLnBrk="1" fontAlgn="auto" hangingPunct="1">
              <a:spcAft>
                <a:spcPts val="0"/>
              </a:spcAft>
              <a:buClr>
                <a:schemeClr val="accent3"/>
              </a:buClr>
              <a:buFont typeface="Wingdings 2"/>
              <a:buChar char=""/>
              <a:defRPr/>
            </a:pPr>
            <a:r>
              <a:rPr lang="en-US" b="1" i="1" dirty="0" smtClean="0"/>
              <a:t>C. Dedicating the Spoils of Victory (22)</a:t>
            </a:r>
          </a:p>
          <a:p>
            <a:pPr marL="274320" indent="-274320" eaLnBrk="1" fontAlgn="auto" hangingPunct="1">
              <a:spcAft>
                <a:spcPts val="0"/>
              </a:spcAft>
              <a:buClr>
                <a:schemeClr val="accent3"/>
              </a:buClr>
              <a:buFont typeface="Wingdings 2"/>
              <a:buChar char=""/>
              <a:defRPr/>
            </a:pPr>
            <a:r>
              <a:rPr lang="en-US" b="1" i="1" dirty="0" smtClean="0"/>
              <a:t>D. Defending the Spoils of Victory (23-24)</a:t>
            </a:r>
          </a:p>
          <a:p>
            <a:pPr marL="274320" indent="-274320" eaLnBrk="1" fontAlgn="auto" hangingPunct="1">
              <a:spcAft>
                <a:spcPts val="0"/>
              </a:spcAft>
              <a:buClr>
                <a:schemeClr val="accent3"/>
              </a:buClr>
              <a:buFont typeface="Wingdings 2"/>
              <a:buChar char=""/>
              <a:defRPr/>
            </a:pPr>
            <a:r>
              <a:rPr lang="en-US" i="1" dirty="0" smtClean="0"/>
              <a:t>The book ends with the death of Joshua along with the final burial of Joseph's bones, which had been carried carefully during all these years.</a:t>
            </a:r>
          </a:p>
          <a:p>
            <a:pPr marL="274320" indent="-274320" eaLnBrk="1" fontAlgn="auto" hangingPunct="1">
              <a:spcAft>
                <a:spcPts val="0"/>
              </a:spcAft>
              <a:buClr>
                <a:schemeClr val="accent3"/>
              </a:buClr>
              <a:buFont typeface="Wingdings 2"/>
              <a:buChar char=""/>
              <a:defRPr/>
            </a:pPr>
            <a:r>
              <a:rPr lang="en-US" i="1" dirty="0" smtClean="0"/>
              <a:t>The birth place of the patriarchs was one of the major arguing points for the right of the Jews to a nation of their own in these lands in 1948. Their dream is still to own the entire Promised Land</a:t>
            </a:r>
            <a:r>
              <a:rPr lang="en-US" i="1" smtClean="0"/>
              <a:t>, but we </a:t>
            </a:r>
            <a:r>
              <a:rPr lang="en-US" i="1" dirty="0" smtClean="0"/>
              <a:t>know that will not happen until God unites the land under the rule of the Messiah, Jesus.</a:t>
            </a:r>
            <a:endParaRPr lang="en-US" dirty="0"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p:txBody>
          <a:bodyPr/>
          <a:lstStyle/>
          <a:p>
            <a:pPr eaLnBrk="1" hangingPunct="1"/>
            <a:r>
              <a:rPr lang="en-US" smtClean="0"/>
              <a:t>Old Testament Survey- Judges</a:t>
            </a:r>
          </a:p>
        </p:txBody>
      </p:sp>
      <p:sp>
        <p:nvSpPr>
          <p:cNvPr id="119810" name="Content Placeholder 2"/>
          <p:cNvSpPr>
            <a:spLocks noGrp="1"/>
          </p:cNvSpPr>
          <p:nvPr>
            <p:ph idx="1"/>
          </p:nvPr>
        </p:nvSpPr>
        <p:spPr/>
        <p:txBody>
          <a:bodyPr/>
          <a:lstStyle/>
          <a:p>
            <a:pPr eaLnBrk="1" hangingPunct="1"/>
            <a:r>
              <a:rPr lang="en-US" smtClean="0"/>
              <a:t>Introduction</a:t>
            </a:r>
          </a:p>
          <a:p>
            <a:pPr eaLnBrk="1" hangingPunct="1"/>
            <a:r>
              <a:rPr lang="en-US" smtClean="0"/>
              <a:t>The books of Judges and Ruth are most often studied together because they happened at the same time chronologically, much like the books of I and II Samuel, I and II Kings, and I and II Chronicles. We know this is true because Ruth starts with the phrase</a:t>
            </a:r>
            <a:r>
              <a:rPr lang="en-US" i="1" smtClean="0"/>
              <a:t>, "Now it came about in the days when the judges governed, . . . " We will take them separately, however, and refer to the </a:t>
            </a:r>
            <a:r>
              <a:rPr lang="en-US" smtClean="0"/>
              <a:t>timing as it applies.</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p:txBody>
          <a:bodyPr/>
          <a:lstStyle/>
          <a:p>
            <a:pPr eaLnBrk="1" hangingPunct="1"/>
            <a:r>
              <a:rPr lang="en-US" smtClean="0"/>
              <a:t>Old Testament Survey- Judges</a:t>
            </a:r>
          </a:p>
        </p:txBody>
      </p:sp>
      <p:sp>
        <p:nvSpPr>
          <p:cNvPr id="120834" name="Content Placeholder 2"/>
          <p:cNvSpPr>
            <a:spLocks noGrp="1"/>
          </p:cNvSpPr>
          <p:nvPr>
            <p:ph idx="1"/>
          </p:nvPr>
        </p:nvSpPr>
        <p:spPr/>
        <p:txBody>
          <a:bodyPr/>
          <a:lstStyle/>
          <a:p>
            <a:pPr eaLnBrk="1" hangingPunct="1"/>
            <a:r>
              <a:rPr lang="en-US" smtClean="0"/>
              <a:t>Introduction</a:t>
            </a:r>
          </a:p>
          <a:p>
            <a:pPr eaLnBrk="1" hangingPunct="1"/>
            <a:r>
              <a:rPr lang="en-US" smtClean="0"/>
              <a:t>The time of the Judges has been called the Dark Ages of Jewish history since: 1. The people forsook God </a:t>
            </a:r>
            <a:r>
              <a:rPr lang="en-US" b="1" smtClean="0"/>
              <a:t>(Read Judges 2:13) and God forsook the people (Read Judges 2:23). It covers the historical </a:t>
            </a:r>
            <a:r>
              <a:rPr lang="en-US" smtClean="0"/>
              <a:t>period between the death of the great military and spiritual leader, Joshua, and the creation of a human monarchy under Saul.</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pPr eaLnBrk="1" hangingPunct="1"/>
            <a:r>
              <a:rPr lang="en-US" smtClean="0"/>
              <a:t>Old Testament Survey- Judges</a:t>
            </a:r>
          </a:p>
        </p:txBody>
      </p:sp>
      <p:sp>
        <p:nvSpPr>
          <p:cNvPr id="121858" name="Content Placeholder 2"/>
          <p:cNvSpPr>
            <a:spLocks noGrp="1"/>
          </p:cNvSpPr>
          <p:nvPr>
            <p:ph idx="1"/>
          </p:nvPr>
        </p:nvSpPr>
        <p:spPr/>
        <p:txBody>
          <a:bodyPr/>
          <a:lstStyle/>
          <a:p>
            <a:pPr eaLnBrk="1" hangingPunct="1"/>
            <a:r>
              <a:rPr lang="en-US" smtClean="0"/>
              <a:t>Introduction</a:t>
            </a:r>
          </a:p>
          <a:p>
            <a:pPr eaLnBrk="1" hangingPunct="1"/>
            <a:r>
              <a:rPr lang="en-US" smtClean="0"/>
              <a:t>This was a period of approximately 350 years which was a turbulent and often tragic time in Jewish history which is well defined by the phrase which ends the book, </a:t>
            </a:r>
            <a:r>
              <a:rPr lang="en-US" i="1" smtClean="0"/>
              <a:t>"In those days there was no king in Israel; everyone did what was right in his own eyes."</a:t>
            </a:r>
            <a:endParaRPr lang="en-US"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p:txBody>
          <a:bodyPr/>
          <a:lstStyle/>
          <a:p>
            <a:pPr eaLnBrk="1" hangingPunct="1"/>
            <a:r>
              <a:rPr lang="en-US" smtClean="0"/>
              <a:t>Old Testament Survey- Judges</a:t>
            </a:r>
          </a:p>
        </p:txBody>
      </p:sp>
      <p:sp>
        <p:nvSpPr>
          <p:cNvPr id="3" name="Content Placeholder 2"/>
          <p:cNvSpPr>
            <a:spLocks noGrp="1"/>
          </p:cNvSpPr>
          <p:nvPr>
            <p:ph idx="1"/>
          </p:nvPr>
        </p:nvSpPr>
        <p:spPr/>
        <p:txBody>
          <a:bodyPr/>
          <a:lstStyle/>
          <a:p>
            <a:pPr eaLnBrk="1" hangingPunct="1"/>
            <a:r>
              <a:rPr lang="en-US" smtClean="0"/>
              <a:t>Introduction</a:t>
            </a:r>
          </a:p>
          <a:p>
            <a:pPr eaLnBrk="1" hangingPunct="1"/>
            <a:r>
              <a:rPr lang="en-US" b="1" smtClean="0"/>
              <a:t>This indicates two important things:</a:t>
            </a:r>
          </a:p>
          <a:p>
            <a:pPr eaLnBrk="1" hangingPunct="1">
              <a:buFont typeface="Wingdings 2" pitchFamily="18" charset="2"/>
              <a:buNone/>
            </a:pPr>
            <a:r>
              <a:rPr lang="en-US" smtClean="0"/>
              <a:t>1. They gave up the kingship of God for anarchy.</a:t>
            </a:r>
          </a:p>
          <a:p>
            <a:pPr eaLnBrk="1" hangingPunct="1">
              <a:buFont typeface="Wingdings 2" pitchFamily="18" charset="2"/>
              <a:buNone/>
            </a:pPr>
            <a:r>
              <a:rPr lang="en-US" smtClean="0"/>
              <a:t>2. What was right in their eyes was contrary to what was right in God's eyes. They didn't just do wrong, they did wrong thinking it was right.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p:txBody>
          <a:bodyPr/>
          <a:lstStyle/>
          <a:p>
            <a:pPr eaLnBrk="1" hangingPunct="1"/>
            <a:r>
              <a:rPr lang="en-US" smtClean="0"/>
              <a:t>Old Testament Survey- Judges</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dirty="0" smtClean="0"/>
              <a:t>Introduction</a:t>
            </a:r>
          </a:p>
          <a:p>
            <a:pPr marL="274320" indent="-274320" eaLnBrk="1" fontAlgn="auto" hangingPunct="1">
              <a:spcAft>
                <a:spcPts val="0"/>
              </a:spcAft>
              <a:buClr>
                <a:schemeClr val="accent3"/>
              </a:buClr>
              <a:buFont typeface="Wingdings 2"/>
              <a:buChar char=""/>
              <a:defRPr/>
            </a:pPr>
            <a:r>
              <a:rPr lang="en-US" dirty="0" smtClean="0"/>
              <a:t>Israel has come out of a long era of bondage in Egypt. They marched directly to the border of the "Promised Land," they failed to trust God so they wandered around aimlessly in the desert for forty years, and finally entered the land and took it with a flurry of military activity.</a:t>
            </a:r>
          </a:p>
          <a:p>
            <a:pPr marL="274320" indent="-274320" eaLnBrk="1" fontAlgn="auto" hangingPunct="1">
              <a:spcAft>
                <a:spcPts val="0"/>
              </a:spcAft>
              <a:buClr>
                <a:schemeClr val="accent3"/>
              </a:buClr>
              <a:buFont typeface="Wingdings 2"/>
              <a:buChar char=""/>
              <a:defRPr/>
            </a:pPr>
            <a:r>
              <a:rPr lang="en-US" dirty="0" smtClean="0"/>
              <a:t>Now the life of hardship, toil, deprivation, wandering, and warring is over. The nomads operating on minimum rations are now the settlers and city dwellers in a </a:t>
            </a:r>
            <a:r>
              <a:rPr lang="en-US" i="1" dirty="0" smtClean="0"/>
              <a:t>"land flowing with milk and honey."</a:t>
            </a:r>
          </a:p>
          <a:p>
            <a:pPr marL="274320" indent="-274320" eaLnBrk="1" fontAlgn="auto" hangingPunct="1">
              <a:spcAft>
                <a:spcPts val="0"/>
              </a:spcAft>
              <a:buClr>
                <a:schemeClr val="accent3"/>
              </a:buClr>
              <a:buFont typeface="Wingdings 2"/>
              <a:buChar char=""/>
              <a:defRPr/>
            </a:pPr>
            <a:r>
              <a:rPr lang="en-US" dirty="0" smtClean="0"/>
              <a:t>Does Scripture not teach us that there is often more danger in prosperity than in want? This was a time of moving from physical warfare to spiritual warfare.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p:txBody>
          <a:bodyPr/>
          <a:lstStyle/>
          <a:p>
            <a:pPr eaLnBrk="1" hangingPunct="1"/>
            <a:r>
              <a:rPr lang="en-US" smtClean="0"/>
              <a:t>Old Testament Survey- Judges</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b="1" i="1" dirty="0" smtClean="0"/>
              <a:t>Understanding Judges:</a:t>
            </a:r>
          </a:p>
          <a:p>
            <a:pPr marL="274320" indent="-274320" eaLnBrk="1" fontAlgn="auto" hangingPunct="1">
              <a:spcAft>
                <a:spcPts val="0"/>
              </a:spcAft>
              <a:buClr>
                <a:schemeClr val="accent3"/>
              </a:buClr>
              <a:buFont typeface="Wingdings 2"/>
              <a:buChar char=""/>
              <a:defRPr/>
            </a:pPr>
            <a:r>
              <a:rPr lang="en-US" b="1" dirty="0" smtClean="0"/>
              <a:t>What was the main problem confronting the new nation? (Keys are in </a:t>
            </a:r>
            <a:r>
              <a:rPr lang="en-US" b="1" dirty="0" err="1" smtClean="0"/>
              <a:t>chs</a:t>
            </a:r>
            <a:r>
              <a:rPr lang="en-US" b="1" dirty="0" smtClean="0"/>
              <a:t>. 1 and 2)</a:t>
            </a:r>
          </a:p>
          <a:p>
            <a:pPr marL="274320" indent="-274320" eaLnBrk="1" fontAlgn="auto" hangingPunct="1">
              <a:spcAft>
                <a:spcPts val="0"/>
              </a:spcAft>
              <a:buClr>
                <a:schemeClr val="accent3"/>
              </a:buClr>
              <a:buFont typeface="Wingdings 2"/>
              <a:buChar char=""/>
              <a:defRPr/>
            </a:pPr>
            <a:r>
              <a:rPr lang="en-US" dirty="0" smtClean="0"/>
              <a:t>Solemnly and repeatedly Israel was warned to have no contact with the inhabitants of Canaan. The sin of the Moabites, </a:t>
            </a:r>
            <a:r>
              <a:rPr lang="en-US" dirty="0" err="1" smtClean="0"/>
              <a:t>Ammorites</a:t>
            </a:r>
            <a:r>
              <a:rPr lang="en-US" dirty="0" smtClean="0"/>
              <a:t>, </a:t>
            </a:r>
            <a:r>
              <a:rPr lang="en-US" dirty="0" err="1" smtClean="0"/>
              <a:t>Amalikites</a:t>
            </a:r>
            <a:r>
              <a:rPr lang="en-US" dirty="0" smtClean="0"/>
              <a:t>, Canaanites, </a:t>
            </a:r>
            <a:r>
              <a:rPr lang="en-US" dirty="0" err="1" smtClean="0"/>
              <a:t>Midianites</a:t>
            </a:r>
            <a:r>
              <a:rPr lang="en-US" dirty="0" smtClean="0"/>
              <a:t>, and Philistines was extensive and intense. Their religious, moral and social life style was completely vile. They polluted the land with their abominations. Their Gods were demon-inspired and were worshiped in the most immoral ways. The worship of </a:t>
            </a:r>
            <a:r>
              <a:rPr lang="en-US" dirty="0" err="1" smtClean="0"/>
              <a:t>Ashtaroth</a:t>
            </a:r>
            <a:r>
              <a:rPr lang="en-US" dirty="0" smtClean="0"/>
              <a:t> was especially odious and offensive to God and included sexual immorality and human sacrifice in its religious ceremonies.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pPr eaLnBrk="1" hangingPunct="1"/>
            <a:r>
              <a:rPr lang="en-US" smtClean="0"/>
              <a:t>Old Testament Survey- Judges</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b="1" i="1" dirty="0" smtClean="0"/>
              <a:t>Understanding Judges:</a:t>
            </a:r>
          </a:p>
          <a:p>
            <a:pPr marL="274320" indent="-274320" eaLnBrk="1" fontAlgn="auto" hangingPunct="1">
              <a:spcAft>
                <a:spcPts val="0"/>
              </a:spcAft>
              <a:buClr>
                <a:schemeClr val="accent3"/>
              </a:buClr>
              <a:buFont typeface="Wingdings 2"/>
              <a:buChar char=""/>
              <a:defRPr/>
            </a:pPr>
            <a:r>
              <a:rPr lang="en-US" b="1" dirty="0" smtClean="0"/>
              <a:t>What was the main problem confronting the new nation? (Keys are in </a:t>
            </a:r>
            <a:r>
              <a:rPr lang="en-US" b="1" dirty="0" err="1" smtClean="0"/>
              <a:t>chs</a:t>
            </a:r>
            <a:r>
              <a:rPr lang="en-US" b="1" dirty="0" smtClean="0"/>
              <a:t>. 1 and 2)</a:t>
            </a:r>
          </a:p>
          <a:p>
            <a:pPr marL="274320" indent="-274320" eaLnBrk="1" fontAlgn="auto" hangingPunct="1">
              <a:spcAft>
                <a:spcPts val="0"/>
              </a:spcAft>
              <a:buClr>
                <a:schemeClr val="accent3"/>
              </a:buClr>
              <a:buFont typeface="Wingdings 2"/>
              <a:buChar char=""/>
              <a:defRPr/>
            </a:pPr>
            <a:r>
              <a:rPr lang="en-US" dirty="0" smtClean="0"/>
              <a:t>The fact is that Israel was instructed to remove this moral cancer from the land and to set up a land of pure worship of Jehovah God and be His witness (and a blessing, by the way) to the surrounding world. Just scan chapter one and look for "but" and "did not.“ </a:t>
            </a:r>
          </a:p>
          <a:p>
            <a:pPr marL="274320" indent="-274320" eaLnBrk="1" fontAlgn="auto" hangingPunct="1">
              <a:spcAft>
                <a:spcPts val="0"/>
              </a:spcAft>
              <a:buClr>
                <a:schemeClr val="accent3"/>
              </a:buClr>
              <a:buFont typeface="Wingdings 2"/>
              <a:buChar char=""/>
              <a:defRPr/>
            </a:pPr>
            <a:r>
              <a:rPr lang="en-US" dirty="0" smtClean="0"/>
              <a:t>Instead they </a:t>
            </a:r>
            <a:r>
              <a:rPr lang="en-US" i="1" dirty="0" smtClean="0"/>
              <a:t>"Forsook the Lord God of their fathers, who had brought them out of slavery and followed after other gods. " This caused God to angrily respond. </a:t>
            </a:r>
          </a:p>
          <a:p>
            <a:pPr marL="274320" indent="-274320" eaLnBrk="1" fontAlgn="auto" hangingPunct="1">
              <a:spcAft>
                <a:spcPts val="0"/>
              </a:spcAft>
              <a:buClr>
                <a:schemeClr val="accent3"/>
              </a:buClr>
              <a:buFont typeface="Wingdings 2"/>
              <a:buChar char=""/>
              <a:defRPr/>
            </a:pPr>
            <a:r>
              <a:rPr lang="en-US" dirty="0" smtClean="0"/>
              <a:t>God's response to that disobedience is the story of The Book of Judges.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p:txBody>
          <a:bodyPr/>
          <a:lstStyle/>
          <a:p>
            <a:pPr eaLnBrk="1" hangingPunct="1"/>
            <a:r>
              <a:rPr lang="en-US" smtClean="0"/>
              <a:t>Old Testament Survey- Judges</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b="1" i="1" dirty="0" smtClean="0"/>
              <a:t>Understanding Judges:</a:t>
            </a:r>
          </a:p>
          <a:p>
            <a:pPr marL="274320" indent="-274320" eaLnBrk="1" fontAlgn="auto" hangingPunct="1">
              <a:spcAft>
                <a:spcPts val="0"/>
              </a:spcAft>
              <a:buClr>
                <a:schemeClr val="accent3"/>
              </a:buClr>
              <a:buFont typeface="Wingdings 2"/>
              <a:buChar char=""/>
              <a:defRPr/>
            </a:pPr>
            <a:r>
              <a:rPr lang="en-US" b="1" dirty="0" smtClean="0"/>
              <a:t>In this book there is a cyclical pattern</a:t>
            </a:r>
          </a:p>
          <a:p>
            <a:pPr marL="514350" indent="-514350" eaLnBrk="1" fontAlgn="auto" hangingPunct="1">
              <a:spcAft>
                <a:spcPts val="0"/>
              </a:spcAft>
              <a:buClr>
                <a:schemeClr val="accent3"/>
              </a:buClr>
              <a:buFont typeface="+mj-lt"/>
              <a:buAutoNum type="arabicPeriod"/>
              <a:defRPr/>
            </a:pPr>
            <a:r>
              <a:rPr lang="en-US" b="1" dirty="0" smtClean="0"/>
              <a:t>Israel disobeys</a:t>
            </a:r>
          </a:p>
          <a:p>
            <a:pPr marL="514350" indent="-514350" eaLnBrk="1" fontAlgn="auto" hangingPunct="1">
              <a:spcAft>
                <a:spcPts val="0"/>
              </a:spcAft>
              <a:buClr>
                <a:schemeClr val="accent3"/>
              </a:buClr>
              <a:buFont typeface="+mj-lt"/>
              <a:buAutoNum type="arabicPeriod"/>
              <a:defRPr/>
            </a:pPr>
            <a:r>
              <a:rPr lang="en-US" b="1" dirty="0" smtClean="0"/>
              <a:t>God sends Israel’s enemies to oppress her</a:t>
            </a:r>
          </a:p>
          <a:p>
            <a:pPr marL="514350" indent="-514350" eaLnBrk="1" fontAlgn="auto" hangingPunct="1">
              <a:spcAft>
                <a:spcPts val="0"/>
              </a:spcAft>
              <a:buClr>
                <a:schemeClr val="accent3"/>
              </a:buClr>
              <a:buFont typeface="+mj-lt"/>
              <a:buAutoNum type="arabicPeriod"/>
              <a:defRPr/>
            </a:pPr>
            <a:r>
              <a:rPr lang="en-US" b="1" dirty="0" smtClean="0"/>
              <a:t>Israel cries out to God for deliverance</a:t>
            </a:r>
          </a:p>
          <a:p>
            <a:pPr marL="514350" indent="-514350" eaLnBrk="1" fontAlgn="auto" hangingPunct="1">
              <a:spcAft>
                <a:spcPts val="0"/>
              </a:spcAft>
              <a:buClr>
                <a:schemeClr val="accent3"/>
              </a:buClr>
              <a:buFont typeface="+mj-lt"/>
              <a:buAutoNum type="arabicPeriod"/>
              <a:defRPr/>
            </a:pPr>
            <a:r>
              <a:rPr lang="en-US" b="1" dirty="0" smtClean="0"/>
              <a:t>God raises up a judge to deliver Israel</a:t>
            </a:r>
          </a:p>
          <a:p>
            <a:pPr marL="514350" indent="-514350" eaLnBrk="1" fontAlgn="auto" hangingPunct="1">
              <a:spcAft>
                <a:spcPts val="0"/>
              </a:spcAft>
              <a:buClr>
                <a:schemeClr val="accent3"/>
              </a:buClr>
              <a:buFont typeface="+mj-lt"/>
              <a:buAutoNum type="arabicPeriod"/>
              <a:defRPr/>
            </a:pPr>
            <a:r>
              <a:rPr lang="en-US" b="1" dirty="0" smtClean="0"/>
              <a:t>Israel is delivered</a:t>
            </a:r>
          </a:p>
          <a:p>
            <a:pPr marL="514350" indent="-514350" eaLnBrk="1" fontAlgn="auto" hangingPunct="1">
              <a:spcAft>
                <a:spcPts val="0"/>
              </a:spcAft>
              <a:buClr>
                <a:schemeClr val="accent3"/>
              </a:buClr>
              <a:buFont typeface="+mj-lt"/>
              <a:buAutoNum type="arabicPeriod"/>
              <a:defRPr/>
            </a:pPr>
            <a:r>
              <a:rPr lang="en-US" b="1" dirty="0" smtClean="0"/>
              <a:t>Israel is at peace</a:t>
            </a:r>
          </a:p>
          <a:p>
            <a:pPr marL="514350" indent="-514350" eaLnBrk="1" fontAlgn="auto" hangingPunct="1">
              <a:spcAft>
                <a:spcPts val="0"/>
              </a:spcAft>
              <a:buClr>
                <a:schemeClr val="accent3"/>
              </a:buClr>
              <a:buFont typeface="Wingdings 2"/>
              <a:buNone/>
              <a:defRPr/>
            </a:pPr>
            <a:endParaRPr lang="en-US" b="1" dirty="0" smtClean="0"/>
          </a:p>
          <a:p>
            <a:pPr marL="514350" indent="-514350" eaLnBrk="1" fontAlgn="auto" hangingPunct="1">
              <a:spcAft>
                <a:spcPts val="0"/>
              </a:spcAft>
              <a:buClr>
                <a:schemeClr val="accent3"/>
              </a:buClr>
              <a:buFont typeface="Wingdings 2"/>
              <a:buChar char=""/>
              <a:defRPr/>
            </a:pPr>
            <a:r>
              <a:rPr lang="en-US" b="1" dirty="0" smtClean="0"/>
              <a:t>This cycle occurs seven times in the book of Judges.</a:t>
            </a:r>
          </a:p>
          <a:p>
            <a:pPr marL="514350" indent="-514350" eaLnBrk="1" fontAlgn="auto" hangingPunct="1">
              <a:spcAft>
                <a:spcPts val="0"/>
              </a:spcAft>
              <a:buClr>
                <a:schemeClr val="accent3"/>
              </a:buClr>
              <a:buFont typeface="Wingdings 2"/>
              <a:buChar char=""/>
              <a:defRPr/>
            </a:pPr>
            <a:r>
              <a:rPr lang="en-US" b="1" dirty="0" smtClean="0"/>
              <a:t>This happens over a span of 350 years.</a:t>
            </a:r>
          </a:p>
          <a:p>
            <a:pPr marL="274320" indent="-274320" eaLnBrk="1" fontAlgn="auto" hangingPunct="1">
              <a:spcAft>
                <a:spcPts val="0"/>
              </a:spcAft>
              <a:buClr>
                <a:schemeClr val="accent3"/>
              </a:buClr>
              <a:buFont typeface="Wingdings 2"/>
              <a:buChar char=""/>
              <a:defRPr/>
            </a:pPr>
            <a:endParaRPr lang="en-US" b="1" dirty="0" smtClean="0"/>
          </a:p>
          <a:p>
            <a:pPr marL="274320" indent="-274320" eaLnBrk="1" fontAlgn="auto" hangingPunct="1">
              <a:spcAft>
                <a:spcPts val="0"/>
              </a:spcAft>
              <a:buClr>
                <a:schemeClr val="accent3"/>
              </a:buClr>
              <a:buFont typeface="Wingdings 2"/>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pPr eaLnBrk="1" hangingPunct="1"/>
            <a:r>
              <a:rPr lang="en-US" smtClean="0"/>
              <a:t>Old Testament Survey- Judges</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b="1" i="1" dirty="0" smtClean="0"/>
              <a:t>Understanding Judges:</a:t>
            </a:r>
          </a:p>
          <a:p>
            <a:pPr marL="274320" indent="-274320" eaLnBrk="1" fontAlgn="auto" hangingPunct="1">
              <a:spcAft>
                <a:spcPts val="0"/>
              </a:spcAft>
              <a:buClr>
                <a:schemeClr val="accent3"/>
              </a:buClr>
              <a:buFont typeface="Wingdings 2"/>
              <a:buChar char=""/>
              <a:defRPr/>
            </a:pPr>
            <a:r>
              <a:rPr lang="en-US" b="1" dirty="0" smtClean="0"/>
              <a:t>In this book there is a cyclical pattern</a:t>
            </a:r>
          </a:p>
          <a:p>
            <a:pPr marL="514350" indent="-514350" eaLnBrk="1" fontAlgn="auto" hangingPunct="1">
              <a:spcAft>
                <a:spcPts val="0"/>
              </a:spcAft>
              <a:buClr>
                <a:schemeClr val="accent3"/>
              </a:buClr>
              <a:buFont typeface="+mj-lt"/>
              <a:buAutoNum type="arabicPeriod"/>
              <a:defRPr/>
            </a:pPr>
            <a:r>
              <a:rPr lang="en-US" b="1" dirty="0" smtClean="0"/>
              <a:t>Israel disobeys</a:t>
            </a:r>
          </a:p>
          <a:p>
            <a:pPr marL="514350" indent="-514350" eaLnBrk="1" fontAlgn="auto" hangingPunct="1">
              <a:spcAft>
                <a:spcPts val="0"/>
              </a:spcAft>
              <a:buClr>
                <a:schemeClr val="accent3"/>
              </a:buClr>
              <a:buFont typeface="+mj-lt"/>
              <a:buAutoNum type="arabicPeriod"/>
              <a:defRPr/>
            </a:pPr>
            <a:r>
              <a:rPr lang="en-US" b="1" dirty="0" smtClean="0"/>
              <a:t>God sends Israel’s enemies to oppress her</a:t>
            </a:r>
          </a:p>
          <a:p>
            <a:pPr marL="514350" indent="-514350" eaLnBrk="1" fontAlgn="auto" hangingPunct="1">
              <a:spcAft>
                <a:spcPts val="0"/>
              </a:spcAft>
              <a:buClr>
                <a:schemeClr val="accent3"/>
              </a:buClr>
              <a:buFont typeface="+mj-lt"/>
              <a:buAutoNum type="arabicPeriod"/>
              <a:defRPr/>
            </a:pPr>
            <a:r>
              <a:rPr lang="en-US" b="1" dirty="0" smtClean="0"/>
              <a:t>Israel cries out to God for deliverance</a:t>
            </a:r>
          </a:p>
          <a:p>
            <a:pPr marL="514350" indent="-514350" eaLnBrk="1" fontAlgn="auto" hangingPunct="1">
              <a:spcAft>
                <a:spcPts val="0"/>
              </a:spcAft>
              <a:buClr>
                <a:schemeClr val="accent3"/>
              </a:buClr>
              <a:buFont typeface="+mj-lt"/>
              <a:buAutoNum type="arabicPeriod"/>
              <a:defRPr/>
            </a:pPr>
            <a:r>
              <a:rPr lang="en-US" b="1" dirty="0" smtClean="0"/>
              <a:t>God raises up a judge to deliver Israel</a:t>
            </a:r>
          </a:p>
          <a:p>
            <a:pPr marL="514350" indent="-514350" eaLnBrk="1" fontAlgn="auto" hangingPunct="1">
              <a:spcAft>
                <a:spcPts val="0"/>
              </a:spcAft>
              <a:buClr>
                <a:schemeClr val="accent3"/>
              </a:buClr>
              <a:buFont typeface="+mj-lt"/>
              <a:buAutoNum type="arabicPeriod"/>
              <a:defRPr/>
            </a:pPr>
            <a:r>
              <a:rPr lang="en-US" b="1" dirty="0" smtClean="0"/>
              <a:t>Israel is delivered</a:t>
            </a:r>
          </a:p>
          <a:p>
            <a:pPr marL="514350" indent="-514350" eaLnBrk="1" fontAlgn="auto" hangingPunct="1">
              <a:spcAft>
                <a:spcPts val="0"/>
              </a:spcAft>
              <a:buClr>
                <a:schemeClr val="accent3"/>
              </a:buClr>
              <a:buFont typeface="+mj-lt"/>
              <a:buAutoNum type="arabicPeriod"/>
              <a:defRPr/>
            </a:pPr>
            <a:r>
              <a:rPr lang="en-US" b="1" dirty="0" smtClean="0"/>
              <a:t>Israel is at peace</a:t>
            </a:r>
          </a:p>
          <a:p>
            <a:pPr marL="514350" indent="-514350" eaLnBrk="1" fontAlgn="auto" hangingPunct="1">
              <a:spcAft>
                <a:spcPts val="0"/>
              </a:spcAft>
              <a:buClr>
                <a:schemeClr val="accent3"/>
              </a:buClr>
              <a:buFont typeface="Wingdings 2"/>
              <a:buNone/>
              <a:defRPr/>
            </a:pPr>
            <a:endParaRPr lang="en-US" b="1" dirty="0" smtClean="0"/>
          </a:p>
          <a:p>
            <a:pPr marL="514350" indent="-514350" eaLnBrk="1" fontAlgn="auto" hangingPunct="1">
              <a:spcAft>
                <a:spcPts val="0"/>
              </a:spcAft>
              <a:buClr>
                <a:schemeClr val="accent3"/>
              </a:buClr>
              <a:buFont typeface="Wingdings 2"/>
              <a:buChar char=""/>
              <a:defRPr/>
            </a:pPr>
            <a:r>
              <a:rPr lang="en-US" b="1" dirty="0" smtClean="0"/>
              <a:t>This cycle occurs seven times in the book of Judges.</a:t>
            </a:r>
          </a:p>
          <a:p>
            <a:pPr marL="514350" indent="-514350" eaLnBrk="1" fontAlgn="auto" hangingPunct="1">
              <a:spcAft>
                <a:spcPts val="0"/>
              </a:spcAft>
              <a:buClr>
                <a:schemeClr val="accent3"/>
              </a:buClr>
              <a:buFont typeface="Wingdings 2"/>
              <a:buChar char=""/>
              <a:defRPr/>
            </a:pPr>
            <a:r>
              <a:rPr lang="en-US" b="1" dirty="0" smtClean="0"/>
              <a:t>This happens over a span of 350 years.</a:t>
            </a:r>
          </a:p>
          <a:p>
            <a:pPr marL="274320" indent="-274320" eaLnBrk="1" fontAlgn="auto" hangingPunct="1">
              <a:spcAft>
                <a:spcPts val="0"/>
              </a:spcAft>
              <a:buClr>
                <a:schemeClr val="accent3"/>
              </a:buClr>
              <a:buFont typeface="Wingdings 2"/>
              <a:buChar char=""/>
              <a:defRPr/>
            </a:pPr>
            <a:endParaRPr lang="en-US" b="1" dirty="0" smtClean="0"/>
          </a:p>
          <a:p>
            <a:pPr marL="274320" indent="-274320" eaLnBrk="1" fontAlgn="auto" hangingPunct="1">
              <a:spcAft>
                <a:spcPts val="0"/>
              </a:spcAft>
              <a:buClr>
                <a:schemeClr val="accent3"/>
              </a:buClr>
              <a:buFont typeface="Wingdings 2"/>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457200" y="533400"/>
            <a:ext cx="8229600" cy="914400"/>
          </a:xfrm>
        </p:spPr>
        <p:txBody>
          <a:bodyPr/>
          <a:lstStyle/>
          <a:p>
            <a:pPr eaLnBrk="1" hangingPunct="1"/>
            <a:r>
              <a:rPr lang="en-US" smtClean="0"/>
              <a:t>Old Testament Survey- Exodus</a:t>
            </a:r>
          </a:p>
        </p:txBody>
      </p:sp>
      <p:sp>
        <p:nvSpPr>
          <p:cNvPr id="24578" name="Rectangle 3"/>
          <p:cNvSpPr>
            <a:spLocks noGrp="1" noChangeArrowheads="1"/>
          </p:cNvSpPr>
          <p:nvPr>
            <p:ph idx="1"/>
          </p:nvPr>
        </p:nvSpPr>
        <p:spPr>
          <a:xfrm>
            <a:off x="457200" y="1447800"/>
            <a:ext cx="8229600" cy="4876800"/>
          </a:xfrm>
        </p:spPr>
        <p:txBody>
          <a:bodyPr/>
          <a:lstStyle/>
          <a:p>
            <a:pPr marL="609600" indent="-609600" eaLnBrk="1" hangingPunct="1">
              <a:lnSpc>
                <a:spcPct val="80000"/>
              </a:lnSpc>
              <a:buFont typeface="Wingdings 2" pitchFamily="18" charset="2"/>
              <a:buNone/>
            </a:pPr>
            <a:r>
              <a:rPr lang="en-US" sz="2800" smtClean="0"/>
              <a:t>Yahweh vs. the gods of Egypt</a:t>
            </a:r>
          </a:p>
          <a:p>
            <a:pPr marL="609600" indent="-609600" eaLnBrk="1" hangingPunct="1">
              <a:lnSpc>
                <a:spcPct val="80000"/>
              </a:lnSpc>
              <a:buFont typeface="Wingdings 2" pitchFamily="18" charset="2"/>
              <a:buNone/>
            </a:pPr>
            <a:endParaRPr lang="en-US" sz="2800" smtClean="0"/>
          </a:p>
          <a:p>
            <a:pPr marL="609600" indent="-609600" eaLnBrk="1" hangingPunct="1">
              <a:lnSpc>
                <a:spcPct val="80000"/>
              </a:lnSpc>
              <a:buFontTx/>
              <a:buNone/>
            </a:pPr>
            <a:endParaRPr lang="en-US" sz="2800" smtClean="0"/>
          </a:p>
        </p:txBody>
      </p:sp>
      <p:graphicFrame>
        <p:nvGraphicFramePr>
          <p:cNvPr id="4" name="Table 3"/>
          <p:cNvGraphicFramePr>
            <a:graphicFrameLocks noGrp="1"/>
          </p:cNvGraphicFramePr>
          <p:nvPr/>
        </p:nvGraphicFramePr>
        <p:xfrm>
          <a:off x="533400" y="1981200"/>
          <a:ext cx="7696200" cy="6315075"/>
        </p:xfrm>
        <a:graphic>
          <a:graphicData uri="http://schemas.openxmlformats.org/drawingml/2006/table">
            <a:tbl>
              <a:tblPr firstRow="1" bandRow="1">
                <a:tableStyleId>{5C22544A-7EE6-4342-B048-85BDC9FD1C3A}</a:tableStyleId>
              </a:tblPr>
              <a:tblGrid>
                <a:gridCol w="2565400"/>
                <a:gridCol w="2565400"/>
                <a:gridCol w="2565400"/>
              </a:tblGrid>
              <a:tr h="355928">
                <a:tc>
                  <a:txBody>
                    <a:bodyPr/>
                    <a:lstStyle/>
                    <a:p>
                      <a:r>
                        <a:rPr lang="en-US" dirty="0" smtClean="0"/>
                        <a:t>Plagues</a:t>
                      </a:r>
                      <a:endParaRPr lang="en-US" dirty="0"/>
                    </a:p>
                  </a:txBody>
                  <a:tcPr/>
                </a:tc>
                <a:tc>
                  <a:txBody>
                    <a:bodyPr/>
                    <a:lstStyle/>
                    <a:p>
                      <a:r>
                        <a:rPr lang="en-US" dirty="0" smtClean="0"/>
                        <a:t>References</a:t>
                      </a:r>
                      <a:endParaRPr lang="en-US" dirty="0"/>
                    </a:p>
                  </a:txBody>
                  <a:tcPr/>
                </a:tc>
                <a:tc>
                  <a:txBody>
                    <a:bodyPr/>
                    <a:lstStyle/>
                    <a:p>
                      <a:r>
                        <a:rPr lang="en-US" dirty="0" smtClean="0"/>
                        <a:t>Egyptian</a:t>
                      </a:r>
                      <a:r>
                        <a:rPr lang="en-US" baseline="0" dirty="0" smtClean="0"/>
                        <a:t> gods</a:t>
                      </a:r>
                      <a:endParaRPr lang="en-US" dirty="0"/>
                    </a:p>
                  </a:txBody>
                  <a:tcPr/>
                </a:tc>
              </a:tr>
              <a:tr h="1310640">
                <a:tc>
                  <a:txBody>
                    <a:bodyPr/>
                    <a:lstStyle/>
                    <a:p>
                      <a:r>
                        <a:rPr lang="en-US" dirty="0" smtClean="0"/>
                        <a:t>6.</a:t>
                      </a:r>
                      <a:r>
                        <a:rPr lang="en-US" baseline="0" dirty="0" smtClean="0"/>
                        <a:t> Boils</a:t>
                      </a:r>
                      <a:endParaRPr lang="en-US" dirty="0"/>
                    </a:p>
                  </a:txBody>
                  <a:tcPr/>
                </a:tc>
                <a:tc>
                  <a:txBody>
                    <a:bodyPr/>
                    <a:lstStyle/>
                    <a:p>
                      <a:r>
                        <a:rPr lang="en-US" dirty="0" smtClean="0"/>
                        <a:t>Ex. </a:t>
                      </a:r>
                      <a:r>
                        <a:rPr lang="en-US" baseline="0" dirty="0" smtClean="0"/>
                        <a:t> 9:8-12</a:t>
                      </a:r>
                      <a:endParaRPr lang="en-US" dirty="0"/>
                    </a:p>
                  </a:txBody>
                  <a:tcPr/>
                </a:tc>
                <a:tc>
                  <a:txBody>
                    <a:bodyPr/>
                    <a:lstStyle/>
                    <a:p>
                      <a:r>
                        <a:rPr lang="en-US" dirty="0" err="1" smtClean="0"/>
                        <a:t>Sekhmet</a:t>
                      </a:r>
                      <a:r>
                        <a:rPr lang="en-US" dirty="0" smtClean="0"/>
                        <a:t>, goddess with</a:t>
                      </a:r>
                      <a:r>
                        <a:rPr lang="en-US" baseline="0" dirty="0" smtClean="0"/>
                        <a:t> power over sickness; </a:t>
                      </a:r>
                      <a:r>
                        <a:rPr lang="en-US" baseline="0" dirty="0" err="1" smtClean="0"/>
                        <a:t>Sunu</a:t>
                      </a:r>
                      <a:r>
                        <a:rPr lang="en-US" baseline="0" dirty="0" smtClean="0"/>
                        <a:t>, god of pestilence; Isis, goddess of healing</a:t>
                      </a:r>
                      <a:endParaRPr lang="en-US" dirty="0"/>
                    </a:p>
                  </a:txBody>
                  <a:tcPr/>
                </a:tc>
              </a:tr>
              <a:tr h="622874">
                <a:tc>
                  <a:txBody>
                    <a:bodyPr/>
                    <a:lstStyle/>
                    <a:p>
                      <a:r>
                        <a:rPr lang="en-US" dirty="0" smtClean="0"/>
                        <a:t>7.</a:t>
                      </a:r>
                      <a:r>
                        <a:rPr lang="en-US" baseline="0" dirty="0" smtClean="0"/>
                        <a:t> Hail</a:t>
                      </a:r>
                      <a:endParaRPr lang="en-US" dirty="0"/>
                    </a:p>
                  </a:txBody>
                  <a:tcPr/>
                </a:tc>
                <a:tc>
                  <a:txBody>
                    <a:bodyPr/>
                    <a:lstStyle/>
                    <a:p>
                      <a:r>
                        <a:rPr lang="en-US" dirty="0" smtClean="0"/>
                        <a:t>Ex. 9:13-35</a:t>
                      </a:r>
                      <a:endParaRPr lang="en-US" dirty="0"/>
                    </a:p>
                  </a:txBody>
                  <a:tcPr/>
                </a:tc>
                <a:tc>
                  <a:txBody>
                    <a:bodyPr/>
                    <a:lstStyle/>
                    <a:p>
                      <a:r>
                        <a:rPr lang="en-US" dirty="0" smtClean="0"/>
                        <a:t>Nut, the sky goddess; Osiris,</a:t>
                      </a:r>
                      <a:r>
                        <a:rPr lang="en-US" baseline="0" dirty="0" smtClean="0"/>
                        <a:t> god of crops; Set, god of storms</a:t>
                      </a:r>
                      <a:endParaRPr lang="en-US" dirty="0"/>
                    </a:p>
                  </a:txBody>
                  <a:tcPr/>
                </a:tc>
              </a:tr>
              <a:tr h="355928">
                <a:tc>
                  <a:txBody>
                    <a:bodyPr/>
                    <a:lstStyle/>
                    <a:p>
                      <a:r>
                        <a:rPr lang="en-US" dirty="0" smtClean="0"/>
                        <a:t>8.</a:t>
                      </a:r>
                      <a:r>
                        <a:rPr lang="en-US" baseline="0" dirty="0" smtClean="0"/>
                        <a:t> Locusts</a:t>
                      </a:r>
                      <a:endParaRPr lang="en-US" dirty="0"/>
                    </a:p>
                  </a:txBody>
                  <a:tcPr/>
                </a:tc>
                <a:tc>
                  <a:txBody>
                    <a:bodyPr/>
                    <a:lstStyle/>
                    <a:p>
                      <a:r>
                        <a:rPr lang="en-US" dirty="0" smtClean="0"/>
                        <a:t>Ex. 10:1-20</a:t>
                      </a:r>
                      <a:endParaRPr lang="en-US" dirty="0"/>
                    </a:p>
                  </a:txBody>
                  <a:tcPr/>
                </a:tc>
                <a:tc>
                  <a:txBody>
                    <a:bodyPr/>
                    <a:lstStyle/>
                    <a:p>
                      <a:r>
                        <a:rPr lang="en-US" dirty="0" smtClean="0"/>
                        <a:t>Nut,</a:t>
                      </a:r>
                      <a:r>
                        <a:rPr lang="en-US" baseline="0" dirty="0" smtClean="0"/>
                        <a:t> the sky goddess; Osiris, god of crops</a:t>
                      </a:r>
                      <a:endParaRPr lang="en-US" dirty="0"/>
                    </a:p>
                  </a:txBody>
                  <a:tcPr/>
                </a:tc>
              </a:tr>
              <a:tr h="889819">
                <a:tc>
                  <a:txBody>
                    <a:bodyPr/>
                    <a:lstStyle/>
                    <a:p>
                      <a:r>
                        <a:rPr lang="en-US" dirty="0" smtClean="0"/>
                        <a:t>9.</a:t>
                      </a:r>
                      <a:r>
                        <a:rPr lang="en-US" baseline="0" dirty="0" smtClean="0"/>
                        <a:t> Darkness</a:t>
                      </a:r>
                      <a:endParaRPr lang="en-US" dirty="0"/>
                    </a:p>
                  </a:txBody>
                  <a:tcPr/>
                </a:tc>
                <a:tc>
                  <a:txBody>
                    <a:bodyPr/>
                    <a:lstStyle/>
                    <a:p>
                      <a:r>
                        <a:rPr lang="en-US" dirty="0" smtClean="0"/>
                        <a:t>Ex. 10:21-29</a:t>
                      </a:r>
                      <a:endParaRPr lang="en-US" dirty="0"/>
                    </a:p>
                  </a:txBody>
                  <a:tcPr/>
                </a:tc>
                <a:tc>
                  <a:txBody>
                    <a:bodyPr/>
                    <a:lstStyle/>
                    <a:p>
                      <a:r>
                        <a:rPr lang="en-US" dirty="0" smtClean="0"/>
                        <a:t>Re- the</a:t>
                      </a:r>
                      <a:r>
                        <a:rPr lang="en-US" baseline="0" dirty="0" smtClean="0"/>
                        <a:t> sun god; Horus, another sun god; Nut, sky goddess, and </a:t>
                      </a:r>
                      <a:r>
                        <a:rPr lang="en-US" baseline="0" dirty="0" err="1" smtClean="0"/>
                        <a:t>Hathor</a:t>
                      </a:r>
                      <a:r>
                        <a:rPr lang="en-US" baseline="0" dirty="0" smtClean="0"/>
                        <a:t> also a sky goddess</a:t>
                      </a:r>
                      <a:endParaRPr lang="en-US" dirty="0"/>
                    </a:p>
                  </a:txBody>
                  <a:tcPr/>
                </a:tc>
              </a:tr>
              <a:tr h="889819">
                <a:tc>
                  <a:txBody>
                    <a:bodyPr/>
                    <a:lstStyle/>
                    <a:p>
                      <a:endParaRPr lang="en-US" dirty="0"/>
                    </a:p>
                  </a:txBody>
                  <a:tcPr/>
                </a:tc>
                <a:tc>
                  <a:txBody>
                    <a:bodyPr/>
                    <a:lstStyle/>
                    <a:p>
                      <a:endParaRPr lang="en-US" dirty="0"/>
                    </a:p>
                  </a:txBody>
                  <a:tcPr/>
                </a:tc>
                <a:tc>
                  <a:txBody>
                    <a:bodyPr/>
                    <a:lstStyle/>
                    <a:p>
                      <a:endParaRPr lang="en-US" dirty="0"/>
                    </a:p>
                  </a:txBody>
                  <a:tcPr/>
                </a:tc>
              </a:tr>
              <a:tr h="355928">
                <a:tc>
                  <a:txBody>
                    <a:bodyPr/>
                    <a:lstStyle/>
                    <a:p>
                      <a:endParaRPr lang="en-US" dirty="0"/>
                    </a:p>
                  </a:txBody>
                  <a:tcPr/>
                </a:tc>
                <a:tc>
                  <a:txBody>
                    <a:bodyPr/>
                    <a:lstStyle/>
                    <a:p>
                      <a:endParaRPr lang="en-US"/>
                    </a:p>
                  </a:txBody>
                  <a:tcPr/>
                </a:tc>
                <a:tc>
                  <a:txBody>
                    <a:bodyPr/>
                    <a:lstStyle/>
                    <a:p>
                      <a:endParaRPr lang="en-US"/>
                    </a:p>
                  </a:txBody>
                  <a:tcPr/>
                </a:tc>
              </a:tr>
              <a:tr h="355928">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p:txBody>
          <a:bodyPr/>
          <a:lstStyle/>
          <a:p>
            <a:pPr eaLnBrk="1" hangingPunct="1"/>
            <a:r>
              <a:rPr lang="en-US" smtClean="0"/>
              <a:t>Old Testament Survey- Judges</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i="1" dirty="0" smtClean="0"/>
              <a:t>The Judges:</a:t>
            </a:r>
          </a:p>
          <a:p>
            <a:pPr marL="274320" indent="-274320" eaLnBrk="1" fontAlgn="auto" hangingPunct="1">
              <a:spcAft>
                <a:spcPts val="0"/>
              </a:spcAft>
              <a:buClr>
                <a:schemeClr val="accent3"/>
              </a:buClr>
              <a:buFont typeface="Wingdings 2"/>
              <a:buChar char=""/>
              <a:defRPr/>
            </a:pPr>
            <a:r>
              <a:rPr lang="en-US" dirty="0" smtClean="0"/>
              <a:t>The Book of Judges gets its name from the civil leaders God raised up to deliver Israel from its oppressors. The Judges were not trained arbiters in a court of law, as they are today. They were, in fact, Spirit-gifted leaders, chosen by God for very definite and specific tasks.</a:t>
            </a:r>
          </a:p>
          <a:p>
            <a:pPr marL="274320" indent="-274320" eaLnBrk="1" fontAlgn="auto" hangingPunct="1">
              <a:spcAft>
                <a:spcPts val="0"/>
              </a:spcAft>
              <a:buClr>
                <a:schemeClr val="accent3"/>
              </a:buClr>
              <a:buFont typeface="Wingdings 2"/>
              <a:buChar char=""/>
              <a:defRPr/>
            </a:pPr>
            <a:r>
              <a:rPr lang="en-US" dirty="0" smtClean="0"/>
              <a:t>As opposed to the prophets, who warned the nation of coming judgment because of their disobedience to God, the judges were the instruments of God in delivering the people when they repented. Their job was to bring justice to the oppressed people of Israel. </a:t>
            </a:r>
          </a:p>
          <a:p>
            <a:pPr marL="274320" indent="-274320" eaLnBrk="1" fontAlgn="auto" hangingPunct="1">
              <a:spcAft>
                <a:spcPts val="0"/>
              </a:spcAft>
              <a:buClr>
                <a:schemeClr val="accent3"/>
              </a:buClr>
              <a:buFont typeface="Wingdings 2"/>
              <a:buChar char=""/>
              <a:defRPr/>
            </a:pPr>
            <a:r>
              <a:rPr lang="en-US" dirty="0" smtClean="0"/>
              <a:t>Although the judges are remembered primarily as military leaders they also functioned as civil authorities in a time when leadership was needed to counter the anarchy.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p:txBody>
          <a:bodyPr/>
          <a:lstStyle/>
          <a:p>
            <a:pPr eaLnBrk="1" hangingPunct="1"/>
            <a:r>
              <a:rPr lang="en-US" smtClean="0"/>
              <a:t>Old Testament Survey- Judges</a:t>
            </a:r>
          </a:p>
        </p:txBody>
      </p:sp>
      <p:sp>
        <p:nvSpPr>
          <p:cNvPr id="3" name="Content Placeholder 2"/>
          <p:cNvSpPr>
            <a:spLocks noGrp="1"/>
          </p:cNvSpPr>
          <p:nvPr>
            <p:ph idx="1"/>
          </p:nvPr>
        </p:nvSpPr>
        <p:spPr/>
        <p:txBody>
          <a:bodyPr/>
          <a:lstStyle/>
          <a:p>
            <a:pPr eaLnBrk="1" hangingPunct="1"/>
            <a:r>
              <a:rPr lang="en-US" b="1" i="1" smtClean="0"/>
              <a:t>Author:</a:t>
            </a:r>
          </a:p>
          <a:p>
            <a:pPr eaLnBrk="1" hangingPunct="1"/>
            <a:r>
              <a:rPr lang="en-US" smtClean="0"/>
              <a:t>The writer of the Book of Judges is unknown, but Jewish traditional literature presents Samuel as the writer. </a:t>
            </a:r>
          </a:p>
          <a:p>
            <a:pPr eaLnBrk="1" hangingPunct="1"/>
            <a:r>
              <a:rPr lang="en-US" smtClean="0"/>
              <a:t>Samuel probably wrote this book shortly before His death, while the reign of Saul was giving way to the reign of David.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pPr eaLnBrk="1" hangingPunct="1"/>
            <a:r>
              <a:rPr lang="en-US" smtClean="0"/>
              <a:t>Old Testament Survey- Judges</a:t>
            </a:r>
          </a:p>
        </p:txBody>
      </p:sp>
      <p:sp>
        <p:nvSpPr>
          <p:cNvPr id="3" name="Content Placeholder 2"/>
          <p:cNvSpPr>
            <a:spLocks noGrp="1"/>
          </p:cNvSpPr>
          <p:nvPr>
            <p:ph idx="1"/>
          </p:nvPr>
        </p:nvSpPr>
        <p:spPr/>
        <p:txBody>
          <a:bodyPr>
            <a:normAutofit fontScale="77500" lnSpcReduction="20000"/>
          </a:bodyPr>
          <a:lstStyle/>
          <a:p>
            <a:pPr marL="274320" indent="-274320" eaLnBrk="1" fontAlgn="auto" hangingPunct="1">
              <a:spcAft>
                <a:spcPts val="0"/>
              </a:spcAft>
              <a:buClr>
                <a:schemeClr val="accent3"/>
              </a:buClr>
              <a:buFont typeface="Wingdings 2"/>
              <a:buChar char=""/>
              <a:defRPr/>
            </a:pPr>
            <a:r>
              <a:rPr lang="en-US" b="1" i="1" dirty="0" smtClean="0"/>
              <a:t>Theme:</a:t>
            </a:r>
          </a:p>
          <a:p>
            <a:pPr marL="274320" indent="-274320" eaLnBrk="1" fontAlgn="auto" hangingPunct="1">
              <a:spcAft>
                <a:spcPts val="0"/>
              </a:spcAft>
              <a:buClr>
                <a:schemeClr val="accent3"/>
              </a:buClr>
              <a:buFont typeface="Wingdings 2"/>
              <a:buChar char=""/>
              <a:defRPr/>
            </a:pPr>
            <a:r>
              <a:rPr lang="en-US" dirty="0" smtClean="0"/>
              <a:t>Although Israel inherited the land of promise they repeatedly disregarded their covenant with God by doing what they wanted. Disobedience resulted in oppression at the hands of their neighbors. That oppression led Israel to cry out to God. God responded to their cries by sending judges to lead in their deliverance. The people returned to God but soon went back to their disobedience.</a:t>
            </a:r>
          </a:p>
          <a:p>
            <a:pPr marL="274320" indent="-274320" eaLnBrk="1" fontAlgn="auto" hangingPunct="1">
              <a:spcAft>
                <a:spcPts val="0"/>
              </a:spcAft>
              <a:buClr>
                <a:schemeClr val="accent3"/>
              </a:buClr>
              <a:buFont typeface="Wingdings 2"/>
              <a:buChar char=""/>
              <a:defRPr/>
            </a:pPr>
            <a:r>
              <a:rPr lang="en-US" dirty="0" smtClean="0"/>
              <a:t>Reading Judges can be depressing, making this many peoples least favorite Bible book, especially after the upbeat Joshua. It seems that Israel is spending all 350 years rebelling. </a:t>
            </a:r>
          </a:p>
          <a:p>
            <a:pPr marL="274320" indent="-274320" eaLnBrk="1" fontAlgn="auto" hangingPunct="1">
              <a:spcAft>
                <a:spcPts val="0"/>
              </a:spcAft>
              <a:buClr>
                <a:schemeClr val="accent3"/>
              </a:buClr>
              <a:buFont typeface="Wingdings 2"/>
              <a:buChar char=""/>
              <a:defRPr/>
            </a:pPr>
            <a:r>
              <a:rPr lang="en-US" dirty="0" smtClean="0"/>
              <a:t>A careful reading and charting of the book proves about 100 years of disloyalty and 250 years of obedience.</a:t>
            </a:r>
          </a:p>
          <a:p>
            <a:pPr marL="274320" indent="-274320" eaLnBrk="1" fontAlgn="auto" hangingPunct="1">
              <a:spcAft>
                <a:spcPts val="0"/>
              </a:spcAft>
              <a:buClr>
                <a:schemeClr val="accent3"/>
              </a:buClr>
              <a:buFont typeface="Wingdings 2"/>
              <a:buChar char=""/>
              <a:defRPr/>
            </a:pPr>
            <a:r>
              <a:rPr lang="en-US" dirty="0" smtClean="0"/>
              <a:t>An important thing to notice is that the nation advanced and prospered when obedient and floundered and suffered when rebelling.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p:txBody>
          <a:bodyPr/>
          <a:lstStyle/>
          <a:p>
            <a:pPr eaLnBrk="1" hangingPunct="1"/>
            <a:r>
              <a:rPr lang="en-US" smtClean="0"/>
              <a:t>Old Testament Survey- Judges</a:t>
            </a:r>
          </a:p>
        </p:txBody>
      </p:sp>
      <p:sp>
        <p:nvSpPr>
          <p:cNvPr id="3" name="Content Placeholder 2"/>
          <p:cNvSpPr>
            <a:spLocks noGrp="1"/>
          </p:cNvSpPr>
          <p:nvPr>
            <p:ph idx="1"/>
          </p:nvPr>
        </p:nvSpPr>
        <p:spPr/>
        <p:txBody>
          <a:bodyPr>
            <a:normAutofit fontScale="77500" lnSpcReduction="20000"/>
          </a:bodyPr>
          <a:lstStyle/>
          <a:p>
            <a:pPr marL="274320" indent="-274320" eaLnBrk="1" fontAlgn="auto" hangingPunct="1">
              <a:spcAft>
                <a:spcPts val="0"/>
              </a:spcAft>
              <a:buClr>
                <a:schemeClr val="accent3"/>
              </a:buClr>
              <a:buFont typeface="Wingdings 2"/>
              <a:buChar char=""/>
              <a:defRPr/>
            </a:pPr>
            <a:r>
              <a:rPr lang="en-US" b="1" i="1" dirty="0" smtClean="0"/>
              <a:t>Lessons of the Book:</a:t>
            </a:r>
          </a:p>
          <a:p>
            <a:pPr marL="514350" indent="-514350" eaLnBrk="1" fontAlgn="auto" hangingPunct="1">
              <a:spcAft>
                <a:spcPts val="0"/>
              </a:spcAft>
              <a:buClr>
                <a:schemeClr val="accent3"/>
              </a:buClr>
              <a:buFont typeface="+mj-lt"/>
              <a:buAutoNum type="arabicPeriod"/>
              <a:defRPr/>
            </a:pPr>
            <a:r>
              <a:rPr lang="en-US" dirty="0" smtClean="0"/>
              <a:t>Ongoing history shows God's faithfulness to His covenant when Israel disobeyed, as well as when they obeyed. He did whatever He had to do.</a:t>
            </a:r>
          </a:p>
          <a:p>
            <a:pPr marL="514350" indent="-514350" eaLnBrk="1" fontAlgn="auto" hangingPunct="1">
              <a:spcAft>
                <a:spcPts val="0"/>
              </a:spcAft>
              <a:buClr>
                <a:schemeClr val="accent3"/>
              </a:buClr>
              <a:buFont typeface="+mj-lt"/>
              <a:buAutoNum type="arabicPeriod"/>
              <a:defRPr/>
            </a:pPr>
            <a:r>
              <a:rPr lang="en-US" dirty="0" smtClean="0"/>
              <a:t> Judges explains why Israel often suffered under the hands of their enemies. God even used enemies to discipline Israel.</a:t>
            </a:r>
          </a:p>
          <a:p>
            <a:pPr marL="514350" indent="-514350" eaLnBrk="1" fontAlgn="auto" hangingPunct="1">
              <a:spcAft>
                <a:spcPts val="0"/>
              </a:spcAft>
              <a:buClr>
                <a:schemeClr val="accent3"/>
              </a:buClr>
              <a:buFont typeface="+mj-lt"/>
              <a:buAutoNum type="arabicPeriod"/>
              <a:defRPr/>
            </a:pPr>
            <a:r>
              <a:rPr lang="en-US" dirty="0" smtClean="0"/>
              <a:t>God holds his people responsible for their moral and spiritual behavior. There is no victim mentality here.</a:t>
            </a:r>
          </a:p>
          <a:p>
            <a:pPr marL="514350" indent="-514350" eaLnBrk="1" fontAlgn="auto" hangingPunct="1">
              <a:spcAft>
                <a:spcPts val="0"/>
              </a:spcAft>
              <a:buClr>
                <a:schemeClr val="accent3"/>
              </a:buClr>
              <a:buFont typeface="+mj-lt"/>
              <a:buAutoNum type="arabicPeriod"/>
              <a:defRPr/>
            </a:pPr>
            <a:r>
              <a:rPr lang="en-US" dirty="0" smtClean="0"/>
              <a:t>The book proves, again and again, that the Lord, not the gods of their enemies, is the true God. "The Lord Our God, He is one."</a:t>
            </a:r>
          </a:p>
          <a:p>
            <a:pPr marL="514350" indent="-514350" eaLnBrk="1" fontAlgn="auto" hangingPunct="1">
              <a:spcAft>
                <a:spcPts val="0"/>
              </a:spcAft>
              <a:buClr>
                <a:schemeClr val="accent3"/>
              </a:buClr>
              <a:buFont typeface="+mj-lt"/>
              <a:buAutoNum type="arabicPeriod"/>
              <a:defRPr/>
            </a:pPr>
            <a:r>
              <a:rPr lang="en-US" dirty="0" smtClean="0"/>
              <a:t>The book illustrates the moral decay that comes, even to the best people, when they ignore God's leadership. We can't make it alone</a:t>
            </a:r>
          </a:p>
          <a:p>
            <a:pPr marL="514350" indent="-514350" eaLnBrk="1" fontAlgn="auto" hangingPunct="1">
              <a:spcAft>
                <a:spcPts val="0"/>
              </a:spcAft>
              <a:buClr>
                <a:schemeClr val="accent3"/>
              </a:buClr>
              <a:buFont typeface="+mj-lt"/>
              <a:buAutoNum type="arabicPeriod"/>
              <a:defRPr/>
            </a:pPr>
            <a:r>
              <a:rPr lang="en-US" dirty="0" smtClean="0"/>
              <a:t>The book shows the power of prayer and faith. Repentance brings response.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p:txBody>
          <a:bodyPr/>
          <a:lstStyle/>
          <a:p>
            <a:pPr eaLnBrk="1" hangingPunct="1"/>
            <a:r>
              <a:rPr lang="en-US" smtClean="0"/>
              <a:t>Old Testament Survey- Ruth</a:t>
            </a:r>
          </a:p>
        </p:txBody>
      </p:sp>
      <p:sp>
        <p:nvSpPr>
          <p:cNvPr id="3" name="Content Placeholder 2"/>
          <p:cNvSpPr>
            <a:spLocks noGrp="1"/>
          </p:cNvSpPr>
          <p:nvPr>
            <p:ph idx="1"/>
          </p:nvPr>
        </p:nvSpPr>
        <p:spPr/>
        <p:txBody>
          <a:bodyPr/>
          <a:lstStyle/>
          <a:p>
            <a:pPr eaLnBrk="1" hangingPunct="1"/>
            <a:r>
              <a:rPr lang="en-US" smtClean="0"/>
              <a:t>The book of Ruth compliments the book of Judges, because the narrative within it took place during the time of the judges.</a:t>
            </a:r>
          </a:p>
          <a:p>
            <a:pPr eaLnBrk="1" hangingPunct="1"/>
            <a:r>
              <a:rPr lang="en-US" smtClean="0"/>
              <a:t>Ruth gives us a picture of life in Israel when there was no king and everyone did what was right in his own eyes.</a:t>
            </a:r>
          </a:p>
          <a:p>
            <a:pPr eaLnBrk="1" hangingPunct="1"/>
            <a:r>
              <a:rPr lang="en-US" smtClean="0"/>
              <a:t>The author of Ruth was probably Samuel.</a:t>
            </a:r>
          </a:p>
          <a:p>
            <a:pPr eaLnBrk="1" hangingPunct="1"/>
            <a:r>
              <a:rPr lang="en-US" smtClean="0"/>
              <a:t>The book of Ruth was not written prior to the time of David, because he is mentioned in 4:22.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p:txBody>
          <a:bodyPr/>
          <a:lstStyle/>
          <a:p>
            <a:pPr eaLnBrk="1" hangingPunct="1"/>
            <a:r>
              <a:rPr lang="en-US" smtClean="0"/>
              <a:t>Old Testament Survey- Ruth</a:t>
            </a:r>
          </a:p>
        </p:txBody>
      </p:sp>
      <p:sp>
        <p:nvSpPr>
          <p:cNvPr id="3" name="Content Placeholder 2"/>
          <p:cNvSpPr>
            <a:spLocks noGrp="1"/>
          </p:cNvSpPr>
          <p:nvPr>
            <p:ph idx="1"/>
          </p:nvPr>
        </p:nvSpPr>
        <p:spPr/>
        <p:txBody>
          <a:bodyPr/>
          <a:lstStyle/>
          <a:p>
            <a:pPr eaLnBrk="1" hangingPunct="1"/>
            <a:r>
              <a:rPr lang="en-US" smtClean="0"/>
              <a:t>The purpose of the book is to show that even during the darkest days of Israel’s sin, that God was still being faithful to His covenants. He was bringing the promised seed into the world and creating the kingly line of the Messiah.</a:t>
            </a:r>
          </a:p>
          <a:p>
            <a:pPr eaLnBrk="1" hangingPunct="1"/>
            <a:r>
              <a:rPr lang="en-US" smtClean="0"/>
              <a:t>Ruth also shows that God was still at work calling people to Himself during a period of Israel’s sinfulness.</a:t>
            </a:r>
          </a:p>
          <a:p>
            <a:pPr eaLnBrk="1" hangingPunct="1"/>
            <a:r>
              <a:rPr lang="en-US" smtClean="0"/>
              <a:t>Ruth, a gentile convert, is a foreshadowing of God’s promise to make Israel a light to the nations and to bring Gentiles to worship the Messiah.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p:txBody>
          <a:bodyPr/>
          <a:lstStyle/>
          <a:p>
            <a:pPr eaLnBrk="1" hangingPunct="1"/>
            <a:r>
              <a:rPr lang="en-US" smtClean="0"/>
              <a:t>Old Testament Survey- Ruth</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dirty="0" smtClean="0"/>
              <a:t>An important concept in Ruth is that of the Kinsman Redeemer.</a:t>
            </a:r>
          </a:p>
          <a:p>
            <a:pPr marL="274320" indent="-274320" eaLnBrk="1" fontAlgn="auto" hangingPunct="1">
              <a:spcAft>
                <a:spcPts val="0"/>
              </a:spcAft>
              <a:buClr>
                <a:schemeClr val="accent3"/>
              </a:buClr>
              <a:buFont typeface="Wingdings 2"/>
              <a:buChar char=""/>
              <a:defRPr/>
            </a:pPr>
            <a:r>
              <a:rPr lang="en-US" dirty="0" smtClean="0"/>
              <a:t>The kinsman redeemer command was given to Israel by God in Leviticus 25:25. The kinsman redeemer foreshadows the work of the Messiah for us.</a:t>
            </a:r>
          </a:p>
          <a:p>
            <a:pPr marL="274320" indent="-274320" eaLnBrk="1" fontAlgn="auto" hangingPunct="1">
              <a:spcAft>
                <a:spcPts val="0"/>
              </a:spcAft>
              <a:buClr>
                <a:schemeClr val="accent3"/>
              </a:buClr>
              <a:buFont typeface="Wingdings 2"/>
              <a:buChar char=""/>
              <a:defRPr/>
            </a:pPr>
            <a:r>
              <a:rPr lang="en-US" dirty="0" smtClean="0"/>
              <a:t>An </a:t>
            </a:r>
            <a:r>
              <a:rPr lang="en-US" dirty="0" err="1" smtClean="0"/>
              <a:t>outine</a:t>
            </a:r>
            <a:r>
              <a:rPr lang="en-US" dirty="0" smtClean="0"/>
              <a:t>:</a:t>
            </a:r>
          </a:p>
          <a:p>
            <a:pPr marL="640080" lvl="1" indent="-246888" eaLnBrk="1" fontAlgn="auto" hangingPunct="1">
              <a:spcAft>
                <a:spcPts val="0"/>
              </a:spcAft>
              <a:buFont typeface="Wingdings 2"/>
              <a:buNone/>
              <a:defRPr/>
            </a:pPr>
            <a:r>
              <a:rPr lang="en-US" dirty="0" smtClean="0"/>
              <a:t>I. Ruth’s decision to follow Naomi’s God (chapter 1)</a:t>
            </a:r>
          </a:p>
          <a:p>
            <a:pPr marL="640080" lvl="1" indent="-246888" eaLnBrk="1" fontAlgn="auto" hangingPunct="1">
              <a:spcAft>
                <a:spcPts val="0"/>
              </a:spcAft>
              <a:buFont typeface="Wingdings 2"/>
              <a:buNone/>
              <a:defRPr/>
            </a:pPr>
            <a:r>
              <a:rPr lang="en-US" dirty="0" smtClean="0"/>
              <a:t>II. Ruth’s faithfulness to Naomi and to Naomi’s God (chapter 2)</a:t>
            </a:r>
          </a:p>
          <a:p>
            <a:pPr marL="640080" lvl="1" indent="-246888" eaLnBrk="1" fontAlgn="auto" hangingPunct="1">
              <a:spcAft>
                <a:spcPts val="0"/>
              </a:spcAft>
              <a:buFont typeface="Wingdings 2"/>
              <a:buNone/>
              <a:defRPr/>
            </a:pPr>
            <a:r>
              <a:rPr lang="en-US" dirty="0" smtClean="0"/>
              <a:t>III. Ruth’s claim upon Boaz (chapter 3)</a:t>
            </a:r>
          </a:p>
          <a:p>
            <a:pPr marL="640080" lvl="1" indent="-246888" eaLnBrk="1" fontAlgn="auto" hangingPunct="1">
              <a:spcAft>
                <a:spcPts val="0"/>
              </a:spcAft>
              <a:buFont typeface="Wingdings 2"/>
              <a:buNone/>
              <a:defRPr/>
            </a:pPr>
            <a:r>
              <a:rPr lang="en-US" dirty="0" smtClean="0"/>
              <a:t>IV. Ruth’s Redemption by Boaz (chapter 4)</a:t>
            </a:r>
          </a:p>
          <a:p>
            <a:pPr marL="274320" indent="-274320" eaLnBrk="1" fontAlgn="auto" hangingPunct="1">
              <a:spcAft>
                <a:spcPts val="0"/>
              </a:spcAft>
              <a:buClr>
                <a:schemeClr val="accent3"/>
              </a:buClr>
              <a:buFont typeface="Wingdings 2"/>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buFont typeface="Wingdings 2" pitchFamily="18" charset="2"/>
              <a:buNone/>
            </a:pPr>
            <a:r>
              <a:rPr lang="en-US" smtClean="0"/>
              <a:t>Authorship</a:t>
            </a:r>
          </a:p>
          <a:p>
            <a:pPr eaLnBrk="1" hangingPunct="1"/>
            <a:r>
              <a:rPr lang="en-US" smtClean="0"/>
              <a:t>1 &amp; 2 Samuel were originally one book. They were divided into two books in the 3</a:t>
            </a:r>
            <a:r>
              <a:rPr lang="en-US" baseline="30000" smtClean="0"/>
              <a:t>rd</a:t>
            </a:r>
            <a:r>
              <a:rPr lang="en-US" smtClean="0"/>
              <a:t> century BC.</a:t>
            </a:r>
          </a:p>
          <a:p>
            <a:pPr eaLnBrk="1" hangingPunct="1"/>
            <a:r>
              <a:rPr lang="en-US" smtClean="0"/>
              <a:t>The Talmud states that Samuel wrote 1 Samuel and that Nathan and Gad wrote 2 Samuel (1 Chron. 29:29).</a:t>
            </a:r>
          </a:p>
          <a:p>
            <a:pPr eaLnBrk="1" hangingPunct="1"/>
            <a:r>
              <a:rPr lang="en-US" smtClean="0"/>
              <a:t>The book was probably completed around 975 BC.</a:t>
            </a:r>
          </a:p>
          <a:p>
            <a:pPr eaLnBrk="1" hangingPunct="1">
              <a:buFont typeface="Wingdings 2" pitchFamily="18" charset="2"/>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None/>
              <a:defRPr/>
            </a:pPr>
            <a:r>
              <a:rPr lang="en-US" dirty="0" smtClean="0"/>
              <a:t>Purpose of 1 Samuel</a:t>
            </a:r>
          </a:p>
          <a:p>
            <a:pPr marL="274320" indent="-274320" eaLnBrk="1" fontAlgn="auto" hangingPunct="1">
              <a:spcAft>
                <a:spcPts val="0"/>
              </a:spcAft>
              <a:buClr>
                <a:schemeClr val="accent3"/>
              </a:buClr>
              <a:buFont typeface="Wingdings 2"/>
              <a:buChar char=""/>
              <a:defRPr/>
            </a:pPr>
            <a:r>
              <a:rPr lang="en-US" dirty="0" smtClean="0"/>
              <a:t>1 Samuel records the transition that took place in Israel between the time of the Judges and the time of the  establishment of the monarchy.</a:t>
            </a:r>
          </a:p>
          <a:p>
            <a:pPr marL="274320" indent="-274320" eaLnBrk="1" fontAlgn="auto" hangingPunct="1">
              <a:spcAft>
                <a:spcPts val="0"/>
              </a:spcAft>
              <a:buClr>
                <a:schemeClr val="accent3"/>
              </a:buClr>
              <a:buFont typeface="Wingdings 2"/>
              <a:buChar char=""/>
              <a:defRPr/>
            </a:pPr>
            <a:r>
              <a:rPr lang="en-US" dirty="0" smtClean="0"/>
              <a:t>The book covers the years 1100 BC (the birth of Samuel) to 1011 BC (the death of Saul).</a:t>
            </a:r>
          </a:p>
          <a:p>
            <a:pPr marL="274320" indent="-274320" eaLnBrk="1" fontAlgn="auto" hangingPunct="1">
              <a:spcAft>
                <a:spcPts val="0"/>
              </a:spcAft>
              <a:buClr>
                <a:schemeClr val="accent3"/>
              </a:buClr>
              <a:buFont typeface="Wingdings 2"/>
              <a:buNone/>
              <a:defRPr/>
            </a:pPr>
            <a:r>
              <a:rPr lang="en-US" dirty="0" smtClean="0"/>
              <a:t>Outline</a:t>
            </a:r>
          </a:p>
          <a:p>
            <a:pPr marL="274320" indent="-274320" eaLnBrk="1" fontAlgn="auto" hangingPunct="1">
              <a:spcAft>
                <a:spcPts val="0"/>
              </a:spcAft>
              <a:buClr>
                <a:schemeClr val="accent3"/>
              </a:buClr>
              <a:buFont typeface="Wingdings 2"/>
              <a:buChar char=""/>
              <a:defRPr/>
            </a:pPr>
            <a:r>
              <a:rPr lang="en-US" dirty="0" smtClean="0"/>
              <a:t>I. Samuel, Judge and Prophet in Israel (1-7)</a:t>
            </a:r>
          </a:p>
          <a:p>
            <a:pPr marL="274320" indent="-274320" eaLnBrk="1" fontAlgn="auto" hangingPunct="1">
              <a:spcAft>
                <a:spcPts val="0"/>
              </a:spcAft>
              <a:buClr>
                <a:schemeClr val="accent3"/>
              </a:buClr>
              <a:buFont typeface="Wingdings 2"/>
              <a:buChar char=""/>
              <a:defRPr/>
            </a:pPr>
            <a:r>
              <a:rPr lang="en-US" dirty="0" smtClean="0"/>
              <a:t>II. Saul: Israel’s first king (8-12)</a:t>
            </a:r>
          </a:p>
          <a:p>
            <a:pPr marL="274320" indent="-274320" eaLnBrk="1" fontAlgn="auto" hangingPunct="1">
              <a:spcAft>
                <a:spcPts val="0"/>
              </a:spcAft>
              <a:buClr>
                <a:schemeClr val="accent3"/>
              </a:buClr>
              <a:buFont typeface="Wingdings 2"/>
              <a:buChar char=""/>
              <a:defRPr/>
            </a:pPr>
            <a:r>
              <a:rPr lang="en-US" dirty="0" smtClean="0"/>
              <a:t>III. The decline of Saul and the rise of David (13-31)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dirty="0" smtClean="0"/>
              <a:t>The approximately 350 years of leading by the judges ends with a judge who is actually a Judge/Prophet named Samuel. Remember a judge leads the repentant people out of bondage and a prophet is one who speaks God's message to the people.</a:t>
            </a:r>
          </a:p>
          <a:p>
            <a:pPr marL="274320" indent="-274320" eaLnBrk="1" fontAlgn="auto" hangingPunct="1">
              <a:spcAft>
                <a:spcPts val="0"/>
              </a:spcAft>
              <a:buClr>
                <a:schemeClr val="accent3"/>
              </a:buClr>
              <a:buFont typeface="Wingdings 2"/>
              <a:buChar char=""/>
              <a:defRPr/>
            </a:pPr>
            <a:r>
              <a:rPr lang="en-US" dirty="0" smtClean="0"/>
              <a:t>When Samuel came into civil leadership the nation was back in a state of rebellion and sin, again.</a:t>
            </a:r>
          </a:p>
          <a:p>
            <a:pPr marL="274320" indent="-274320" eaLnBrk="1" fontAlgn="auto" hangingPunct="1">
              <a:spcAft>
                <a:spcPts val="0"/>
              </a:spcAft>
              <a:buClr>
                <a:schemeClr val="accent3"/>
              </a:buClr>
              <a:buFont typeface="Wingdings 2"/>
              <a:buChar char=""/>
              <a:defRPr/>
            </a:pPr>
            <a:r>
              <a:rPr lang="en-US" dirty="0" smtClean="0"/>
              <a:t>They have not just rejected God as their king, they now are screaming for an earthly king so they can be like the nations around them (I Samuel 8:4-7).</a:t>
            </a:r>
          </a:p>
          <a:p>
            <a:pPr marL="274320" indent="-274320" eaLnBrk="1" fontAlgn="auto" hangingPunct="1">
              <a:spcAft>
                <a:spcPts val="0"/>
              </a:spcAft>
              <a:buClr>
                <a:schemeClr val="accent3"/>
              </a:buClr>
              <a:buFont typeface="Wingdings 2"/>
              <a:buChar char=""/>
              <a:defRPr/>
            </a:pPr>
            <a:r>
              <a:rPr lang="en-US" dirty="0" smtClean="0"/>
              <a:t>There will be about 500 years of human king rule in Israel (from 1050 to 586 BC.). Of this period about 115 years are recorded in I Samuel.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57200" y="533400"/>
            <a:ext cx="8229600" cy="914400"/>
          </a:xfrm>
        </p:spPr>
        <p:txBody>
          <a:bodyPr/>
          <a:lstStyle/>
          <a:p>
            <a:pPr eaLnBrk="1" hangingPunct="1"/>
            <a:r>
              <a:rPr lang="en-US" smtClean="0"/>
              <a:t>Old Testament Survey- Exodus</a:t>
            </a:r>
          </a:p>
        </p:txBody>
      </p:sp>
      <p:sp>
        <p:nvSpPr>
          <p:cNvPr id="25602" name="Rectangle 3"/>
          <p:cNvSpPr>
            <a:spLocks noGrp="1" noChangeArrowheads="1"/>
          </p:cNvSpPr>
          <p:nvPr>
            <p:ph idx="1"/>
          </p:nvPr>
        </p:nvSpPr>
        <p:spPr>
          <a:xfrm>
            <a:off x="457200" y="1447800"/>
            <a:ext cx="8229600" cy="4876800"/>
          </a:xfrm>
        </p:spPr>
        <p:txBody>
          <a:bodyPr/>
          <a:lstStyle/>
          <a:p>
            <a:pPr marL="609600" indent="-609600" eaLnBrk="1" hangingPunct="1">
              <a:lnSpc>
                <a:spcPct val="80000"/>
              </a:lnSpc>
              <a:buFont typeface="Wingdings 2" pitchFamily="18" charset="2"/>
              <a:buNone/>
            </a:pPr>
            <a:r>
              <a:rPr lang="en-US" sz="2800" smtClean="0"/>
              <a:t>Yahweh vs. the gods of Egypt</a:t>
            </a:r>
          </a:p>
          <a:p>
            <a:pPr marL="609600" indent="-609600" eaLnBrk="1" hangingPunct="1">
              <a:lnSpc>
                <a:spcPct val="80000"/>
              </a:lnSpc>
              <a:buFont typeface="Wingdings 2" pitchFamily="18" charset="2"/>
              <a:buNone/>
            </a:pPr>
            <a:endParaRPr lang="en-US" sz="2800" smtClean="0"/>
          </a:p>
          <a:p>
            <a:pPr marL="609600" indent="-609600" eaLnBrk="1" hangingPunct="1">
              <a:lnSpc>
                <a:spcPct val="80000"/>
              </a:lnSpc>
              <a:buFontTx/>
              <a:buNone/>
            </a:pPr>
            <a:endParaRPr lang="en-US" sz="2800" smtClean="0"/>
          </a:p>
        </p:txBody>
      </p:sp>
      <p:graphicFrame>
        <p:nvGraphicFramePr>
          <p:cNvPr id="4" name="Table 3"/>
          <p:cNvGraphicFramePr>
            <a:graphicFrameLocks noGrp="1"/>
          </p:cNvGraphicFramePr>
          <p:nvPr/>
        </p:nvGraphicFramePr>
        <p:xfrm>
          <a:off x="533400" y="1981200"/>
          <a:ext cx="7696200" cy="5876925"/>
        </p:xfrm>
        <a:graphic>
          <a:graphicData uri="http://schemas.openxmlformats.org/drawingml/2006/table">
            <a:tbl>
              <a:tblPr firstRow="1" bandRow="1">
                <a:tableStyleId>{5C22544A-7EE6-4342-B048-85BDC9FD1C3A}</a:tableStyleId>
              </a:tblPr>
              <a:tblGrid>
                <a:gridCol w="2565400"/>
                <a:gridCol w="2565400"/>
                <a:gridCol w="2565400"/>
              </a:tblGrid>
              <a:tr h="355928">
                <a:tc>
                  <a:txBody>
                    <a:bodyPr/>
                    <a:lstStyle/>
                    <a:p>
                      <a:r>
                        <a:rPr lang="en-US" dirty="0" smtClean="0"/>
                        <a:t>Plagues</a:t>
                      </a:r>
                      <a:endParaRPr lang="en-US" dirty="0"/>
                    </a:p>
                  </a:txBody>
                  <a:tcPr/>
                </a:tc>
                <a:tc>
                  <a:txBody>
                    <a:bodyPr/>
                    <a:lstStyle/>
                    <a:p>
                      <a:r>
                        <a:rPr lang="en-US" dirty="0" smtClean="0"/>
                        <a:t>References</a:t>
                      </a:r>
                      <a:endParaRPr lang="en-US" dirty="0"/>
                    </a:p>
                  </a:txBody>
                  <a:tcPr/>
                </a:tc>
                <a:tc>
                  <a:txBody>
                    <a:bodyPr/>
                    <a:lstStyle/>
                    <a:p>
                      <a:r>
                        <a:rPr lang="en-US" dirty="0" smtClean="0"/>
                        <a:t>Egyptian</a:t>
                      </a:r>
                      <a:r>
                        <a:rPr lang="en-US" baseline="0" dirty="0" smtClean="0"/>
                        <a:t> gods</a:t>
                      </a:r>
                      <a:endParaRPr lang="en-US" dirty="0"/>
                    </a:p>
                  </a:txBody>
                  <a:tcPr/>
                </a:tc>
              </a:tr>
              <a:tr h="1310640">
                <a:tc>
                  <a:txBody>
                    <a:bodyPr/>
                    <a:lstStyle/>
                    <a:p>
                      <a:r>
                        <a:rPr lang="en-US" dirty="0" smtClean="0"/>
                        <a:t>10</a:t>
                      </a:r>
                      <a:r>
                        <a:rPr lang="en-US" baseline="0" dirty="0" smtClean="0"/>
                        <a:t>. Death of firstborn</a:t>
                      </a:r>
                      <a:endParaRPr lang="en-US" dirty="0"/>
                    </a:p>
                  </a:txBody>
                  <a:tcPr/>
                </a:tc>
                <a:tc>
                  <a:txBody>
                    <a:bodyPr/>
                    <a:lstStyle/>
                    <a:p>
                      <a:r>
                        <a:rPr lang="en-US" dirty="0" smtClean="0"/>
                        <a:t>Ex. </a:t>
                      </a:r>
                      <a:r>
                        <a:rPr lang="en-US" baseline="0" dirty="0" smtClean="0"/>
                        <a:t> 11:1-12:30</a:t>
                      </a:r>
                      <a:endParaRPr lang="en-US" dirty="0"/>
                    </a:p>
                  </a:txBody>
                  <a:tcPr/>
                </a:tc>
                <a:tc>
                  <a:txBody>
                    <a:bodyPr/>
                    <a:lstStyle/>
                    <a:p>
                      <a:r>
                        <a:rPr lang="en-US" dirty="0" smtClean="0"/>
                        <a:t>Min,</a:t>
                      </a:r>
                      <a:r>
                        <a:rPr lang="en-US" baseline="0" dirty="0" smtClean="0"/>
                        <a:t> goddess of children; </a:t>
                      </a:r>
                      <a:r>
                        <a:rPr lang="en-US" baseline="0" dirty="0" err="1" smtClean="0"/>
                        <a:t>Heqet</a:t>
                      </a:r>
                      <a:r>
                        <a:rPr lang="en-US" baseline="0" dirty="0" smtClean="0"/>
                        <a:t>, goddess who protects infants; Isis, goddess who protects children; Pharaoh’s firstborn son was considered a god</a:t>
                      </a:r>
                      <a:endParaRPr lang="en-US" dirty="0"/>
                    </a:p>
                  </a:txBody>
                  <a:tcPr/>
                </a:tc>
              </a:tr>
              <a:tr h="622874">
                <a:tc>
                  <a:txBody>
                    <a:bodyPr/>
                    <a:lstStyle/>
                    <a:p>
                      <a:endParaRPr lang="en-US" dirty="0"/>
                    </a:p>
                  </a:txBody>
                  <a:tcPr/>
                </a:tc>
                <a:tc>
                  <a:txBody>
                    <a:bodyPr/>
                    <a:lstStyle/>
                    <a:p>
                      <a:endParaRPr lang="en-US" dirty="0"/>
                    </a:p>
                  </a:txBody>
                  <a:tcPr/>
                </a:tc>
                <a:tc>
                  <a:txBody>
                    <a:bodyPr/>
                    <a:lstStyle/>
                    <a:p>
                      <a:endParaRPr lang="en-US" dirty="0"/>
                    </a:p>
                  </a:txBody>
                  <a:tcPr/>
                </a:tc>
              </a:tr>
              <a:tr h="355928">
                <a:tc>
                  <a:txBody>
                    <a:bodyPr/>
                    <a:lstStyle/>
                    <a:p>
                      <a:endParaRPr lang="en-US" dirty="0"/>
                    </a:p>
                  </a:txBody>
                  <a:tcPr/>
                </a:tc>
                <a:tc>
                  <a:txBody>
                    <a:bodyPr/>
                    <a:lstStyle/>
                    <a:p>
                      <a:endParaRPr lang="en-US" dirty="0"/>
                    </a:p>
                  </a:txBody>
                  <a:tcPr/>
                </a:tc>
                <a:tc>
                  <a:txBody>
                    <a:bodyPr/>
                    <a:lstStyle/>
                    <a:p>
                      <a:endParaRPr lang="en-US" dirty="0"/>
                    </a:p>
                  </a:txBody>
                  <a:tcPr/>
                </a:tc>
              </a:tr>
              <a:tr h="889819">
                <a:tc>
                  <a:txBody>
                    <a:bodyPr/>
                    <a:lstStyle/>
                    <a:p>
                      <a:endParaRPr lang="en-US" dirty="0"/>
                    </a:p>
                  </a:txBody>
                  <a:tcPr/>
                </a:tc>
                <a:tc>
                  <a:txBody>
                    <a:bodyPr/>
                    <a:lstStyle/>
                    <a:p>
                      <a:endParaRPr lang="en-US" dirty="0"/>
                    </a:p>
                  </a:txBody>
                  <a:tcPr/>
                </a:tc>
                <a:tc>
                  <a:txBody>
                    <a:bodyPr/>
                    <a:lstStyle/>
                    <a:p>
                      <a:endParaRPr lang="en-US" dirty="0"/>
                    </a:p>
                  </a:txBody>
                  <a:tcPr/>
                </a:tc>
              </a:tr>
              <a:tr h="889819">
                <a:tc>
                  <a:txBody>
                    <a:bodyPr/>
                    <a:lstStyle/>
                    <a:p>
                      <a:endParaRPr lang="en-US" dirty="0"/>
                    </a:p>
                  </a:txBody>
                  <a:tcPr/>
                </a:tc>
                <a:tc>
                  <a:txBody>
                    <a:bodyPr/>
                    <a:lstStyle/>
                    <a:p>
                      <a:endParaRPr lang="en-US" dirty="0"/>
                    </a:p>
                  </a:txBody>
                  <a:tcPr/>
                </a:tc>
                <a:tc>
                  <a:txBody>
                    <a:bodyPr/>
                    <a:lstStyle/>
                    <a:p>
                      <a:endParaRPr lang="en-US" dirty="0"/>
                    </a:p>
                  </a:txBody>
                  <a:tcPr/>
                </a:tc>
              </a:tr>
              <a:tr h="355928">
                <a:tc>
                  <a:txBody>
                    <a:bodyPr/>
                    <a:lstStyle/>
                    <a:p>
                      <a:endParaRPr lang="en-US" dirty="0"/>
                    </a:p>
                  </a:txBody>
                  <a:tcPr/>
                </a:tc>
                <a:tc>
                  <a:txBody>
                    <a:bodyPr/>
                    <a:lstStyle/>
                    <a:p>
                      <a:endParaRPr lang="en-US"/>
                    </a:p>
                  </a:txBody>
                  <a:tcPr/>
                </a:tc>
                <a:tc>
                  <a:txBody>
                    <a:bodyPr/>
                    <a:lstStyle/>
                    <a:p>
                      <a:endParaRPr lang="en-US"/>
                    </a:p>
                  </a:txBody>
                  <a:tcPr/>
                </a:tc>
              </a:tr>
              <a:tr h="355928">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dirty="0" smtClean="0"/>
              <a:t>We tend to not remember God's prophecy through Jacob recorded in Genesis 49:10 that a king would come on the scene. </a:t>
            </a:r>
            <a:r>
              <a:rPr lang="en-US" i="1" dirty="0" smtClean="0"/>
              <a:t>"The scepter shall not depart from Judah, nor the ruler's staff between his feet, until </a:t>
            </a:r>
            <a:r>
              <a:rPr lang="en-US" i="1" dirty="0" err="1" smtClean="0"/>
              <a:t>Shilo</a:t>
            </a:r>
            <a:r>
              <a:rPr lang="en-US" i="1" dirty="0" smtClean="0"/>
              <a:t> comes, and to him shall be the obedience of the peoples."</a:t>
            </a:r>
          </a:p>
          <a:p>
            <a:pPr marL="274320" indent="-274320" eaLnBrk="1" fontAlgn="auto" hangingPunct="1">
              <a:spcAft>
                <a:spcPts val="0"/>
              </a:spcAft>
              <a:buClr>
                <a:schemeClr val="accent3"/>
              </a:buClr>
              <a:buFont typeface="Wingdings 2"/>
              <a:buChar char=""/>
              <a:defRPr/>
            </a:pPr>
            <a:r>
              <a:rPr lang="en-US" dirty="0" smtClean="0"/>
              <a:t>So, it should be no surprise to us that God allows a king to be chosen. The great sin of Israel is not just wanting a human king, but insisting on a king of their own choice as opposed to waiting for God to choose a 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i="1" smtClean="0"/>
              <a:t>Characters:</a:t>
            </a:r>
          </a:p>
          <a:p>
            <a:pPr eaLnBrk="1" hangingPunct="1"/>
            <a:r>
              <a:rPr lang="en-US" smtClean="0"/>
              <a:t>I Samuel presents the story of four men: Eli, Samuel, Saul, and David. The stories of these men are interwoven and are totally realistic and believable because even the most heroic, Samuel and David, have fatal flaws.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fontScale="85000" lnSpcReduction="10000"/>
          </a:bodyPr>
          <a:lstStyle/>
          <a:p>
            <a:pPr marL="274320" indent="-274320" eaLnBrk="1" fontAlgn="auto" hangingPunct="1">
              <a:spcAft>
                <a:spcPts val="0"/>
              </a:spcAft>
              <a:buClr>
                <a:schemeClr val="accent3"/>
              </a:buClr>
              <a:buFont typeface="Wingdings 2"/>
              <a:buChar char=""/>
              <a:defRPr/>
            </a:pPr>
            <a:r>
              <a:rPr lang="en-US" b="1" dirty="0" smtClean="0"/>
              <a:t>Eli:</a:t>
            </a:r>
          </a:p>
          <a:p>
            <a:pPr marL="274320" indent="-274320" eaLnBrk="1" fontAlgn="auto" hangingPunct="1">
              <a:spcAft>
                <a:spcPts val="0"/>
              </a:spcAft>
              <a:buClr>
                <a:schemeClr val="accent3"/>
              </a:buClr>
              <a:buFont typeface="Wingdings 2"/>
              <a:buChar char=""/>
              <a:defRPr/>
            </a:pPr>
            <a:r>
              <a:rPr lang="en-US" dirty="0" smtClean="0"/>
              <a:t>Samuel was born in the midst of the dark ages of the judges in Israel. The nation was fragmented into individual tribes and the priesthood was weak since many Levites set up independent places of worship, some even housing foreign idols.</a:t>
            </a:r>
          </a:p>
          <a:p>
            <a:pPr marL="274320" indent="-274320" eaLnBrk="1" fontAlgn="auto" hangingPunct="1">
              <a:spcAft>
                <a:spcPts val="0"/>
              </a:spcAft>
              <a:buClr>
                <a:schemeClr val="accent3"/>
              </a:buClr>
              <a:buFont typeface="Wingdings 2"/>
              <a:buChar char=""/>
              <a:defRPr/>
            </a:pPr>
            <a:r>
              <a:rPr lang="en-US" dirty="0" smtClean="0"/>
              <a:t>The official priesthood was represented by a High Priest named Eli who was a physically and spiritually feeble old man. His sons, the heirs apparent to the office of High Priest, were ungodly, wicked and morally corrupt.</a:t>
            </a:r>
          </a:p>
          <a:p>
            <a:pPr marL="274320" indent="-274320" eaLnBrk="1" fontAlgn="auto" hangingPunct="1">
              <a:spcAft>
                <a:spcPts val="0"/>
              </a:spcAft>
              <a:buClr>
                <a:schemeClr val="accent3"/>
              </a:buClr>
              <a:buFont typeface="Wingdings 2"/>
              <a:buChar char=""/>
              <a:defRPr/>
            </a:pPr>
            <a:r>
              <a:rPr lang="en-US" dirty="0" smtClean="0"/>
              <a:t>It is a commentary on the power and faithfulness of God that he could use a man who couldn't even control his own children to direct the young man who was in his care to listen to and obey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additive="base">
                                        <p:cTn id="4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Samuel:</a:t>
            </a:r>
          </a:p>
          <a:p>
            <a:pPr eaLnBrk="1" hangingPunct="1"/>
            <a:r>
              <a:rPr lang="en-US" smtClean="0"/>
              <a:t>Samuel was an unusual young man. He learned early in his life to hear and obey the voice of God and he had great courage. His first message as a Prophet of God was one of judgment on his mentor, Eli.</a:t>
            </a:r>
          </a:p>
          <a:p>
            <a:pPr eaLnBrk="1" hangingPunct="1"/>
            <a:r>
              <a:rPr lang="en-US" smtClean="0"/>
              <a:t>As a judge he would lead his people out of the bondage of the Philistines. As a prophet he encouraged his people that their future was in God's hands and warned them to repent and follow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Samuel:</a:t>
            </a:r>
          </a:p>
          <a:p>
            <a:pPr eaLnBrk="1" hangingPunct="1"/>
            <a:r>
              <a:rPr lang="en-US" smtClean="0"/>
              <a:t>Samuel traveled from his home in Ramah to teach the Word of God to his people and even founded a "seminary" or school for young prophets to teach young men to read, write and teach Scripture.</a:t>
            </a:r>
          </a:p>
          <a:p>
            <a:pPr eaLnBrk="1" hangingPunct="1"/>
            <a:r>
              <a:rPr lang="en-US" smtClean="0"/>
              <a:t>It was also Samuel who crowned the kings and gave them their orders as God instructed him to do.</a:t>
            </a:r>
          </a:p>
          <a:p>
            <a:pPr eaLnBrk="1" hangingPunct="1">
              <a:buFont typeface="Wingdings 2" pitchFamily="18" charset="2"/>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b="1" dirty="0" smtClean="0"/>
              <a:t>Saul:</a:t>
            </a:r>
          </a:p>
          <a:p>
            <a:pPr marL="274320" indent="-274320" eaLnBrk="1" fontAlgn="auto" hangingPunct="1">
              <a:spcAft>
                <a:spcPts val="0"/>
              </a:spcAft>
              <a:buClr>
                <a:schemeClr val="accent3"/>
              </a:buClr>
              <a:buFont typeface="Wingdings 2"/>
              <a:buChar char=""/>
              <a:defRPr/>
            </a:pPr>
            <a:r>
              <a:rPr lang="en-US" dirty="0" smtClean="0"/>
              <a:t>Saul, a </a:t>
            </a:r>
            <a:r>
              <a:rPr lang="en-US" dirty="0" err="1" smtClean="0"/>
              <a:t>Benjamite</a:t>
            </a:r>
            <a:r>
              <a:rPr lang="en-US" dirty="0" smtClean="0"/>
              <a:t>, was Israel's first king. He was not at all conceited as a young man even though he was head and shoulders above other men and extremely handsome and popular. He is a great study in contradiction.</a:t>
            </a:r>
          </a:p>
          <a:p>
            <a:pPr marL="274320" indent="-274320" eaLnBrk="1" fontAlgn="auto" hangingPunct="1">
              <a:spcAft>
                <a:spcPts val="0"/>
              </a:spcAft>
              <a:buClr>
                <a:schemeClr val="accent3"/>
              </a:buClr>
              <a:buFont typeface="Wingdings 2"/>
              <a:buChar char=""/>
              <a:defRPr/>
            </a:pPr>
            <a:r>
              <a:rPr lang="en-US" dirty="0" smtClean="0"/>
              <a:t>He never seemed to allow God to become "Lord" of his life and so was unable to control his natural impulses, impatience, jealousies, and temper. He attempted to kill David nine different times and eventually ended up under the power of an evil spirit.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Saul:</a:t>
            </a:r>
          </a:p>
          <a:p>
            <a:pPr eaLnBrk="1" hangingPunct="1"/>
            <a:r>
              <a:rPr lang="en-US" smtClean="0"/>
              <a:t>He had, however, a son named Jonathan who was David's greatest friend. Jonathan was the antithesis of Saul, even though David was obviously God's choice to take away the throne that would have legitimately been his.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David:</a:t>
            </a:r>
          </a:p>
          <a:p>
            <a:pPr eaLnBrk="1" hangingPunct="1"/>
            <a:r>
              <a:rPr lang="en-US" smtClean="0"/>
              <a:t>David was God's choice for Israel's king. David was one of the greatest men in all of history. From David came the entire race of kings and through his line the Messiah was born to bring salvation.</a:t>
            </a:r>
          </a:p>
          <a:p>
            <a:pPr eaLnBrk="1" hangingPunct="1"/>
            <a:r>
              <a:rPr lang="en-US" smtClean="0"/>
              <a:t>He was a man, with great faults that God will not hide from us, but he had a heart for God. Much of I and II Samuel is dedicated to his life and his personal relationship with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b="1" dirty="0" smtClean="0"/>
              <a:t>An outline of 1 Samuel</a:t>
            </a:r>
          </a:p>
          <a:p>
            <a:pPr marL="571500" indent="-571500" eaLnBrk="1" fontAlgn="auto" hangingPunct="1">
              <a:spcAft>
                <a:spcPts val="0"/>
              </a:spcAft>
              <a:buClr>
                <a:schemeClr val="accent3"/>
              </a:buClr>
              <a:buFont typeface="Wingdings 2"/>
              <a:buAutoNum type="romanUcPeriod"/>
              <a:defRPr/>
            </a:pPr>
            <a:r>
              <a:rPr lang="en-US" b="1" dirty="0" smtClean="0"/>
              <a:t>The failure of Eli’s judgeship (1-3)</a:t>
            </a:r>
          </a:p>
          <a:p>
            <a:pPr marL="571500" indent="-571500" eaLnBrk="1" fontAlgn="auto" hangingPunct="1">
              <a:spcAft>
                <a:spcPts val="0"/>
              </a:spcAft>
              <a:buClr>
                <a:schemeClr val="accent3"/>
              </a:buClr>
              <a:buFont typeface="Wingdings 2"/>
              <a:buAutoNum type="romanUcPeriod"/>
              <a:defRPr/>
            </a:pPr>
            <a:r>
              <a:rPr lang="en-US" b="1" dirty="0" smtClean="0"/>
              <a:t>The ministry of Samuel (4-7)</a:t>
            </a:r>
          </a:p>
          <a:p>
            <a:pPr marL="571500" indent="-571500" eaLnBrk="1" fontAlgn="auto" hangingPunct="1">
              <a:spcAft>
                <a:spcPts val="0"/>
              </a:spcAft>
              <a:buClr>
                <a:schemeClr val="accent3"/>
              </a:buClr>
              <a:buFont typeface="Wingdings 2"/>
              <a:buAutoNum type="romanUcPeriod"/>
              <a:defRPr/>
            </a:pPr>
            <a:r>
              <a:rPr lang="en-US" b="1" dirty="0" smtClean="0"/>
              <a:t>The creation and development of Israel’s monarchy (8-31)</a:t>
            </a:r>
          </a:p>
          <a:p>
            <a:pPr marL="937260" lvl="1" indent="-571500" eaLnBrk="1" fontAlgn="auto" hangingPunct="1">
              <a:spcAft>
                <a:spcPts val="0"/>
              </a:spcAft>
              <a:buFont typeface="Wingdings 2"/>
              <a:buNone/>
              <a:defRPr/>
            </a:pPr>
            <a:endParaRPr lang="en-US" b="1" dirty="0" smtClean="0"/>
          </a:p>
          <a:p>
            <a:pPr marL="571500" indent="-571500" eaLnBrk="1" fontAlgn="auto" hangingPunct="1">
              <a:spcAft>
                <a:spcPts val="0"/>
              </a:spcAft>
              <a:buClr>
                <a:schemeClr val="accent3"/>
              </a:buClr>
              <a:buFont typeface="Wingdings 2"/>
              <a:buAutoNum type="romanUcPeriod"/>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additive="base">
                                        <p:cTn id="4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anim calcmode="lin" valueType="num">
                                      <p:cBhvr additive="base">
                                        <p:cTn id="5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 calcmode="lin" valueType="num">
                                      <p:cBhvr additive="base">
                                        <p:cTn id="6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 calcmode="lin" valueType="num">
                                      <p:cBhvr additive="base">
                                        <p:cTn id="6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b="1" dirty="0" smtClean="0"/>
              <a:t>An outline of 1 Samuel</a:t>
            </a:r>
          </a:p>
          <a:p>
            <a:pPr marL="571500" indent="-571500" eaLnBrk="1" fontAlgn="auto" hangingPunct="1">
              <a:spcAft>
                <a:spcPts val="0"/>
              </a:spcAft>
              <a:buClr>
                <a:schemeClr val="accent3"/>
              </a:buClr>
              <a:buFont typeface="Wingdings 2"/>
              <a:buAutoNum type="romanUcPeriod"/>
              <a:defRPr/>
            </a:pPr>
            <a:r>
              <a:rPr lang="en-US" b="1" dirty="0" smtClean="0"/>
              <a:t>The failure of Eli’s judgeship (1-3)</a:t>
            </a:r>
          </a:p>
          <a:p>
            <a:pPr marL="937260" lvl="1" indent="-571500" eaLnBrk="1" fontAlgn="auto" hangingPunct="1">
              <a:spcAft>
                <a:spcPts val="0"/>
              </a:spcAft>
              <a:buFont typeface="Wingdings 2"/>
              <a:buNone/>
              <a:defRPr/>
            </a:pPr>
            <a:r>
              <a:rPr lang="en-US" b="1" dirty="0" smtClean="0"/>
              <a:t>A. Dangerous times</a:t>
            </a:r>
          </a:p>
          <a:p>
            <a:pPr marL="937260" lvl="1" indent="-571500" eaLnBrk="1" fontAlgn="auto" hangingPunct="1">
              <a:spcAft>
                <a:spcPts val="0"/>
              </a:spcAft>
              <a:buFont typeface="Wingdings 2"/>
              <a:buChar char=""/>
              <a:defRPr/>
            </a:pPr>
            <a:r>
              <a:rPr lang="en-US" b="1" dirty="0" smtClean="0"/>
              <a:t>During Eli’s judgeship, Israel had to contend with a constant threat from the Philistines.</a:t>
            </a:r>
          </a:p>
          <a:p>
            <a:pPr marL="937260" lvl="1" indent="-571500" eaLnBrk="1" fontAlgn="auto" hangingPunct="1">
              <a:spcAft>
                <a:spcPts val="0"/>
              </a:spcAft>
              <a:buFont typeface="Wingdings 2"/>
              <a:buChar char=""/>
              <a:defRPr/>
            </a:pPr>
            <a:r>
              <a:rPr lang="en-US" b="1" dirty="0" smtClean="0"/>
              <a:t>The Philistines had come to Canaan about the same time as the Israelites were leaving Egypt.</a:t>
            </a:r>
          </a:p>
          <a:p>
            <a:pPr marL="937260" lvl="1" indent="-571500" eaLnBrk="1" fontAlgn="auto" hangingPunct="1">
              <a:spcAft>
                <a:spcPts val="0"/>
              </a:spcAft>
              <a:buFont typeface="Wingdings 2"/>
              <a:buChar char=""/>
              <a:defRPr/>
            </a:pPr>
            <a:r>
              <a:rPr lang="en-US" b="1" dirty="0" smtClean="0"/>
              <a:t>They had founded fortified cities all along the Mediterranean Coast</a:t>
            </a:r>
          </a:p>
          <a:p>
            <a:pPr marL="937260" lvl="1" indent="-571500" eaLnBrk="1" fontAlgn="auto" hangingPunct="1">
              <a:spcAft>
                <a:spcPts val="0"/>
              </a:spcAft>
              <a:buFont typeface="Wingdings 2"/>
              <a:buChar char=""/>
              <a:defRPr/>
            </a:pPr>
            <a:r>
              <a:rPr lang="en-US" b="1" dirty="0" smtClean="0"/>
              <a:t>These cities were unified and the Philistines had a well-organized, well-equipped army.</a:t>
            </a:r>
          </a:p>
          <a:p>
            <a:pPr marL="937260" lvl="1" indent="-571500" eaLnBrk="1" fontAlgn="auto" hangingPunct="1">
              <a:spcAft>
                <a:spcPts val="0"/>
              </a:spcAft>
              <a:buFont typeface="Wingdings 2"/>
              <a:buNone/>
              <a:defRPr/>
            </a:pPr>
            <a:endParaRPr lang="en-US" b="1" dirty="0" smtClean="0"/>
          </a:p>
          <a:p>
            <a:pPr marL="571500" indent="-571500" eaLnBrk="1" fontAlgn="auto" hangingPunct="1">
              <a:spcAft>
                <a:spcPts val="0"/>
              </a:spcAft>
              <a:buClr>
                <a:schemeClr val="accent3"/>
              </a:buClr>
              <a:buFont typeface="Wingdings 2"/>
              <a:buAutoNum type="romanUcPeriod"/>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 calcmode="lin" valueType="num">
                                      <p:cBhvr additive="base">
                                        <p:cTn id="4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anim calcmode="lin" valueType="num">
                                      <p:cBhvr additive="base">
                                        <p:cTn id="5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anim calcmode="lin" valueType="num">
                                      <p:cBhvr additive="base">
                                        <p:cTn id="5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anim calcmode="lin" valueType="num">
                                      <p:cBhvr additive="base">
                                        <p:cTn id="6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 calcmode="lin" valueType="num">
                                      <p:cBhvr additive="base">
                                        <p:cTn id="6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anim calcmode="lin" valueType="num">
                                      <p:cBhvr additive="base">
                                        <p:cTn id="7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
                                            <p:txEl>
                                              <p:pRg st="6" end="6"/>
                                            </p:txEl>
                                          </p:spTgt>
                                        </p:tgtEl>
                                        <p:attrNameLst>
                                          <p:attrName>style.visibility</p:attrName>
                                        </p:attrNameLst>
                                      </p:cBhvr>
                                      <p:to>
                                        <p:strVal val="visible"/>
                                      </p:to>
                                    </p:set>
                                    <p:anim calcmode="lin" valueType="num">
                                      <p:cBhvr additive="base">
                                        <p:cTn id="7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3">
                                            <p:txEl>
                                              <p:pRg st="1" end="1"/>
                                            </p:txEl>
                                          </p:spTgt>
                                        </p:tgtEl>
                                        <p:attrNameLst>
                                          <p:attrName>style.visibility</p:attrName>
                                        </p:attrNameLst>
                                      </p:cBhvr>
                                      <p:to>
                                        <p:strVal val="visible"/>
                                      </p:to>
                                    </p:set>
                                    <p:anim calcmode="lin" valueType="num">
                                      <p:cBhvr additive="base">
                                        <p:cTn id="8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3">
                                            <p:txEl>
                                              <p:pRg st="2" end="2"/>
                                            </p:txEl>
                                          </p:spTgt>
                                        </p:tgtEl>
                                        <p:attrNameLst>
                                          <p:attrName>style.visibility</p:attrName>
                                        </p:attrNameLst>
                                      </p:cBhvr>
                                      <p:to>
                                        <p:strVal val="visible"/>
                                      </p:to>
                                    </p:set>
                                    <p:anim calcmode="lin" valueType="num">
                                      <p:cBhvr additive="base">
                                        <p:cTn id="8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3">
                                            <p:txEl>
                                              <p:pRg st="3" end="3"/>
                                            </p:txEl>
                                          </p:spTgt>
                                        </p:tgtEl>
                                        <p:attrNameLst>
                                          <p:attrName>style.visibility</p:attrName>
                                        </p:attrNameLst>
                                      </p:cBhvr>
                                      <p:to>
                                        <p:strVal val="visible"/>
                                      </p:to>
                                    </p:set>
                                    <p:anim calcmode="lin" valueType="num">
                                      <p:cBhvr additive="base">
                                        <p:cTn id="9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3">
                                            <p:txEl>
                                              <p:pRg st="4" end="4"/>
                                            </p:txEl>
                                          </p:spTgt>
                                        </p:tgtEl>
                                        <p:attrNameLst>
                                          <p:attrName>style.visibility</p:attrName>
                                        </p:attrNameLst>
                                      </p:cBhvr>
                                      <p:to>
                                        <p:strVal val="visible"/>
                                      </p:to>
                                    </p:set>
                                    <p:anim calcmode="lin" valueType="num">
                                      <p:cBhvr additive="base">
                                        <p:cTn id="9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3">
                                            <p:txEl>
                                              <p:pRg st="5" end="5"/>
                                            </p:txEl>
                                          </p:spTgt>
                                        </p:tgtEl>
                                        <p:attrNameLst>
                                          <p:attrName>style.visibility</p:attrName>
                                        </p:attrNameLst>
                                      </p:cBhvr>
                                      <p:to>
                                        <p:strVal val="visible"/>
                                      </p:to>
                                    </p:set>
                                    <p:anim calcmode="lin" valueType="num">
                                      <p:cBhvr additive="base">
                                        <p:cTn id="10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3">
                                            <p:txEl>
                                              <p:pRg st="6" end="6"/>
                                            </p:txEl>
                                          </p:spTgt>
                                        </p:tgtEl>
                                        <p:attrNameLst>
                                          <p:attrName>style.visibility</p:attrName>
                                        </p:attrNameLst>
                                      </p:cBhvr>
                                      <p:to>
                                        <p:strVal val="visible"/>
                                      </p:to>
                                    </p:set>
                                    <p:anim calcmode="lin" valueType="num">
                                      <p:cBhvr additive="base">
                                        <p:cTn id="1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t>Old Testament Survey- Exodus</a:t>
            </a:r>
          </a:p>
        </p:txBody>
      </p:sp>
      <p:sp>
        <p:nvSpPr>
          <p:cNvPr id="3" name="Content Placeholder 2"/>
          <p:cNvSpPr>
            <a:spLocks noGrp="1"/>
          </p:cNvSpPr>
          <p:nvPr>
            <p:ph idx="1"/>
          </p:nvPr>
        </p:nvSpPr>
        <p:spPr/>
        <p:txBody>
          <a:bodyPr/>
          <a:lstStyle/>
          <a:p>
            <a:pPr eaLnBrk="1" hangingPunct="1"/>
            <a:r>
              <a:rPr lang="en-US" smtClean="0"/>
              <a:t>The plagues probably lasted about 9 months.</a:t>
            </a:r>
          </a:p>
          <a:p>
            <a:pPr eaLnBrk="1" hangingPunct="1"/>
            <a:r>
              <a:rPr lang="en-US" smtClean="0"/>
              <a:t>They devastated both the people and the land of Egypt (Psalm 78:44-51; 105:26-38)</a:t>
            </a:r>
          </a:p>
          <a:p>
            <a:pPr eaLnBrk="1" hangingPunct="1"/>
            <a:r>
              <a:rPr lang="en-US" smtClean="0"/>
              <a:t>With the death of the firstborn, Pharaoh relented and let the people leave Egypt (11:1-5).</a:t>
            </a:r>
          </a:p>
          <a:p>
            <a:pPr eaLnBrk="1" hangingPunct="1">
              <a:buFont typeface="Wingdings 2" pitchFamily="18" charset="2"/>
              <a:buNone/>
            </a:pPr>
            <a:r>
              <a:rPr lang="en-US" smtClean="0"/>
              <a:t>The Passover (Ex. 12:1-13; 16)</a:t>
            </a:r>
          </a:p>
          <a:p>
            <a:pPr eaLnBrk="1" hangingPunct="1"/>
            <a:r>
              <a:rPr lang="en-US" smtClean="0"/>
              <a:t>As the plagues drew to a close, God gave the Israelites a new calendar. The calendar revolves around Passover.</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fontScale="92500"/>
          </a:bodyPr>
          <a:lstStyle/>
          <a:p>
            <a:pPr marL="274320" indent="-274320" eaLnBrk="1" fontAlgn="auto" hangingPunct="1">
              <a:spcAft>
                <a:spcPts val="0"/>
              </a:spcAft>
              <a:buClr>
                <a:schemeClr val="accent3"/>
              </a:buClr>
              <a:buFont typeface="Wingdings 2"/>
              <a:buChar char=""/>
              <a:defRPr/>
            </a:pPr>
            <a:r>
              <a:rPr lang="en-US" b="1" dirty="0" smtClean="0"/>
              <a:t>An outline of 1 Samuel</a:t>
            </a:r>
          </a:p>
          <a:p>
            <a:pPr marL="571500" indent="-571500" eaLnBrk="1" fontAlgn="auto" hangingPunct="1">
              <a:spcAft>
                <a:spcPts val="0"/>
              </a:spcAft>
              <a:buClr>
                <a:schemeClr val="accent3"/>
              </a:buClr>
              <a:buFont typeface="Wingdings 2"/>
              <a:buAutoNum type="romanUcPeriod"/>
              <a:defRPr/>
            </a:pPr>
            <a:r>
              <a:rPr lang="en-US" b="1" dirty="0" smtClean="0"/>
              <a:t>The failure of Eli’s judgeship (1-3)</a:t>
            </a:r>
          </a:p>
          <a:p>
            <a:pPr marL="937260" lvl="1" indent="-571500" eaLnBrk="1" fontAlgn="auto" hangingPunct="1">
              <a:spcAft>
                <a:spcPts val="0"/>
              </a:spcAft>
              <a:buFont typeface="Wingdings 2"/>
              <a:buChar char=""/>
              <a:defRPr/>
            </a:pPr>
            <a:r>
              <a:rPr lang="en-US" b="1" dirty="0" smtClean="0"/>
              <a:t>In contrast, Israel’s tribes were not very unified, and each tribe had its own military. </a:t>
            </a:r>
          </a:p>
          <a:p>
            <a:pPr marL="937260" lvl="1" indent="-571500" eaLnBrk="1" fontAlgn="auto" hangingPunct="1">
              <a:spcAft>
                <a:spcPts val="0"/>
              </a:spcAft>
              <a:buFont typeface="Wingdings 2"/>
              <a:buChar char=""/>
              <a:defRPr/>
            </a:pPr>
            <a:r>
              <a:rPr lang="en-US" b="1" dirty="0" smtClean="0"/>
              <a:t>However, the Israelite tribal armies were not standing armies. They were not well-organized, equipped, or trained.</a:t>
            </a:r>
          </a:p>
          <a:p>
            <a:pPr marL="937260" lvl="1" indent="-571500" eaLnBrk="1" fontAlgn="auto" hangingPunct="1">
              <a:spcAft>
                <a:spcPts val="0"/>
              </a:spcAft>
              <a:buFont typeface="Wingdings 2"/>
              <a:buChar char=""/>
              <a:defRPr/>
            </a:pPr>
            <a:r>
              <a:rPr lang="en-US" b="1" dirty="0" smtClean="0"/>
              <a:t>Eli was clearly the leader of all of Israel, but this was primarily because he was the priest of the Tabernacle. He had apparently not done much to bring the tribes together to form a unified nation.</a:t>
            </a:r>
          </a:p>
          <a:p>
            <a:pPr marL="937260" lvl="1" indent="-571500" eaLnBrk="1" fontAlgn="auto" hangingPunct="1">
              <a:spcAft>
                <a:spcPts val="0"/>
              </a:spcAft>
              <a:buFont typeface="Wingdings 2"/>
              <a:buNone/>
              <a:defRPr/>
            </a:pPr>
            <a:endParaRPr lang="en-US" b="1" dirty="0" smtClean="0"/>
          </a:p>
          <a:p>
            <a:pPr marL="571500" indent="-571500" eaLnBrk="1" fontAlgn="auto" hangingPunct="1">
              <a:spcAft>
                <a:spcPts val="0"/>
              </a:spcAft>
              <a:buClr>
                <a:schemeClr val="accent3"/>
              </a:buClr>
              <a:buFont typeface="Wingdings 2"/>
              <a:buAutoNum type="romanUcPeriod"/>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additive="base">
                                        <p:cTn id="4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 calcmode="lin" valueType="num">
                                      <p:cBhvr additive="base">
                                        <p:cTn id="4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additive="base">
                                        <p:cTn id="5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additive="base">
                                        <p:cTn id="5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 end="1"/>
                                            </p:txEl>
                                          </p:spTgt>
                                        </p:tgtEl>
                                        <p:attrNameLst>
                                          <p:attrName>style.visibility</p:attrName>
                                        </p:attrNameLst>
                                      </p:cBhvr>
                                      <p:to>
                                        <p:strVal val="visible"/>
                                      </p:to>
                                    </p:set>
                                    <p:anim calcmode="lin" valueType="num">
                                      <p:cBhvr additive="base">
                                        <p:cTn id="6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2" end="2"/>
                                            </p:txEl>
                                          </p:spTgt>
                                        </p:tgtEl>
                                        <p:attrNameLst>
                                          <p:attrName>style.visibility</p:attrName>
                                        </p:attrNameLst>
                                      </p:cBhvr>
                                      <p:to>
                                        <p:strVal val="visible"/>
                                      </p:to>
                                    </p:set>
                                    <p:anim calcmode="lin" valueType="num">
                                      <p:cBhvr additive="base">
                                        <p:cTn id="6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3" end="3"/>
                                            </p:txEl>
                                          </p:spTgt>
                                        </p:tgtEl>
                                        <p:attrNameLst>
                                          <p:attrName>style.visibility</p:attrName>
                                        </p:attrNameLst>
                                      </p:cBhvr>
                                      <p:to>
                                        <p:strVal val="visible"/>
                                      </p:to>
                                    </p:set>
                                    <p:anim calcmode="lin" valueType="num">
                                      <p:cBhvr additive="base">
                                        <p:cTn id="7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 calcmode="lin" valueType="num">
                                      <p:cBhvr additive="base">
                                        <p:cTn id="7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b="1" dirty="0" smtClean="0"/>
              <a:t>An outline of 1 Samuel</a:t>
            </a:r>
          </a:p>
          <a:p>
            <a:pPr marL="571500" indent="-571500" eaLnBrk="1" fontAlgn="auto" hangingPunct="1">
              <a:spcAft>
                <a:spcPts val="0"/>
              </a:spcAft>
              <a:buClr>
                <a:schemeClr val="accent3"/>
              </a:buClr>
              <a:buFont typeface="Wingdings 2"/>
              <a:buAutoNum type="romanUcPeriod"/>
              <a:defRPr/>
            </a:pPr>
            <a:r>
              <a:rPr lang="en-US" b="1" dirty="0" smtClean="0"/>
              <a:t>The failure of Eli’s judgeship (1-3)</a:t>
            </a:r>
          </a:p>
          <a:p>
            <a:pPr marL="937260" lvl="1" indent="-571500" eaLnBrk="1" fontAlgn="auto" hangingPunct="1">
              <a:spcAft>
                <a:spcPts val="0"/>
              </a:spcAft>
              <a:buFont typeface="Wingdings 2"/>
              <a:buChar char=""/>
              <a:defRPr/>
            </a:pPr>
            <a:r>
              <a:rPr lang="en-US" b="1" dirty="0" smtClean="0"/>
              <a:t>The Philistines were a threat to Israel’s existence as a people in the Promised Land.</a:t>
            </a:r>
          </a:p>
          <a:p>
            <a:pPr marL="937260" lvl="1" indent="-571500" eaLnBrk="1" fontAlgn="auto" hangingPunct="1">
              <a:spcAft>
                <a:spcPts val="0"/>
              </a:spcAft>
              <a:buFont typeface="Wingdings 2"/>
              <a:buChar char=""/>
              <a:defRPr/>
            </a:pPr>
            <a:r>
              <a:rPr lang="en-US" b="1" dirty="0" smtClean="0"/>
              <a:t>They were the biggest enemy Israel had faced during their time in Canaan.</a:t>
            </a:r>
          </a:p>
          <a:p>
            <a:pPr marL="937260" lvl="1" indent="-571500" eaLnBrk="1" fontAlgn="auto" hangingPunct="1">
              <a:spcAft>
                <a:spcPts val="0"/>
              </a:spcAft>
              <a:buFont typeface="Wingdings 2"/>
              <a:buChar char=""/>
              <a:defRPr/>
            </a:pPr>
            <a:r>
              <a:rPr lang="en-US" b="1" dirty="0" smtClean="0"/>
              <a:t>When the Israelites later cry out for a king, it is partially a response to the lack of leadership they had experienced under Eli.</a:t>
            </a:r>
          </a:p>
          <a:p>
            <a:pPr marL="937260" lvl="1" indent="-571500" eaLnBrk="1" fontAlgn="auto" hangingPunct="1">
              <a:spcAft>
                <a:spcPts val="0"/>
              </a:spcAft>
              <a:buFont typeface="Wingdings 2"/>
              <a:buNone/>
              <a:defRPr/>
            </a:pPr>
            <a:endParaRPr lang="en-US" b="1" dirty="0" smtClean="0"/>
          </a:p>
          <a:p>
            <a:pPr marL="571500" indent="-571500" eaLnBrk="1" fontAlgn="auto" hangingPunct="1">
              <a:spcAft>
                <a:spcPts val="0"/>
              </a:spcAft>
              <a:buClr>
                <a:schemeClr val="accent3"/>
              </a:buClr>
              <a:buFont typeface="Wingdings 2"/>
              <a:buAutoNum type="romanUcPeriod"/>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additive="base">
                                        <p:cTn id="4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 calcmode="lin" valueType="num">
                                      <p:cBhvr additive="base">
                                        <p:cTn id="4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additive="base">
                                        <p:cTn id="5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additive="base">
                                        <p:cTn id="5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 end="1"/>
                                            </p:txEl>
                                          </p:spTgt>
                                        </p:tgtEl>
                                        <p:attrNameLst>
                                          <p:attrName>style.visibility</p:attrName>
                                        </p:attrNameLst>
                                      </p:cBhvr>
                                      <p:to>
                                        <p:strVal val="visible"/>
                                      </p:to>
                                    </p:set>
                                    <p:anim calcmode="lin" valueType="num">
                                      <p:cBhvr additive="base">
                                        <p:cTn id="6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2" end="2"/>
                                            </p:txEl>
                                          </p:spTgt>
                                        </p:tgtEl>
                                        <p:attrNameLst>
                                          <p:attrName>style.visibility</p:attrName>
                                        </p:attrNameLst>
                                      </p:cBhvr>
                                      <p:to>
                                        <p:strVal val="visible"/>
                                      </p:to>
                                    </p:set>
                                    <p:anim calcmode="lin" valueType="num">
                                      <p:cBhvr additive="base">
                                        <p:cTn id="6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3" end="3"/>
                                            </p:txEl>
                                          </p:spTgt>
                                        </p:tgtEl>
                                        <p:attrNameLst>
                                          <p:attrName>style.visibility</p:attrName>
                                        </p:attrNameLst>
                                      </p:cBhvr>
                                      <p:to>
                                        <p:strVal val="visible"/>
                                      </p:to>
                                    </p:set>
                                    <p:anim calcmode="lin" valueType="num">
                                      <p:cBhvr additive="base">
                                        <p:cTn id="7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 calcmode="lin" valueType="num">
                                      <p:cBhvr additive="base">
                                        <p:cTn id="7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b="1" dirty="0" smtClean="0"/>
              <a:t>An outline of 1 Samuel</a:t>
            </a:r>
          </a:p>
          <a:p>
            <a:pPr marL="571500" indent="-571500" eaLnBrk="1" fontAlgn="auto" hangingPunct="1">
              <a:spcAft>
                <a:spcPts val="0"/>
              </a:spcAft>
              <a:buClr>
                <a:schemeClr val="accent3"/>
              </a:buClr>
              <a:buFont typeface="Wingdings 2"/>
              <a:buAutoNum type="romanUcPeriod"/>
              <a:defRPr/>
            </a:pPr>
            <a:r>
              <a:rPr lang="en-US" b="1" dirty="0" smtClean="0"/>
              <a:t>The failure of Eli’s judgeship (1-3)</a:t>
            </a:r>
          </a:p>
          <a:p>
            <a:pPr marL="937260" lvl="1" indent="-571500" eaLnBrk="1" fontAlgn="auto" hangingPunct="1">
              <a:spcAft>
                <a:spcPts val="0"/>
              </a:spcAft>
              <a:buFont typeface="Wingdings 2"/>
              <a:buChar char=""/>
              <a:defRPr/>
            </a:pPr>
            <a:r>
              <a:rPr lang="en-US" b="1" dirty="0" smtClean="0"/>
              <a:t>Now the book of 1 Samuel starts with the birth of Samuel because this narrative shows the sinfulness that had become common in Israel (the polygamy of Samuel’s father) and Eli’s lack of character. </a:t>
            </a:r>
          </a:p>
          <a:p>
            <a:pPr marL="937260" lvl="1" indent="-571500" eaLnBrk="1" fontAlgn="auto" hangingPunct="1">
              <a:spcAft>
                <a:spcPts val="0"/>
              </a:spcAft>
              <a:buFont typeface="Wingdings 2"/>
              <a:buChar char=""/>
              <a:defRPr/>
            </a:pPr>
            <a:r>
              <a:rPr lang="en-US" b="1" dirty="0" smtClean="0"/>
              <a:t>Samuel’s birth is also recorded first to foreshadow the important role he was to play in Israel’s history.</a:t>
            </a:r>
          </a:p>
          <a:p>
            <a:pPr marL="937260" lvl="1" indent="-571500" eaLnBrk="1" fontAlgn="auto" hangingPunct="1">
              <a:spcAft>
                <a:spcPts val="0"/>
              </a:spcAft>
              <a:buFont typeface="Wingdings 2"/>
              <a:buNone/>
              <a:defRPr/>
            </a:pPr>
            <a:endParaRPr lang="en-US" b="1" dirty="0" smtClean="0"/>
          </a:p>
          <a:p>
            <a:pPr marL="571500" indent="-571500" eaLnBrk="1" fontAlgn="auto" hangingPunct="1">
              <a:spcAft>
                <a:spcPts val="0"/>
              </a:spcAft>
              <a:buClr>
                <a:schemeClr val="accent3"/>
              </a:buClr>
              <a:buFont typeface="Wingdings 2"/>
              <a:buAutoNum type="romanUcPeriod"/>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additive="base">
                                        <p:cTn id="4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additive="base">
                                        <p:cTn id="4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anim calcmode="lin" valueType="num">
                                      <p:cBhvr additive="base">
                                        <p:cTn id="5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 calcmode="lin" valueType="num">
                                      <p:cBhvr additive="base">
                                        <p:cTn id="5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anim calcmode="lin" valueType="num">
                                      <p:cBhvr additive="base">
                                        <p:cTn id="6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An outline of 1 Samuel</a:t>
            </a:r>
          </a:p>
          <a:p>
            <a:pPr marL="571500" indent="-571500" eaLnBrk="1" fontAlgn="auto" hangingPunct="1">
              <a:spcAft>
                <a:spcPts val="0"/>
              </a:spcAft>
              <a:buClr>
                <a:schemeClr val="accent3"/>
              </a:buClr>
              <a:buFont typeface="Wingdings 2"/>
              <a:buAutoNum type="romanUcPeriod"/>
              <a:defRPr/>
            </a:pPr>
            <a:r>
              <a:rPr lang="en-US" b="1" dirty="0" smtClean="0"/>
              <a:t>The failure of Eli’s judgeship (1-3)</a:t>
            </a:r>
          </a:p>
          <a:p>
            <a:pPr marL="937260" lvl="1" indent="-571500" eaLnBrk="1" fontAlgn="auto" hangingPunct="1">
              <a:spcAft>
                <a:spcPts val="0"/>
              </a:spcAft>
              <a:buFont typeface="Wingdings 2"/>
              <a:buNone/>
              <a:defRPr/>
            </a:pPr>
            <a:r>
              <a:rPr lang="en-US" b="1" dirty="0" smtClean="0"/>
              <a:t>B. Eli’s corrupt priesthood (1:9, 13; 2:27-36)</a:t>
            </a:r>
          </a:p>
          <a:p>
            <a:pPr marL="274320" indent="-274320" eaLnBrk="1" fontAlgn="auto" hangingPunct="1">
              <a:spcAft>
                <a:spcPts val="0"/>
              </a:spcAft>
              <a:buClr>
                <a:schemeClr val="accent3"/>
              </a:buClr>
              <a:buFont typeface="Wingdings 2"/>
              <a:buChar char=""/>
              <a:defRPr/>
            </a:pPr>
            <a:r>
              <a:rPr lang="en-US" sz="2800" dirty="0" smtClean="0"/>
              <a:t>Eli was the High Priest in the Tabernacle at </a:t>
            </a:r>
            <a:r>
              <a:rPr lang="en-US" sz="2800" dirty="0" err="1" smtClean="0"/>
              <a:t>Shilo</a:t>
            </a:r>
            <a:r>
              <a:rPr lang="en-US" sz="2800" dirty="0" smtClean="0"/>
              <a:t>. His job was to lead the nation in the worship of God (sacrifices), and obedience (feasts). </a:t>
            </a:r>
          </a:p>
          <a:p>
            <a:pPr marL="274320" indent="-274320" eaLnBrk="1" fontAlgn="auto" hangingPunct="1">
              <a:spcAft>
                <a:spcPts val="0"/>
              </a:spcAft>
              <a:buClr>
                <a:schemeClr val="accent3"/>
              </a:buClr>
              <a:buFont typeface="Wingdings 2"/>
              <a:buChar char=""/>
              <a:defRPr/>
            </a:pPr>
            <a:r>
              <a:rPr lang="en-US" sz="2800" dirty="0" smtClean="0"/>
              <a:t>He was not just an ineffective priest, but a selfish and evil one. He participated in corruption and allowed his servants and sons to practice graft and immorality in and around the Tabernacle.</a:t>
            </a:r>
          </a:p>
          <a:p>
            <a:pPr marL="274320" indent="-274320" eaLnBrk="1" fontAlgn="auto" hangingPunct="1">
              <a:spcAft>
                <a:spcPts val="0"/>
              </a:spcAft>
              <a:buClr>
                <a:schemeClr val="accent3"/>
              </a:buClr>
              <a:buFont typeface="Wingdings 2"/>
              <a:buChar char=""/>
              <a:defRPr/>
            </a:pPr>
            <a:r>
              <a:rPr lang="en-US" sz="2800" dirty="0" smtClean="0"/>
              <a:t>2. To illustrate these problems we are told several episodes relating to the temple and sacrifices and their perversion by Eli and company.</a:t>
            </a:r>
            <a:endParaRPr lang="en-US" b="1" dirty="0" smtClean="0"/>
          </a:p>
          <a:p>
            <a:pPr marL="571500" indent="-571500" eaLnBrk="1" fontAlgn="auto" hangingPunct="1">
              <a:spcAft>
                <a:spcPts val="0"/>
              </a:spcAft>
              <a:buClr>
                <a:schemeClr val="accent3"/>
              </a:buClr>
              <a:buFont typeface="Wingdings 2"/>
              <a:buAutoNum type="romanUcPeriod"/>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additive="base">
                                        <p:cTn id="4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anim calcmode="lin" valueType="num">
                                      <p:cBhvr additive="base">
                                        <p:cTn id="5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anim calcmode="lin" valueType="num">
                                      <p:cBhvr additive="base">
                                        <p:cTn id="5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
                                            <p:txEl>
                                              <p:pRg st="4" end="4"/>
                                            </p:txEl>
                                          </p:spTgt>
                                        </p:tgtEl>
                                        <p:attrNameLst>
                                          <p:attrName>style.visibility</p:attrName>
                                        </p:attrNameLst>
                                      </p:cBhvr>
                                      <p:to>
                                        <p:strVal val="visible"/>
                                      </p:to>
                                    </p:set>
                                    <p:anim calcmode="lin" valueType="num">
                                      <p:cBhvr additive="base">
                                        <p:cTn id="6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anim calcmode="lin" valueType="num">
                                      <p:cBhvr additive="base">
                                        <p:cTn id="7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
                                            <p:txEl>
                                              <p:pRg st="1" end="1"/>
                                            </p:txEl>
                                          </p:spTgt>
                                        </p:tgtEl>
                                        <p:attrNameLst>
                                          <p:attrName>style.visibility</p:attrName>
                                        </p:attrNameLst>
                                      </p:cBhvr>
                                      <p:to>
                                        <p:strVal val="visible"/>
                                      </p:to>
                                    </p:set>
                                    <p:anim calcmode="lin" valueType="num">
                                      <p:cBhvr additive="base">
                                        <p:cTn id="7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3">
                                            <p:txEl>
                                              <p:pRg st="2" end="2"/>
                                            </p:txEl>
                                          </p:spTgt>
                                        </p:tgtEl>
                                        <p:attrNameLst>
                                          <p:attrName>style.visibility</p:attrName>
                                        </p:attrNameLst>
                                      </p:cBhvr>
                                      <p:to>
                                        <p:strVal val="visible"/>
                                      </p:to>
                                    </p:set>
                                    <p:anim calcmode="lin" valueType="num">
                                      <p:cBhvr additive="base">
                                        <p:cTn id="8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3">
                                            <p:txEl>
                                              <p:pRg st="3" end="3"/>
                                            </p:txEl>
                                          </p:spTgt>
                                        </p:tgtEl>
                                        <p:attrNameLst>
                                          <p:attrName>style.visibility</p:attrName>
                                        </p:attrNameLst>
                                      </p:cBhvr>
                                      <p:to>
                                        <p:strVal val="visible"/>
                                      </p:to>
                                    </p:set>
                                    <p:anim calcmode="lin" valueType="num">
                                      <p:cBhvr additive="base">
                                        <p:cTn id="8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3">
                                            <p:txEl>
                                              <p:pRg st="4" end="4"/>
                                            </p:txEl>
                                          </p:spTgt>
                                        </p:tgtEl>
                                        <p:attrNameLst>
                                          <p:attrName>style.visibility</p:attrName>
                                        </p:attrNameLst>
                                      </p:cBhvr>
                                      <p:to>
                                        <p:strVal val="visible"/>
                                      </p:to>
                                    </p:set>
                                    <p:anim calcmode="lin" valueType="num">
                                      <p:cBhvr additive="base">
                                        <p:cTn id="9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3">
                                            <p:txEl>
                                              <p:pRg st="5" end="5"/>
                                            </p:txEl>
                                          </p:spTgt>
                                        </p:tgtEl>
                                        <p:attrNameLst>
                                          <p:attrName>style.visibility</p:attrName>
                                        </p:attrNameLst>
                                      </p:cBhvr>
                                      <p:to>
                                        <p:strVal val="visible"/>
                                      </p:to>
                                    </p:set>
                                    <p:anim calcmode="lin" valueType="num">
                                      <p:cBhvr additive="base">
                                        <p:cTn id="10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b="1" dirty="0" smtClean="0"/>
              <a:t>An outline of 1 Samuel</a:t>
            </a:r>
          </a:p>
          <a:p>
            <a:pPr marL="571500" indent="-571500" eaLnBrk="1" fontAlgn="auto" hangingPunct="1">
              <a:spcAft>
                <a:spcPts val="0"/>
              </a:spcAft>
              <a:buClr>
                <a:schemeClr val="accent3"/>
              </a:buClr>
              <a:buFont typeface="Wingdings 2"/>
              <a:buAutoNum type="romanUcPeriod"/>
              <a:defRPr/>
            </a:pPr>
            <a:r>
              <a:rPr lang="en-US" b="1" dirty="0" smtClean="0"/>
              <a:t>The failure of Eli’s judgeship (1-3)</a:t>
            </a:r>
          </a:p>
          <a:p>
            <a:pPr marL="274320" indent="-274320" eaLnBrk="1" fontAlgn="auto" hangingPunct="1">
              <a:spcAft>
                <a:spcPts val="0"/>
              </a:spcAft>
              <a:buClr>
                <a:schemeClr val="accent3"/>
              </a:buClr>
              <a:buFont typeface="Wingdings 2"/>
              <a:buNone/>
              <a:defRPr/>
            </a:pPr>
            <a:r>
              <a:rPr lang="en-US" sz="2800" b="1" dirty="0" smtClean="0"/>
              <a:t>	C. Eli's Failure as a Father (2:12-17, 22-25)</a:t>
            </a:r>
          </a:p>
          <a:p>
            <a:pPr marL="274320" indent="-274320" eaLnBrk="1" fontAlgn="auto" hangingPunct="1">
              <a:spcAft>
                <a:spcPts val="0"/>
              </a:spcAft>
              <a:buClr>
                <a:schemeClr val="accent3"/>
              </a:buClr>
              <a:buFont typeface="Wingdings 2"/>
              <a:buChar char=""/>
              <a:defRPr/>
            </a:pPr>
            <a:r>
              <a:rPr lang="en-US" sz="2800" dirty="0" smtClean="0"/>
              <a:t>1. Eli had two sons, </a:t>
            </a:r>
            <a:r>
              <a:rPr lang="en-US" sz="2800" dirty="0" err="1" smtClean="0"/>
              <a:t>Hophni</a:t>
            </a:r>
            <a:r>
              <a:rPr lang="en-US" sz="2800" dirty="0" smtClean="0"/>
              <a:t> and </a:t>
            </a:r>
            <a:r>
              <a:rPr lang="en-US" sz="2800" dirty="0" err="1" smtClean="0"/>
              <a:t>Phinehas</a:t>
            </a:r>
            <a:r>
              <a:rPr lang="en-US" sz="2800" dirty="0" smtClean="0"/>
              <a:t>. They were the heirs apparent to the High Priesthood, but their hearts were evil.</a:t>
            </a:r>
          </a:p>
          <a:p>
            <a:pPr marL="274320" indent="-274320" eaLnBrk="1" fontAlgn="auto" hangingPunct="1">
              <a:spcAft>
                <a:spcPts val="0"/>
              </a:spcAft>
              <a:buClr>
                <a:schemeClr val="accent3"/>
              </a:buClr>
              <a:buFont typeface="Wingdings 2"/>
              <a:buChar char=""/>
              <a:defRPr/>
            </a:pPr>
            <a:r>
              <a:rPr lang="en-US" sz="2800" dirty="0" smtClean="0"/>
              <a:t>2. They, according to 2:12, </a:t>
            </a:r>
            <a:r>
              <a:rPr lang="en-US" sz="2800" i="1" dirty="0" smtClean="0"/>
              <a:t>"Had not regard for the Lord" and showed it by: </a:t>
            </a:r>
            <a:r>
              <a:rPr lang="en-US" sz="2800" dirty="0" smtClean="0"/>
              <a:t>1) Stealing choice meat from sacrifices for personal use 2) Engaging in temple prostitution (just </a:t>
            </a:r>
            <a:r>
              <a:rPr lang="en-US" sz="2800" dirty="0" err="1" smtClean="0"/>
              <a:t>likethe</a:t>
            </a:r>
            <a:r>
              <a:rPr lang="en-US" sz="2800" dirty="0" smtClean="0"/>
              <a:t> pagans).</a:t>
            </a:r>
          </a:p>
          <a:p>
            <a:pPr marL="274320" indent="-274320" eaLnBrk="1" fontAlgn="auto" hangingPunct="1">
              <a:spcAft>
                <a:spcPts val="0"/>
              </a:spcAft>
              <a:buClr>
                <a:schemeClr val="accent3"/>
              </a:buClr>
              <a:buFont typeface="Wingdings 2"/>
              <a:buChar char=""/>
              <a:defRPr/>
            </a:pPr>
            <a:r>
              <a:rPr lang="en-US" sz="2800" dirty="0" smtClean="0"/>
              <a:t> 3 Misunderstanding and misusing the Ark of Covenant.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fontScale="70000" lnSpcReduction="20000"/>
          </a:bodyPr>
          <a:lstStyle/>
          <a:p>
            <a:pPr marL="274320" indent="-274320" eaLnBrk="1" fontAlgn="auto" hangingPunct="1">
              <a:spcAft>
                <a:spcPts val="0"/>
              </a:spcAft>
              <a:buClr>
                <a:schemeClr val="accent3"/>
              </a:buClr>
              <a:buFont typeface="Wingdings 2"/>
              <a:buChar char=""/>
              <a:defRPr/>
            </a:pPr>
            <a:r>
              <a:rPr lang="en-US" b="1" dirty="0" smtClean="0"/>
              <a:t>An outline of 1 Samuel</a:t>
            </a:r>
          </a:p>
          <a:p>
            <a:pPr marL="571500" indent="-571500" eaLnBrk="1" fontAlgn="auto" hangingPunct="1">
              <a:spcAft>
                <a:spcPts val="0"/>
              </a:spcAft>
              <a:buClr>
                <a:schemeClr val="accent3"/>
              </a:buClr>
              <a:buFont typeface="Wingdings 2"/>
              <a:buNone/>
              <a:defRPr/>
            </a:pPr>
            <a:r>
              <a:rPr lang="en-US" b="1" dirty="0" smtClean="0"/>
              <a:t>II. The ministry of Samuel (4-7)</a:t>
            </a:r>
          </a:p>
          <a:p>
            <a:pPr marL="571500" indent="-571500" eaLnBrk="1" fontAlgn="auto" hangingPunct="1">
              <a:spcAft>
                <a:spcPts val="0"/>
              </a:spcAft>
              <a:buClr>
                <a:schemeClr val="accent3"/>
              </a:buClr>
              <a:buFont typeface="Wingdings 2"/>
              <a:buNone/>
              <a:defRPr/>
            </a:pPr>
            <a:r>
              <a:rPr lang="en-US" b="1" dirty="0" smtClean="0"/>
              <a:t>	A. Samuel the person</a:t>
            </a:r>
          </a:p>
          <a:p>
            <a:pPr marL="274320" indent="-274320" eaLnBrk="1" fontAlgn="auto" hangingPunct="1">
              <a:spcAft>
                <a:spcPts val="0"/>
              </a:spcAft>
              <a:buClr>
                <a:schemeClr val="accent3"/>
              </a:buClr>
              <a:buFont typeface="Wingdings 2"/>
              <a:buChar char=""/>
              <a:defRPr/>
            </a:pPr>
            <a:r>
              <a:rPr lang="en-US" sz="3100" dirty="0" smtClean="0"/>
              <a:t>There had been people prophesying from time to time as the Spirit of </a:t>
            </a:r>
            <a:r>
              <a:rPr lang="en-US" sz="3100" i="1" dirty="0" smtClean="0"/>
              <a:t>God "came upon them.“ </a:t>
            </a:r>
            <a:r>
              <a:rPr lang="en-US" sz="3100" dirty="0" smtClean="0"/>
              <a:t>Remember, Deborah was told by God to prophesy to the people. However, the office or title of Prophet was not yet established. Samuel was to be the last judge (civil leader) of the people but was also chosen by God to be His Prophet.</a:t>
            </a:r>
          </a:p>
          <a:p>
            <a:pPr marL="274320" indent="-274320" eaLnBrk="1" fontAlgn="auto" hangingPunct="1">
              <a:spcAft>
                <a:spcPts val="0"/>
              </a:spcAft>
              <a:buClr>
                <a:schemeClr val="accent3"/>
              </a:buClr>
              <a:buFont typeface="Wingdings 2"/>
              <a:buChar char=""/>
              <a:defRPr/>
            </a:pPr>
            <a:r>
              <a:rPr lang="en-US" sz="3100" dirty="0" smtClean="0"/>
              <a:t>The beginning of I Samuel introduces Samuel in juxtaposition to </a:t>
            </a:r>
            <a:r>
              <a:rPr lang="en-US" sz="3100" dirty="0" err="1" smtClean="0"/>
              <a:t>Hophni</a:t>
            </a:r>
            <a:r>
              <a:rPr lang="en-US" sz="3100" dirty="0" smtClean="0"/>
              <a:t> and </a:t>
            </a:r>
            <a:r>
              <a:rPr lang="en-US" sz="3100" dirty="0" err="1" smtClean="0"/>
              <a:t>Phinehas</a:t>
            </a:r>
            <a:r>
              <a:rPr lang="en-US" sz="3100" dirty="0" smtClean="0"/>
              <a:t>. Samuel's righteous upbringing, response to his calling, and his obedient service vs. </a:t>
            </a:r>
            <a:r>
              <a:rPr lang="en-US" sz="3100" dirty="0" err="1" smtClean="0"/>
              <a:t>Hophni's</a:t>
            </a:r>
            <a:r>
              <a:rPr lang="en-US" sz="3100" dirty="0" smtClean="0"/>
              <a:t> and </a:t>
            </a:r>
            <a:r>
              <a:rPr lang="en-US" sz="3100" dirty="0" err="1" smtClean="0"/>
              <a:t>Phinehas</a:t>
            </a:r>
            <a:r>
              <a:rPr lang="en-US" sz="3100" dirty="0" smtClean="0"/>
              <a:t>‘ permissive upbringing, misuse of their God given office, and disobedience to their father and their God.</a:t>
            </a:r>
            <a:endParaRPr lang="en-US" sz="3100" b="1" dirty="0" smtClean="0"/>
          </a:p>
          <a:p>
            <a:pPr marL="274320" indent="-274320" eaLnBrk="1" fontAlgn="auto" hangingPunct="1">
              <a:spcAft>
                <a:spcPts val="0"/>
              </a:spcAft>
              <a:buClr>
                <a:schemeClr val="accent3"/>
              </a:buClr>
              <a:buFont typeface="Wingdings 2"/>
              <a:buNone/>
              <a:defRPr/>
            </a:pPr>
            <a:r>
              <a:rPr lang="en-US" sz="2800" b="1" dirty="0" smtClean="0"/>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additive="base">
                                        <p:cTn id="4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additive="base">
                                        <p:cTn id="4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additive="base">
                                        <p:cTn id="5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 calcmode="lin" valueType="num">
                                      <p:cBhvr additive="base">
                                        <p:cTn id="6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 end="1"/>
                                            </p:txEl>
                                          </p:spTgt>
                                        </p:tgtEl>
                                        <p:attrNameLst>
                                          <p:attrName>style.visibility</p:attrName>
                                        </p:attrNameLst>
                                      </p:cBhvr>
                                      <p:to>
                                        <p:strVal val="visible"/>
                                      </p:to>
                                    </p:set>
                                    <p:anim calcmode="lin" valueType="num">
                                      <p:cBhvr additive="base">
                                        <p:cTn id="6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2" end="2"/>
                                            </p:txEl>
                                          </p:spTgt>
                                        </p:tgtEl>
                                        <p:attrNameLst>
                                          <p:attrName>style.visibility</p:attrName>
                                        </p:attrNameLst>
                                      </p:cBhvr>
                                      <p:to>
                                        <p:strVal val="visible"/>
                                      </p:to>
                                    </p:set>
                                    <p:anim calcmode="lin" valueType="num">
                                      <p:cBhvr additive="base">
                                        <p:cTn id="7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3" end="3"/>
                                            </p:txEl>
                                          </p:spTgt>
                                        </p:tgtEl>
                                        <p:attrNameLst>
                                          <p:attrName>style.visibility</p:attrName>
                                        </p:attrNameLst>
                                      </p:cBhvr>
                                      <p:to>
                                        <p:strVal val="visible"/>
                                      </p:to>
                                    </p:set>
                                    <p:anim calcmode="lin" valueType="num">
                                      <p:cBhvr additive="base">
                                        <p:cTn id="7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4" end="4"/>
                                            </p:txEl>
                                          </p:spTgt>
                                        </p:tgtEl>
                                        <p:attrNameLst>
                                          <p:attrName>style.visibility</p:attrName>
                                        </p:attrNameLst>
                                      </p:cBhvr>
                                      <p:to>
                                        <p:strVal val="visible"/>
                                      </p:to>
                                    </p:set>
                                    <p:anim calcmode="lin" valueType="num">
                                      <p:cBhvr additive="base">
                                        <p:cTn id="8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b="1" dirty="0" smtClean="0"/>
              <a:t>An outline of 1 Samuel</a:t>
            </a:r>
          </a:p>
          <a:p>
            <a:pPr marL="571500" indent="-571500" eaLnBrk="1" fontAlgn="auto" hangingPunct="1">
              <a:spcAft>
                <a:spcPts val="0"/>
              </a:spcAft>
              <a:buClr>
                <a:schemeClr val="accent3"/>
              </a:buClr>
              <a:buFont typeface="Wingdings 2"/>
              <a:buNone/>
              <a:defRPr/>
            </a:pPr>
            <a:r>
              <a:rPr lang="en-US" b="1" dirty="0" smtClean="0"/>
              <a:t>II. The ministry of Samuel (4-7)</a:t>
            </a:r>
          </a:p>
          <a:p>
            <a:pPr marL="571500" indent="-571500" eaLnBrk="1" fontAlgn="auto" hangingPunct="1">
              <a:spcAft>
                <a:spcPts val="0"/>
              </a:spcAft>
              <a:buClr>
                <a:schemeClr val="accent3"/>
              </a:buClr>
              <a:buFont typeface="Wingdings 2"/>
              <a:buNone/>
              <a:defRPr/>
            </a:pPr>
            <a:r>
              <a:rPr lang="en-US" b="1" dirty="0" smtClean="0"/>
              <a:t>	A. Samuel the person</a:t>
            </a:r>
          </a:p>
          <a:p>
            <a:pPr marL="274320" indent="-274320" eaLnBrk="1" fontAlgn="auto" hangingPunct="1">
              <a:spcAft>
                <a:spcPts val="0"/>
              </a:spcAft>
              <a:buClr>
                <a:schemeClr val="accent3"/>
              </a:buClr>
              <a:buFont typeface="Wingdings 2"/>
              <a:buChar char=""/>
              <a:defRPr/>
            </a:pPr>
            <a:r>
              <a:rPr lang="en-US" sz="2000" dirty="0" smtClean="0"/>
              <a:t>Many think that environment determines the unrighteous or the righteous response of a person and so say that Samuel had an unfair advantage over other  young men. </a:t>
            </a:r>
          </a:p>
          <a:p>
            <a:pPr marL="274320" indent="-274320" eaLnBrk="1" fontAlgn="auto" hangingPunct="1">
              <a:spcAft>
                <a:spcPts val="0"/>
              </a:spcAft>
              <a:buClr>
                <a:schemeClr val="accent3"/>
              </a:buClr>
              <a:buFont typeface="Wingdings 2"/>
              <a:buChar char=""/>
              <a:defRPr/>
            </a:pPr>
            <a:r>
              <a:rPr lang="en-US" sz="2000" dirty="0" smtClean="0"/>
              <a:t>However, compare his birth and childhood to that of Judge Samson and you will see that a heart for God, moral integrity, wise choices and obedience makes the ultimate difference.</a:t>
            </a:r>
            <a:endParaRPr lang="en-US" sz="3100" dirty="0" smtClean="0"/>
          </a:p>
          <a:p>
            <a:pPr marL="274320" indent="-274320" eaLnBrk="1" fontAlgn="auto" hangingPunct="1">
              <a:spcAft>
                <a:spcPts val="0"/>
              </a:spcAft>
              <a:buClr>
                <a:schemeClr val="accent3"/>
              </a:buClr>
              <a:buFont typeface="Wingdings 2"/>
              <a:buNone/>
              <a:defRPr/>
            </a:pPr>
            <a:r>
              <a:rPr 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additive="base">
                                        <p:cTn id="4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 calcmode="lin" valueType="num">
                                      <p:cBhvr additive="base">
                                        <p:cTn id="5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 calcmode="lin" valueType="num">
                                      <p:cBhvr additive="base">
                                        <p:cTn id="6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 calcmode="lin" valueType="num">
                                      <p:cBhvr additive="base">
                                        <p:cTn id="6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anim calcmode="lin" valueType="num">
                                      <p:cBhvr additive="base">
                                        <p:cTn id="7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 end="1"/>
                                            </p:txEl>
                                          </p:spTgt>
                                        </p:tgtEl>
                                        <p:attrNameLst>
                                          <p:attrName>style.visibility</p:attrName>
                                        </p:attrNameLst>
                                      </p:cBhvr>
                                      <p:to>
                                        <p:strVal val="visible"/>
                                      </p:to>
                                    </p:set>
                                    <p:anim calcmode="lin" valueType="num">
                                      <p:cBhvr additive="base">
                                        <p:cTn id="7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2" end="2"/>
                                            </p:txEl>
                                          </p:spTgt>
                                        </p:tgtEl>
                                        <p:attrNameLst>
                                          <p:attrName>style.visibility</p:attrName>
                                        </p:attrNameLst>
                                      </p:cBhvr>
                                      <p:to>
                                        <p:strVal val="visible"/>
                                      </p:to>
                                    </p:set>
                                    <p:anim calcmode="lin" valueType="num">
                                      <p:cBhvr additive="base">
                                        <p:cTn id="8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3" end="3"/>
                                            </p:txEl>
                                          </p:spTgt>
                                        </p:tgtEl>
                                        <p:attrNameLst>
                                          <p:attrName>style.visibility</p:attrName>
                                        </p:attrNameLst>
                                      </p:cBhvr>
                                      <p:to>
                                        <p:strVal val="visible"/>
                                      </p:to>
                                    </p:set>
                                    <p:anim calcmode="lin" valueType="num">
                                      <p:cBhvr additive="base">
                                        <p:cTn id="9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
                                            <p:txEl>
                                              <p:pRg st="4" end="4"/>
                                            </p:txEl>
                                          </p:spTgt>
                                        </p:tgtEl>
                                        <p:attrNameLst>
                                          <p:attrName>style.visibility</p:attrName>
                                        </p:attrNameLst>
                                      </p:cBhvr>
                                      <p:to>
                                        <p:strVal val="visible"/>
                                      </p:to>
                                    </p:set>
                                    <p:anim calcmode="lin" valueType="num">
                                      <p:cBhvr additive="base">
                                        <p:cTn id="9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
                                            <p:txEl>
                                              <p:pRg st="5" end="5"/>
                                            </p:txEl>
                                          </p:spTgt>
                                        </p:tgtEl>
                                        <p:attrNameLst>
                                          <p:attrName>style.visibility</p:attrName>
                                        </p:attrNameLst>
                                      </p:cBhvr>
                                      <p:to>
                                        <p:strVal val="visible"/>
                                      </p:to>
                                    </p:set>
                                    <p:anim calcmode="lin" valueType="num">
                                      <p:cBhvr additive="base">
                                        <p:cTn id="10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b="1" dirty="0" smtClean="0"/>
              <a:t>An outline of 1 Samuel</a:t>
            </a:r>
          </a:p>
          <a:p>
            <a:pPr marL="571500" indent="-571500" eaLnBrk="1" fontAlgn="auto" hangingPunct="1">
              <a:spcAft>
                <a:spcPts val="0"/>
              </a:spcAft>
              <a:buClr>
                <a:schemeClr val="accent3"/>
              </a:buClr>
              <a:buFont typeface="Wingdings 2"/>
              <a:buNone/>
              <a:defRPr/>
            </a:pPr>
            <a:r>
              <a:rPr lang="en-US" b="1" dirty="0" smtClean="0"/>
              <a:t>II. The ministry of Samuel (4-7)</a:t>
            </a:r>
          </a:p>
          <a:p>
            <a:pPr marL="571500" indent="-571500" eaLnBrk="1" fontAlgn="auto" hangingPunct="1">
              <a:spcAft>
                <a:spcPts val="0"/>
              </a:spcAft>
              <a:buClr>
                <a:schemeClr val="accent3"/>
              </a:buClr>
              <a:buFont typeface="Wingdings 2"/>
              <a:buNone/>
              <a:defRPr/>
            </a:pPr>
            <a:r>
              <a:rPr lang="en-US" b="1" dirty="0" smtClean="0"/>
              <a:t>	B. Samuel’s birth</a:t>
            </a:r>
          </a:p>
          <a:p>
            <a:pPr marL="274320" indent="-274320" eaLnBrk="1" fontAlgn="auto" hangingPunct="1">
              <a:spcAft>
                <a:spcPts val="0"/>
              </a:spcAft>
              <a:buClr>
                <a:schemeClr val="accent3"/>
              </a:buClr>
              <a:buFont typeface="Wingdings 2"/>
              <a:buChar char=""/>
              <a:defRPr/>
            </a:pPr>
            <a:r>
              <a:rPr lang="en-US" sz="2400" dirty="0" smtClean="0"/>
              <a:t>Samuel's unusual birth was an early indication of what God had in store for him. Hannah was barren and prayed, promising God she would raise her child under a </a:t>
            </a:r>
            <a:r>
              <a:rPr lang="en-US" sz="2400" dirty="0" err="1" smtClean="0"/>
              <a:t>Nazarite</a:t>
            </a:r>
            <a:r>
              <a:rPr lang="en-US" sz="2400" dirty="0" smtClean="0"/>
              <a:t> vow if God would allow her to have a son. (Sound familiar?) He did and she did. Her heart is clearly unmasked in her prayer in </a:t>
            </a:r>
            <a:r>
              <a:rPr lang="en-US" sz="2400" dirty="0" err="1" smtClean="0"/>
              <a:t>ch</a:t>
            </a:r>
            <a:r>
              <a:rPr lang="en-US" sz="2400" dirty="0" smtClean="0"/>
              <a:t>.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additive="base">
                                        <p:cTn id="4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anim calcmode="lin" valueType="num">
                                      <p:cBhvr additive="base">
                                        <p:cTn id="5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 calcmode="lin" valueType="num">
                                      <p:cBhvr additive="base">
                                        <p:cTn id="6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 calcmode="lin" valueType="num">
                                      <p:cBhvr additive="base">
                                        <p:cTn id="6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fontScale="77500" lnSpcReduction="20000"/>
          </a:bodyPr>
          <a:lstStyle/>
          <a:p>
            <a:pPr marL="274320" indent="-274320" eaLnBrk="1" fontAlgn="auto" hangingPunct="1">
              <a:spcAft>
                <a:spcPts val="0"/>
              </a:spcAft>
              <a:buClr>
                <a:schemeClr val="accent3"/>
              </a:buClr>
              <a:buFont typeface="Wingdings 2"/>
              <a:buChar char=""/>
              <a:defRPr/>
            </a:pPr>
            <a:r>
              <a:rPr lang="en-US" b="1" dirty="0" smtClean="0"/>
              <a:t>An outline of 1 Samuel</a:t>
            </a:r>
          </a:p>
          <a:p>
            <a:pPr marL="571500" indent="-571500" eaLnBrk="1" fontAlgn="auto" hangingPunct="1">
              <a:spcAft>
                <a:spcPts val="0"/>
              </a:spcAft>
              <a:buClr>
                <a:schemeClr val="accent3"/>
              </a:buClr>
              <a:buFont typeface="Wingdings 2"/>
              <a:buNone/>
              <a:defRPr/>
            </a:pPr>
            <a:r>
              <a:rPr lang="en-US" b="1" dirty="0" smtClean="0"/>
              <a:t>II. The ministry of Samuel (4-7)</a:t>
            </a:r>
          </a:p>
          <a:p>
            <a:pPr marL="274320" indent="-274320" eaLnBrk="1" fontAlgn="auto" hangingPunct="1">
              <a:spcAft>
                <a:spcPts val="0"/>
              </a:spcAft>
              <a:buClr>
                <a:schemeClr val="accent3"/>
              </a:buClr>
              <a:buFont typeface="Wingdings 2"/>
              <a:buNone/>
              <a:defRPr/>
            </a:pPr>
            <a:r>
              <a:rPr lang="en-US" b="1" dirty="0" smtClean="0"/>
              <a:t>	C. Samuel’s boyhood (2:11, 18-21, 26 and 3:1-21)</a:t>
            </a:r>
          </a:p>
          <a:p>
            <a:pPr marL="274320" indent="-274320" eaLnBrk="1" fontAlgn="auto" hangingPunct="1">
              <a:spcAft>
                <a:spcPts val="0"/>
              </a:spcAft>
              <a:buClr>
                <a:schemeClr val="accent3"/>
              </a:buClr>
              <a:buFont typeface="Wingdings 2"/>
              <a:buChar char=""/>
              <a:defRPr/>
            </a:pPr>
            <a:r>
              <a:rPr lang="en-US" dirty="0" smtClean="0"/>
              <a:t>Did he grow up in ideal circumstances? No, Eli and his sons are perverting their office every day and he is supposed to be learning to serve God with a pure heart.</a:t>
            </a:r>
          </a:p>
          <a:p>
            <a:pPr marL="274320" indent="-274320" eaLnBrk="1" fontAlgn="auto" hangingPunct="1">
              <a:spcAft>
                <a:spcPts val="0"/>
              </a:spcAft>
              <a:buClr>
                <a:schemeClr val="accent3"/>
              </a:buClr>
              <a:buFont typeface="Wingdings 2"/>
              <a:buChar char=""/>
              <a:defRPr/>
            </a:pPr>
            <a:r>
              <a:rPr lang="en-US" dirty="0" smtClean="0"/>
              <a:t>Did he succeed in staying pure and focused? Yes, (2:26</a:t>
            </a:r>
            <a:r>
              <a:rPr lang="en-US" i="1" dirty="0" smtClean="0"/>
              <a:t>)-"And the boy Samuel continued to grow in stature and in favor with the Lord and with men."</a:t>
            </a:r>
          </a:p>
          <a:p>
            <a:pPr marL="274320" indent="-274320" eaLnBrk="1" fontAlgn="auto" hangingPunct="1">
              <a:spcAft>
                <a:spcPts val="0"/>
              </a:spcAft>
              <a:buClr>
                <a:schemeClr val="accent3"/>
              </a:buClr>
              <a:buFont typeface="Wingdings 2"/>
              <a:buChar char=""/>
              <a:defRPr/>
            </a:pPr>
            <a:r>
              <a:rPr lang="en-US" dirty="0" smtClean="0"/>
              <a:t>Did his presence make a difference? Yes, even though (3:1) tells us that because of sin, the </a:t>
            </a:r>
            <a:r>
              <a:rPr lang="en-US" i="1" dirty="0" smtClean="0"/>
              <a:t>"word of the Lord was rare" and "not many visions were seen," (v. 2) the Lord spoke to Samuel.</a:t>
            </a:r>
          </a:p>
          <a:p>
            <a:pPr marL="274320" indent="-274320" eaLnBrk="1" fontAlgn="auto" hangingPunct="1">
              <a:spcAft>
                <a:spcPts val="0"/>
              </a:spcAft>
              <a:buClr>
                <a:schemeClr val="accent3"/>
              </a:buClr>
              <a:buFont typeface="Wingdings 2"/>
              <a:buChar char=""/>
              <a:defRPr/>
            </a:pPr>
            <a:r>
              <a:rPr lang="en-US" dirty="0" smtClean="0"/>
              <a:t>Did Samuel continue to be faithful? Yes, (v. 19</a:t>
            </a:r>
            <a:r>
              <a:rPr lang="en-US" i="1" dirty="0" smtClean="0"/>
              <a:t>)--"The Lord was with Samuel as he grew up, and he let none of His words fall to the ground."</a:t>
            </a:r>
          </a:p>
          <a:p>
            <a:pPr marL="274320" indent="-274320" eaLnBrk="1" fontAlgn="auto" hangingPunct="1">
              <a:spcAft>
                <a:spcPts val="0"/>
              </a:spcAft>
              <a:buClr>
                <a:schemeClr val="accent3"/>
              </a:buClr>
              <a:buFont typeface="Wingdings 2"/>
              <a:buChar char=""/>
              <a:defRPr/>
            </a:pPr>
            <a:r>
              <a:rPr lang="en-US" dirty="0" smtClean="0"/>
              <a:t>Did the people respond to Samuel? Yes, </a:t>
            </a:r>
            <a:r>
              <a:rPr lang="en-US" b="1" dirty="0" smtClean="0"/>
              <a:t>READ VV. 20-21</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anim calcmode="lin" valueType="num">
                                      <p:cBhvr additive="base">
                                        <p:cTn id="5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 end="1"/>
                                            </p:txEl>
                                          </p:spTgt>
                                        </p:tgtEl>
                                        <p:attrNameLst>
                                          <p:attrName>style.visibility</p:attrName>
                                        </p:attrNameLst>
                                      </p:cBhvr>
                                      <p:to>
                                        <p:strVal val="visible"/>
                                      </p:to>
                                    </p:set>
                                    <p:anim calcmode="lin" valueType="num">
                                      <p:cBhvr additive="base">
                                        <p:cTn id="6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2" end="2"/>
                                            </p:txEl>
                                          </p:spTgt>
                                        </p:tgtEl>
                                        <p:attrNameLst>
                                          <p:attrName>style.visibility</p:attrName>
                                        </p:attrNameLst>
                                      </p:cBhvr>
                                      <p:to>
                                        <p:strVal val="visible"/>
                                      </p:to>
                                    </p:set>
                                    <p:anim calcmode="lin" valueType="num">
                                      <p:cBhvr additive="base">
                                        <p:cTn id="6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3" end="3"/>
                                            </p:txEl>
                                          </p:spTgt>
                                        </p:tgtEl>
                                        <p:attrNameLst>
                                          <p:attrName>style.visibility</p:attrName>
                                        </p:attrNameLst>
                                      </p:cBhvr>
                                      <p:to>
                                        <p:strVal val="visible"/>
                                      </p:to>
                                    </p:set>
                                    <p:anim calcmode="lin" valueType="num">
                                      <p:cBhvr additive="base">
                                        <p:cTn id="7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 calcmode="lin" valueType="num">
                                      <p:cBhvr additive="base">
                                        <p:cTn id="7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5" end="5"/>
                                            </p:txEl>
                                          </p:spTgt>
                                        </p:tgtEl>
                                        <p:attrNameLst>
                                          <p:attrName>style.visibility</p:attrName>
                                        </p:attrNameLst>
                                      </p:cBhvr>
                                      <p:to>
                                        <p:strVal val="visible"/>
                                      </p:to>
                                    </p:set>
                                    <p:anim calcmode="lin" valueType="num">
                                      <p:cBhvr additive="base">
                                        <p:cTn id="8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6" end="6"/>
                                            </p:txEl>
                                          </p:spTgt>
                                        </p:tgtEl>
                                        <p:attrNameLst>
                                          <p:attrName>style.visibility</p:attrName>
                                        </p:attrNameLst>
                                      </p:cBhvr>
                                      <p:to>
                                        <p:strVal val="visible"/>
                                      </p:to>
                                    </p:set>
                                    <p:anim calcmode="lin" valueType="num">
                                      <p:cBhvr additive="base">
                                        <p:cTn id="9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7" end="7"/>
                                            </p:txEl>
                                          </p:spTgt>
                                        </p:tgtEl>
                                        <p:attrNameLst>
                                          <p:attrName>style.visibility</p:attrName>
                                        </p:attrNameLst>
                                      </p:cBhvr>
                                      <p:to>
                                        <p:strVal val="visible"/>
                                      </p:to>
                                    </p:set>
                                    <p:anim calcmode="lin" valueType="num">
                                      <p:cBhvr additive="base">
                                        <p:cTn id="9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
                                            <p:txEl>
                                              <p:pRg st="1" end="1"/>
                                            </p:txEl>
                                          </p:spTgt>
                                        </p:tgtEl>
                                        <p:attrNameLst>
                                          <p:attrName>style.visibility</p:attrName>
                                        </p:attrNameLst>
                                      </p:cBhvr>
                                      <p:to>
                                        <p:strVal val="visible"/>
                                      </p:to>
                                    </p:set>
                                    <p:anim calcmode="lin" valueType="num">
                                      <p:cBhvr additive="base">
                                        <p:cTn id="10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3">
                                            <p:txEl>
                                              <p:pRg st="2" end="2"/>
                                            </p:txEl>
                                          </p:spTgt>
                                        </p:tgtEl>
                                        <p:attrNameLst>
                                          <p:attrName>style.visibility</p:attrName>
                                        </p:attrNameLst>
                                      </p:cBhvr>
                                      <p:to>
                                        <p:strVal val="visible"/>
                                      </p:to>
                                    </p:set>
                                    <p:anim calcmode="lin" valueType="num">
                                      <p:cBhvr additive="base">
                                        <p:cTn id="10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3">
                                            <p:txEl>
                                              <p:pRg st="3" end="3"/>
                                            </p:txEl>
                                          </p:spTgt>
                                        </p:tgtEl>
                                        <p:attrNameLst>
                                          <p:attrName>style.visibility</p:attrName>
                                        </p:attrNameLst>
                                      </p:cBhvr>
                                      <p:to>
                                        <p:strVal val="visible"/>
                                      </p:to>
                                    </p:set>
                                    <p:anim calcmode="lin" valueType="num">
                                      <p:cBhvr additive="base">
                                        <p:cTn id="1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3">
                                            <p:txEl>
                                              <p:pRg st="4" end="4"/>
                                            </p:txEl>
                                          </p:spTgt>
                                        </p:tgtEl>
                                        <p:attrNameLst>
                                          <p:attrName>style.visibility</p:attrName>
                                        </p:attrNameLst>
                                      </p:cBhvr>
                                      <p:to>
                                        <p:strVal val="visible"/>
                                      </p:to>
                                    </p:set>
                                    <p:anim calcmode="lin" valueType="num">
                                      <p:cBhvr additive="base">
                                        <p:cTn id="1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3">
                                            <p:txEl>
                                              <p:pRg st="5" end="5"/>
                                            </p:txEl>
                                          </p:spTgt>
                                        </p:tgtEl>
                                        <p:attrNameLst>
                                          <p:attrName>style.visibility</p:attrName>
                                        </p:attrNameLst>
                                      </p:cBhvr>
                                      <p:to>
                                        <p:strVal val="visible"/>
                                      </p:to>
                                    </p:set>
                                    <p:anim calcmode="lin" valueType="num">
                                      <p:cBhvr additive="base">
                                        <p:cTn id="1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3">
                                            <p:txEl>
                                              <p:pRg st="6" end="6"/>
                                            </p:txEl>
                                          </p:spTgt>
                                        </p:tgtEl>
                                        <p:attrNameLst>
                                          <p:attrName>style.visibility</p:attrName>
                                        </p:attrNameLst>
                                      </p:cBhvr>
                                      <p:to>
                                        <p:strVal val="visible"/>
                                      </p:to>
                                    </p:set>
                                    <p:anim calcmode="lin" valueType="num">
                                      <p:cBhvr additive="base">
                                        <p:cTn id="1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3">
                                            <p:txEl>
                                              <p:pRg st="7" end="7"/>
                                            </p:txEl>
                                          </p:spTgt>
                                        </p:tgtEl>
                                        <p:attrNameLst>
                                          <p:attrName>style.visibility</p:attrName>
                                        </p:attrNameLst>
                                      </p:cBhvr>
                                      <p:to>
                                        <p:strVal val="visible"/>
                                      </p:to>
                                    </p:set>
                                    <p:anim calcmode="lin" valueType="num">
                                      <p:cBhvr additive="base">
                                        <p:cTn id="1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b="1" dirty="0" smtClean="0"/>
              <a:t>An outline of 1 Samuel</a:t>
            </a:r>
          </a:p>
          <a:p>
            <a:pPr marL="571500" indent="-571500" eaLnBrk="1" fontAlgn="auto" hangingPunct="1">
              <a:spcAft>
                <a:spcPts val="0"/>
              </a:spcAft>
              <a:buClr>
                <a:schemeClr val="accent3"/>
              </a:buClr>
              <a:buFont typeface="Wingdings 2"/>
              <a:buNone/>
              <a:defRPr/>
            </a:pPr>
            <a:r>
              <a:rPr lang="en-US" b="1" dirty="0" smtClean="0"/>
              <a:t>II. The ministry of Samuel (4-7)</a:t>
            </a:r>
          </a:p>
          <a:p>
            <a:pPr marL="274320" indent="-274320" eaLnBrk="1" fontAlgn="auto" hangingPunct="1">
              <a:spcAft>
                <a:spcPts val="0"/>
              </a:spcAft>
              <a:buClr>
                <a:schemeClr val="accent3"/>
              </a:buClr>
              <a:buFont typeface="Wingdings 2"/>
              <a:buNone/>
              <a:defRPr/>
            </a:pPr>
            <a:r>
              <a:rPr lang="en-US" b="1" dirty="0" smtClean="0"/>
              <a:t>	D. Samuel’s Samuel the Prophet</a:t>
            </a:r>
          </a:p>
          <a:p>
            <a:pPr marL="274320" indent="-274320" eaLnBrk="1" fontAlgn="auto" hangingPunct="1">
              <a:spcAft>
                <a:spcPts val="0"/>
              </a:spcAft>
              <a:buClr>
                <a:schemeClr val="accent3"/>
              </a:buClr>
              <a:buFont typeface="Wingdings 2"/>
              <a:buChar char=""/>
              <a:defRPr/>
            </a:pPr>
            <a:r>
              <a:rPr lang="en-US" dirty="0" smtClean="0"/>
              <a:t>Chapter 3 ends with the phrase, "And Samuel's words came to all of Israel. “</a:t>
            </a:r>
          </a:p>
          <a:p>
            <a:pPr marL="274320" indent="-274320" eaLnBrk="1" fontAlgn="auto" hangingPunct="1">
              <a:spcAft>
                <a:spcPts val="0"/>
              </a:spcAft>
              <a:buClr>
                <a:schemeClr val="accent3"/>
              </a:buClr>
              <a:buFont typeface="Wingdings 2"/>
              <a:buChar char=""/>
              <a:defRPr/>
            </a:pPr>
            <a:r>
              <a:rPr lang="en-US" sz="2400" b="1" dirty="0" smtClean="0"/>
              <a:t>1. Teaching the people . . . (4:1-7:14)</a:t>
            </a:r>
          </a:p>
          <a:p>
            <a:pPr marL="274320" indent="-274320" eaLnBrk="1" fontAlgn="auto" hangingPunct="1">
              <a:spcAft>
                <a:spcPts val="0"/>
              </a:spcAft>
              <a:buClr>
                <a:schemeClr val="accent3"/>
              </a:buClr>
              <a:buFont typeface="Wingdings 2"/>
              <a:buChar char=""/>
              <a:defRPr/>
            </a:pPr>
            <a:r>
              <a:rPr lang="en-US" sz="2400" dirty="0" smtClean="0"/>
              <a:t>In these chapters we will observe:</a:t>
            </a:r>
          </a:p>
          <a:p>
            <a:pPr marL="274320" indent="-274320" eaLnBrk="1" fontAlgn="auto" hangingPunct="1">
              <a:spcAft>
                <a:spcPts val="0"/>
              </a:spcAft>
              <a:buClr>
                <a:schemeClr val="accent3"/>
              </a:buClr>
              <a:buFont typeface="Wingdings 2"/>
              <a:buChar char=""/>
              <a:defRPr/>
            </a:pPr>
            <a:r>
              <a:rPr lang="en-US" sz="2400" dirty="0" smtClean="0"/>
              <a:t>Samuel as a Judge (he will lead the people in subduing the Philistines);</a:t>
            </a:r>
          </a:p>
          <a:p>
            <a:pPr marL="274320" indent="-274320" eaLnBrk="1" fontAlgn="auto" hangingPunct="1">
              <a:spcAft>
                <a:spcPts val="0"/>
              </a:spcAft>
              <a:buClr>
                <a:schemeClr val="accent3"/>
              </a:buClr>
              <a:buFont typeface="Wingdings 2"/>
              <a:buChar char=""/>
              <a:defRPr/>
            </a:pPr>
            <a:r>
              <a:rPr lang="en-US" sz="2400" dirty="0" smtClean="0"/>
              <a:t>Samuel as a Priest (he will clean up the Tabernacle worship);</a:t>
            </a:r>
          </a:p>
          <a:p>
            <a:pPr marL="274320" indent="-274320" eaLnBrk="1" fontAlgn="auto" hangingPunct="1">
              <a:spcAft>
                <a:spcPts val="0"/>
              </a:spcAft>
              <a:buClr>
                <a:schemeClr val="accent3"/>
              </a:buClr>
              <a:buFont typeface="Wingdings 2"/>
              <a:buChar char=""/>
              <a:defRPr/>
            </a:pPr>
            <a:r>
              <a:rPr lang="en-US" sz="2400" dirty="0" smtClean="0"/>
              <a:t>Samuel as a Prophet (he will warn the people to follow God);</a:t>
            </a:r>
          </a:p>
          <a:p>
            <a:pPr marL="274320" indent="-274320" eaLnBrk="1" fontAlgn="auto" hangingPunct="1">
              <a:spcAft>
                <a:spcPts val="0"/>
              </a:spcAft>
              <a:buClr>
                <a:schemeClr val="accent3"/>
              </a:buClr>
              <a:buFont typeface="Wingdings 2"/>
              <a:buChar char=""/>
              <a:defRPr/>
            </a:pPr>
            <a:r>
              <a:rPr lang="en-US" sz="2400" dirty="0" smtClean="0"/>
              <a:t>Samuel as a King-Maker (he will anoint Saul and later David)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0" end="0"/>
                                            </p:txEl>
                                          </p:spTgt>
                                        </p:tgtEl>
                                        <p:attrNameLst>
                                          <p:attrName>style.visibility</p:attrName>
                                        </p:attrNameLst>
                                      </p:cBhvr>
                                      <p:to>
                                        <p:strVal val="visible"/>
                                      </p:to>
                                    </p:set>
                                    <p:anim calcmode="lin" valueType="num">
                                      <p:cBhvr additive="base">
                                        <p:cTn id="6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 end="1"/>
                                            </p:txEl>
                                          </p:spTgt>
                                        </p:tgtEl>
                                        <p:attrNameLst>
                                          <p:attrName>style.visibility</p:attrName>
                                        </p:attrNameLst>
                                      </p:cBhvr>
                                      <p:to>
                                        <p:strVal val="visible"/>
                                      </p:to>
                                    </p:set>
                                    <p:anim calcmode="lin" valueType="num">
                                      <p:cBhvr additive="base">
                                        <p:cTn id="7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2" end="2"/>
                                            </p:txEl>
                                          </p:spTgt>
                                        </p:tgtEl>
                                        <p:attrNameLst>
                                          <p:attrName>style.visibility</p:attrName>
                                        </p:attrNameLst>
                                      </p:cBhvr>
                                      <p:to>
                                        <p:strVal val="visible"/>
                                      </p:to>
                                    </p:set>
                                    <p:anim calcmode="lin" valueType="num">
                                      <p:cBhvr additive="base">
                                        <p:cTn id="7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3" end="3"/>
                                            </p:txEl>
                                          </p:spTgt>
                                        </p:tgtEl>
                                        <p:attrNameLst>
                                          <p:attrName>style.visibility</p:attrName>
                                        </p:attrNameLst>
                                      </p:cBhvr>
                                      <p:to>
                                        <p:strVal val="visible"/>
                                      </p:to>
                                    </p:set>
                                    <p:anim calcmode="lin" valueType="num">
                                      <p:cBhvr additive="base">
                                        <p:cTn id="8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4" end="4"/>
                                            </p:txEl>
                                          </p:spTgt>
                                        </p:tgtEl>
                                        <p:attrNameLst>
                                          <p:attrName>style.visibility</p:attrName>
                                        </p:attrNameLst>
                                      </p:cBhvr>
                                      <p:to>
                                        <p:strVal val="visible"/>
                                      </p:to>
                                    </p:set>
                                    <p:anim calcmode="lin" valueType="num">
                                      <p:cBhvr additive="base">
                                        <p:cTn id="9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 calcmode="lin" valueType="num">
                                      <p:cBhvr additive="base">
                                        <p:cTn id="9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
                                            <p:txEl>
                                              <p:pRg st="6" end="6"/>
                                            </p:txEl>
                                          </p:spTgt>
                                        </p:tgtEl>
                                        <p:attrNameLst>
                                          <p:attrName>style.visibility</p:attrName>
                                        </p:attrNameLst>
                                      </p:cBhvr>
                                      <p:to>
                                        <p:strVal val="visible"/>
                                      </p:to>
                                    </p:set>
                                    <p:anim calcmode="lin" valueType="num">
                                      <p:cBhvr additive="base">
                                        <p:cTn id="10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
                                            <p:txEl>
                                              <p:pRg st="7" end="7"/>
                                            </p:txEl>
                                          </p:spTgt>
                                        </p:tgtEl>
                                        <p:attrNameLst>
                                          <p:attrName>style.visibility</p:attrName>
                                        </p:attrNameLst>
                                      </p:cBhvr>
                                      <p:to>
                                        <p:strVal val="visible"/>
                                      </p:to>
                                    </p:set>
                                    <p:anim calcmode="lin" valueType="num">
                                      <p:cBhvr additive="base">
                                        <p:cTn id="10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
                                            <p:txEl>
                                              <p:pRg st="8" end="8"/>
                                            </p:txEl>
                                          </p:spTgt>
                                        </p:tgtEl>
                                        <p:attrNameLst>
                                          <p:attrName>style.visibility</p:attrName>
                                        </p:attrNameLst>
                                      </p:cBhvr>
                                      <p:to>
                                        <p:strVal val="visible"/>
                                      </p:to>
                                    </p:set>
                                    <p:anim calcmode="lin" valueType="num">
                                      <p:cBhvr additive="base">
                                        <p:cTn id="1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
                                            <p:txEl>
                                              <p:pRg st="9" end="9"/>
                                            </p:txEl>
                                          </p:spTgt>
                                        </p:tgtEl>
                                        <p:attrNameLst>
                                          <p:attrName>style.visibility</p:attrName>
                                        </p:attrNameLst>
                                      </p:cBhvr>
                                      <p:to>
                                        <p:strVal val="visible"/>
                                      </p:to>
                                    </p:set>
                                    <p:anim calcmode="lin" valueType="num">
                                      <p:cBhvr additive="base">
                                        <p:cTn id="12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3">
                                            <p:txEl>
                                              <p:pRg st="1" end="1"/>
                                            </p:txEl>
                                          </p:spTgt>
                                        </p:tgtEl>
                                        <p:attrNameLst>
                                          <p:attrName>style.visibility</p:attrName>
                                        </p:attrNameLst>
                                      </p:cBhvr>
                                      <p:to>
                                        <p:strVal val="visible"/>
                                      </p:to>
                                    </p:set>
                                    <p:anim calcmode="lin" valueType="num">
                                      <p:cBhvr additive="base">
                                        <p:cTn id="1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3">
                                            <p:txEl>
                                              <p:pRg st="2" end="2"/>
                                            </p:txEl>
                                          </p:spTgt>
                                        </p:tgtEl>
                                        <p:attrNameLst>
                                          <p:attrName>style.visibility</p:attrName>
                                        </p:attrNameLst>
                                      </p:cBhvr>
                                      <p:to>
                                        <p:strVal val="visible"/>
                                      </p:to>
                                    </p:set>
                                    <p:anim calcmode="lin" valueType="num">
                                      <p:cBhvr additive="base">
                                        <p:cTn id="1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3">
                                            <p:txEl>
                                              <p:pRg st="3" end="3"/>
                                            </p:txEl>
                                          </p:spTgt>
                                        </p:tgtEl>
                                        <p:attrNameLst>
                                          <p:attrName>style.visibility</p:attrName>
                                        </p:attrNameLst>
                                      </p:cBhvr>
                                      <p:to>
                                        <p:strVal val="visible"/>
                                      </p:to>
                                    </p:set>
                                    <p:anim calcmode="lin" valueType="num">
                                      <p:cBhvr additive="base">
                                        <p:cTn id="1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3">
                                            <p:txEl>
                                              <p:pRg st="9" end="9"/>
                                            </p:txEl>
                                          </p:spTgt>
                                        </p:tgtEl>
                                        <p:attrNameLst>
                                          <p:attrName>style.visibility</p:attrName>
                                        </p:attrNameLst>
                                      </p:cBhvr>
                                      <p:to>
                                        <p:strVal val="visible"/>
                                      </p:to>
                                    </p:set>
                                    <p:anim calcmode="lin" valueType="num">
                                      <p:cBhvr additive="base">
                                        <p:cTn id="1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nodeType="clickEffect">
                                  <p:stCondLst>
                                    <p:cond delay="0"/>
                                  </p:stCondLst>
                                  <p:childTnLst>
                                    <p:set>
                                      <p:cBhvr>
                                        <p:cTn id="150" dur="1" fill="hold">
                                          <p:stCondLst>
                                            <p:cond delay="0"/>
                                          </p:stCondLst>
                                        </p:cTn>
                                        <p:tgtEl>
                                          <p:spTgt spid="3">
                                            <p:txEl>
                                              <p:pRg st="4" end="4"/>
                                            </p:txEl>
                                          </p:spTgt>
                                        </p:tgtEl>
                                        <p:attrNameLst>
                                          <p:attrName>style.visibility</p:attrName>
                                        </p:attrNameLst>
                                      </p:cBhvr>
                                      <p:to>
                                        <p:strVal val="visible"/>
                                      </p:to>
                                    </p:set>
                                    <p:anim calcmode="lin" valueType="num">
                                      <p:cBhvr additive="base">
                                        <p:cTn id="15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3">
                                            <p:txEl>
                                              <p:pRg st="5" end="5"/>
                                            </p:txEl>
                                          </p:spTgt>
                                        </p:tgtEl>
                                        <p:attrNameLst>
                                          <p:attrName>style.visibility</p:attrName>
                                        </p:attrNameLst>
                                      </p:cBhvr>
                                      <p:to>
                                        <p:strVal val="visible"/>
                                      </p:to>
                                    </p:set>
                                    <p:anim calcmode="lin" valueType="num">
                                      <p:cBhvr additive="base">
                                        <p:cTn id="15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nodeType="clickEffect">
                                  <p:stCondLst>
                                    <p:cond delay="0"/>
                                  </p:stCondLst>
                                  <p:childTnLst>
                                    <p:set>
                                      <p:cBhvr>
                                        <p:cTn id="162" dur="1" fill="hold">
                                          <p:stCondLst>
                                            <p:cond delay="0"/>
                                          </p:stCondLst>
                                        </p:cTn>
                                        <p:tgtEl>
                                          <p:spTgt spid="3">
                                            <p:txEl>
                                              <p:pRg st="6" end="6"/>
                                            </p:txEl>
                                          </p:spTgt>
                                        </p:tgtEl>
                                        <p:attrNameLst>
                                          <p:attrName>style.visibility</p:attrName>
                                        </p:attrNameLst>
                                      </p:cBhvr>
                                      <p:to>
                                        <p:strVal val="visible"/>
                                      </p:to>
                                    </p:set>
                                    <p:anim calcmode="lin" valueType="num">
                                      <p:cBhvr additive="base">
                                        <p:cTn id="16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nodeType="clickEffect">
                                  <p:stCondLst>
                                    <p:cond delay="0"/>
                                  </p:stCondLst>
                                  <p:childTnLst>
                                    <p:set>
                                      <p:cBhvr>
                                        <p:cTn id="168" dur="1" fill="hold">
                                          <p:stCondLst>
                                            <p:cond delay="0"/>
                                          </p:stCondLst>
                                        </p:cTn>
                                        <p:tgtEl>
                                          <p:spTgt spid="3">
                                            <p:txEl>
                                              <p:pRg st="7" end="7"/>
                                            </p:txEl>
                                          </p:spTgt>
                                        </p:tgtEl>
                                        <p:attrNameLst>
                                          <p:attrName>style.visibility</p:attrName>
                                        </p:attrNameLst>
                                      </p:cBhvr>
                                      <p:to>
                                        <p:strVal val="visible"/>
                                      </p:to>
                                    </p:set>
                                    <p:anim calcmode="lin" valueType="num">
                                      <p:cBhvr additive="base">
                                        <p:cTn id="16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7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nodeType="clickEffect">
                                  <p:stCondLst>
                                    <p:cond delay="0"/>
                                  </p:stCondLst>
                                  <p:childTnLst>
                                    <p:set>
                                      <p:cBhvr>
                                        <p:cTn id="174" dur="1" fill="hold">
                                          <p:stCondLst>
                                            <p:cond delay="0"/>
                                          </p:stCondLst>
                                        </p:cTn>
                                        <p:tgtEl>
                                          <p:spTgt spid="3">
                                            <p:txEl>
                                              <p:pRg st="8" end="8"/>
                                            </p:txEl>
                                          </p:spTgt>
                                        </p:tgtEl>
                                        <p:attrNameLst>
                                          <p:attrName>style.visibility</p:attrName>
                                        </p:attrNameLst>
                                      </p:cBhvr>
                                      <p:to>
                                        <p:strVal val="visible"/>
                                      </p:to>
                                    </p:set>
                                    <p:anim calcmode="lin" valueType="num">
                                      <p:cBhvr additive="base">
                                        <p:cTn id="17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7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Old Testament Survey- Exodus</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dirty="0" smtClean="0"/>
              <a:t>The Passover Sacrifice beautifully depicts Christ who is our Passover (1 Corinthians 5:7).</a:t>
            </a:r>
          </a:p>
          <a:p>
            <a:pPr marL="274320" indent="-274320" eaLnBrk="1" fontAlgn="auto" hangingPunct="1">
              <a:spcAft>
                <a:spcPts val="0"/>
              </a:spcAft>
              <a:buClr>
                <a:schemeClr val="accent3"/>
              </a:buClr>
              <a:buFont typeface="Wingdings 2"/>
              <a:buChar char=""/>
              <a:defRPr/>
            </a:pPr>
            <a:r>
              <a:rPr lang="en-US" dirty="0" smtClean="0"/>
              <a:t>Israel had to use a lamb that was without spot or blemish, and that was in the prime of its life</a:t>
            </a:r>
          </a:p>
          <a:p>
            <a:pPr marL="274320" indent="-274320" eaLnBrk="1" fontAlgn="auto" hangingPunct="1">
              <a:spcAft>
                <a:spcPts val="0"/>
              </a:spcAft>
              <a:buClr>
                <a:schemeClr val="accent3"/>
              </a:buClr>
              <a:buFont typeface="Wingdings 2"/>
              <a:buChar char=""/>
              <a:defRPr/>
            </a:pPr>
            <a:r>
              <a:rPr lang="en-US" dirty="0" smtClean="0"/>
              <a:t>The lamb was brought into the house for a time to become a member of the family</a:t>
            </a:r>
          </a:p>
          <a:p>
            <a:pPr marL="274320" indent="-274320" eaLnBrk="1" fontAlgn="auto" hangingPunct="1">
              <a:spcAft>
                <a:spcPts val="0"/>
              </a:spcAft>
              <a:buClr>
                <a:schemeClr val="accent3"/>
              </a:buClr>
              <a:buFont typeface="Wingdings 2"/>
              <a:buChar char=""/>
              <a:defRPr/>
            </a:pPr>
            <a:r>
              <a:rPr lang="en-US" dirty="0" smtClean="0"/>
              <a:t>Then the lamb was slain and its blood was applied to the Israelites houses.</a:t>
            </a:r>
          </a:p>
          <a:p>
            <a:pPr marL="274320" indent="-274320" eaLnBrk="1" fontAlgn="auto" hangingPunct="1">
              <a:spcAft>
                <a:spcPts val="0"/>
              </a:spcAft>
              <a:buClr>
                <a:schemeClr val="accent3"/>
              </a:buClr>
              <a:buFont typeface="Wingdings 2"/>
              <a:buChar char=""/>
              <a:defRPr/>
            </a:pPr>
            <a:r>
              <a:rPr lang="en-US" dirty="0" smtClean="0"/>
              <a:t>Doing these things would save the Israelites from death</a:t>
            </a:r>
          </a:p>
          <a:p>
            <a:pPr marL="274320" indent="-274320" eaLnBrk="1" fontAlgn="auto" hangingPunct="1">
              <a:spcAft>
                <a:spcPts val="0"/>
              </a:spcAft>
              <a:buClr>
                <a:schemeClr val="accent3"/>
              </a:buClr>
              <a:buFont typeface="Wingdings 2"/>
              <a:buChar char=""/>
              <a:defRPr/>
            </a:pPr>
            <a:r>
              <a:rPr lang="en-US" dirty="0" smtClean="0"/>
              <a:t>As a result of the Passover all the firstborn in Israel now belonged to the Lord (13:1-16, Numbers 3:44-45)</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fontScale="85000" lnSpcReduction="10000"/>
          </a:bodyPr>
          <a:lstStyle/>
          <a:p>
            <a:pPr marL="274320" indent="-274320" eaLnBrk="1" fontAlgn="auto" hangingPunct="1">
              <a:spcAft>
                <a:spcPts val="0"/>
              </a:spcAft>
              <a:buClr>
                <a:schemeClr val="accent3"/>
              </a:buClr>
              <a:buFont typeface="Wingdings 2"/>
              <a:buChar char=""/>
              <a:defRPr/>
            </a:pPr>
            <a:r>
              <a:rPr lang="en-US" b="1" dirty="0" smtClean="0"/>
              <a:t>An outline of 1 Samuel</a:t>
            </a:r>
          </a:p>
          <a:p>
            <a:pPr marL="571500" indent="-571500" eaLnBrk="1" fontAlgn="auto" hangingPunct="1">
              <a:spcAft>
                <a:spcPts val="0"/>
              </a:spcAft>
              <a:buClr>
                <a:schemeClr val="accent3"/>
              </a:buClr>
              <a:buFont typeface="Wingdings 2"/>
              <a:buNone/>
              <a:defRPr/>
            </a:pPr>
            <a:r>
              <a:rPr lang="en-US" b="1" dirty="0" smtClean="0"/>
              <a:t>II. The ministry of Samuel (4-7)</a:t>
            </a:r>
          </a:p>
          <a:p>
            <a:pPr marL="274320" indent="-274320" eaLnBrk="1" fontAlgn="auto" hangingPunct="1">
              <a:spcAft>
                <a:spcPts val="0"/>
              </a:spcAft>
              <a:buClr>
                <a:schemeClr val="accent3"/>
              </a:buClr>
              <a:buFont typeface="Wingdings 2"/>
              <a:buNone/>
              <a:defRPr/>
            </a:pPr>
            <a:r>
              <a:rPr lang="en-US" b="1" dirty="0" smtClean="0"/>
              <a:t>	D. Samuel’s Samuel the Prophet</a:t>
            </a:r>
          </a:p>
          <a:p>
            <a:pPr marL="274320" indent="-274320" eaLnBrk="1" fontAlgn="auto" hangingPunct="1">
              <a:spcAft>
                <a:spcPts val="0"/>
              </a:spcAft>
              <a:buClr>
                <a:schemeClr val="accent3"/>
              </a:buClr>
              <a:buFont typeface="Wingdings 2"/>
              <a:buChar char=""/>
              <a:defRPr/>
            </a:pPr>
            <a:r>
              <a:rPr lang="en-US" dirty="0" smtClean="0"/>
              <a:t>a. To wait (4-6)</a:t>
            </a:r>
          </a:p>
          <a:p>
            <a:pPr marL="274320" indent="-274320" eaLnBrk="1" fontAlgn="auto" hangingPunct="1">
              <a:spcAft>
                <a:spcPts val="0"/>
              </a:spcAft>
              <a:buClr>
                <a:schemeClr val="accent3"/>
              </a:buClr>
              <a:buFont typeface="Wingdings 2"/>
              <a:buChar char=""/>
              <a:defRPr/>
            </a:pPr>
            <a:r>
              <a:rPr lang="en-US" dirty="0" smtClean="0"/>
              <a:t>One of the hardest things to do is to wait. </a:t>
            </a:r>
            <a:r>
              <a:rPr lang="en-US" dirty="0" err="1" smtClean="0"/>
              <a:t>Hophni</a:t>
            </a:r>
            <a:r>
              <a:rPr lang="en-US" dirty="0" smtClean="0"/>
              <a:t> and </a:t>
            </a:r>
            <a:r>
              <a:rPr lang="en-US" dirty="0" err="1" smtClean="0"/>
              <a:t>Phinehas</a:t>
            </a:r>
            <a:r>
              <a:rPr lang="en-US" dirty="0" smtClean="0"/>
              <a:t> had this problem as did Saul. David, however, was able to wait.</a:t>
            </a:r>
          </a:p>
          <a:p>
            <a:pPr marL="274320" indent="-274320" eaLnBrk="1" fontAlgn="auto" hangingPunct="1">
              <a:spcAft>
                <a:spcPts val="0"/>
              </a:spcAft>
              <a:buClr>
                <a:schemeClr val="accent3"/>
              </a:buClr>
              <a:buFont typeface="Wingdings 2"/>
              <a:buChar char=""/>
              <a:defRPr/>
            </a:pPr>
            <a:r>
              <a:rPr lang="en-US" dirty="0" smtClean="0"/>
              <a:t>Israel went to battle against the Philistines and lost. There is no record of asking God to lead or why they lost. When the elders tried to figure out why they lost, they determined that they needed more power. So they sent to Shiloh to get the Ark of the Covenant brought to the battle-field, (v. 3</a:t>
            </a:r>
            <a:r>
              <a:rPr lang="en-US" i="1" dirty="0" smtClean="0"/>
              <a:t>)--"so it may go with us and save us from the hand of our enemies."</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additive="base">
                                        <p:cTn id="4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additive="base">
                                        <p:cTn id="4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b="1" dirty="0" smtClean="0"/>
              <a:t>An outline of 1 Samuel</a:t>
            </a:r>
          </a:p>
          <a:p>
            <a:pPr marL="571500" indent="-571500" eaLnBrk="1" fontAlgn="auto" hangingPunct="1">
              <a:spcAft>
                <a:spcPts val="0"/>
              </a:spcAft>
              <a:buClr>
                <a:schemeClr val="accent3"/>
              </a:buClr>
              <a:buFont typeface="Wingdings 2"/>
              <a:buNone/>
              <a:defRPr/>
            </a:pPr>
            <a:r>
              <a:rPr lang="en-US" b="1" dirty="0" smtClean="0"/>
              <a:t>II. The ministry of Samuel (4-7)</a:t>
            </a:r>
          </a:p>
          <a:p>
            <a:pPr marL="274320" indent="-274320" eaLnBrk="1" fontAlgn="auto" hangingPunct="1">
              <a:spcAft>
                <a:spcPts val="0"/>
              </a:spcAft>
              <a:buClr>
                <a:schemeClr val="accent3"/>
              </a:buClr>
              <a:buFont typeface="Wingdings 2"/>
              <a:buNone/>
              <a:defRPr/>
            </a:pPr>
            <a:r>
              <a:rPr lang="en-US" b="1" dirty="0" smtClean="0"/>
              <a:t>	D. Samuel’s Samuel the Prophet</a:t>
            </a:r>
          </a:p>
          <a:p>
            <a:pPr marL="274320" indent="-274320" eaLnBrk="1" fontAlgn="auto" hangingPunct="1">
              <a:spcAft>
                <a:spcPts val="0"/>
              </a:spcAft>
              <a:buClr>
                <a:schemeClr val="accent3"/>
              </a:buClr>
              <a:buFont typeface="Wingdings 2"/>
              <a:buChar char=""/>
              <a:defRPr/>
            </a:pPr>
            <a:r>
              <a:rPr lang="en-US" dirty="0" smtClean="0"/>
              <a:t>Do we have a problem here? They will rely on the Ark of God instead of the God of the Ark. </a:t>
            </a:r>
          </a:p>
          <a:p>
            <a:pPr marL="274320" indent="-274320" eaLnBrk="1" fontAlgn="auto" hangingPunct="1">
              <a:spcAft>
                <a:spcPts val="0"/>
              </a:spcAft>
              <a:buClr>
                <a:schemeClr val="accent3"/>
              </a:buClr>
              <a:buFont typeface="Wingdings 2"/>
              <a:buChar char=""/>
              <a:defRPr/>
            </a:pPr>
            <a:r>
              <a:rPr lang="en-US" dirty="0" smtClean="0"/>
              <a:t>Does the Ark have any inherent power? Sorry, Indiana Jones, it does not. Any powerful events surrounding the Ark, including parted seas, falling walls, defeated foes, or pestilence to come were miracles of God, NOT THE ARK.</a:t>
            </a:r>
          </a:p>
          <a:p>
            <a:pPr marL="274320" indent="-274320" eaLnBrk="1" fontAlgn="auto" hangingPunct="1">
              <a:spcAft>
                <a:spcPts val="0"/>
              </a:spcAft>
              <a:buClr>
                <a:schemeClr val="accent3"/>
              </a:buClr>
              <a:buFont typeface="Wingdings 2"/>
              <a:buChar char=""/>
              <a:defRPr/>
            </a:pPr>
            <a:r>
              <a:rPr lang="en-US" dirty="0" smtClean="0"/>
              <a:t>God fought His own battle against Dagon and the Philistines and they sent the Ark to </a:t>
            </a:r>
            <a:r>
              <a:rPr lang="en-US" dirty="0" err="1" smtClean="0"/>
              <a:t>Abinadab</a:t>
            </a:r>
            <a:r>
              <a:rPr lang="en-US" dirty="0" smtClean="0"/>
              <a:t> in </a:t>
            </a:r>
            <a:r>
              <a:rPr lang="en-US" dirty="0" err="1" smtClean="0"/>
              <a:t>Kirath</a:t>
            </a:r>
            <a:r>
              <a:rPr lang="en-US" dirty="0" smtClean="0"/>
              <a:t> </a:t>
            </a:r>
            <a:r>
              <a:rPr lang="en-US" dirty="0" err="1" smtClean="0"/>
              <a:t>Jearim</a:t>
            </a:r>
            <a:r>
              <a:rPr lang="en-US" dirty="0" smtClean="0"/>
              <a:t> (</a:t>
            </a:r>
            <a:r>
              <a:rPr lang="en-US" dirty="0" err="1" smtClean="0"/>
              <a:t>ch</a:t>
            </a:r>
            <a:r>
              <a:rPr lang="en-US" dirty="0" smtClean="0"/>
              <a:t>. 6) where it remained until David's time.</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additive="base">
                                        <p:cTn id="4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additive="base">
                                        <p:cTn id="4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An outline of 1 Samuel</a:t>
            </a:r>
          </a:p>
          <a:p>
            <a:pPr marL="571500" indent="-571500" eaLnBrk="1" fontAlgn="auto" hangingPunct="1">
              <a:spcAft>
                <a:spcPts val="0"/>
              </a:spcAft>
              <a:buClr>
                <a:schemeClr val="accent3"/>
              </a:buClr>
              <a:buFont typeface="Wingdings 2"/>
              <a:buNone/>
              <a:defRPr/>
            </a:pPr>
            <a:r>
              <a:rPr lang="en-US" b="1" dirty="0" smtClean="0"/>
              <a:t>II. The ministry of Samuel (4-7)</a:t>
            </a:r>
          </a:p>
          <a:p>
            <a:pPr marL="274320" indent="-274320" eaLnBrk="1" fontAlgn="auto" hangingPunct="1">
              <a:spcAft>
                <a:spcPts val="0"/>
              </a:spcAft>
              <a:buClr>
                <a:schemeClr val="accent3"/>
              </a:buClr>
              <a:buFont typeface="Wingdings 2"/>
              <a:buNone/>
              <a:defRPr/>
            </a:pPr>
            <a:r>
              <a:rPr lang="en-US" b="1" dirty="0" smtClean="0"/>
              <a:t>	D. Samuel’s Samuel the Prophet</a:t>
            </a:r>
          </a:p>
          <a:p>
            <a:pPr marL="274320" indent="-274320" eaLnBrk="1" fontAlgn="auto" hangingPunct="1">
              <a:spcAft>
                <a:spcPts val="0"/>
              </a:spcAft>
              <a:buClr>
                <a:schemeClr val="accent3"/>
              </a:buClr>
              <a:buFont typeface="Wingdings 2"/>
              <a:buChar char=""/>
              <a:defRPr/>
            </a:pPr>
            <a:r>
              <a:rPr lang="en-US" dirty="0" smtClean="0"/>
              <a:t>b. To war (7:1-17)</a:t>
            </a:r>
          </a:p>
          <a:p>
            <a:pPr marL="274320" indent="-274320" eaLnBrk="1" fontAlgn="auto" hangingPunct="1">
              <a:spcAft>
                <a:spcPts val="0"/>
              </a:spcAft>
              <a:buClr>
                <a:schemeClr val="accent3"/>
              </a:buClr>
              <a:buFont typeface="Wingdings 2"/>
              <a:buChar char=""/>
              <a:defRPr/>
            </a:pPr>
            <a:r>
              <a:rPr lang="en-US" dirty="0" smtClean="0"/>
              <a:t>Just like the judges before him, Samuel led his people away from the Philistine and Canaanite deities and to repentance. When they repented God heard, responded and allowed him to lead them to victory.</a:t>
            </a:r>
          </a:p>
          <a:p>
            <a:pPr marL="274320" indent="-274320" eaLnBrk="1" fontAlgn="auto" hangingPunct="1">
              <a:spcAft>
                <a:spcPts val="0"/>
              </a:spcAft>
              <a:buClr>
                <a:schemeClr val="accent3"/>
              </a:buClr>
              <a:buFont typeface="Wingdings 2"/>
              <a:buChar char=""/>
              <a:defRPr/>
            </a:pPr>
            <a:r>
              <a:rPr lang="en-US" dirty="0" smtClean="0"/>
              <a:t>Samuel commemorated the victory by erecting a huge stone "Ebenezer" (stone or memorial of help) because he said, "thus far the Lord has helped us." (v. 7)</a:t>
            </a:r>
          </a:p>
          <a:p>
            <a:pPr marL="274320" indent="-274320" eaLnBrk="1" fontAlgn="auto" hangingPunct="1">
              <a:spcAft>
                <a:spcPts val="0"/>
              </a:spcAft>
              <a:buClr>
                <a:schemeClr val="accent3"/>
              </a:buClr>
              <a:buFont typeface="Wingdings 2"/>
              <a:buChar char=""/>
              <a:defRPr/>
            </a:pPr>
            <a:r>
              <a:rPr lang="en-US" dirty="0" smtClean="0"/>
              <a:t>Samuel spends his entire life as an itinerant Judge, Priest, and Prophet. leading, teaching and training Israel's leaders.</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additive="base">
                                        <p:cTn id="4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additive="base">
                                        <p:cTn id="4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additive="base">
                                        <p:cTn id="5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 calcmode="lin" valueType="num">
                                      <p:cBhvr additive="base">
                                        <p:cTn id="6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additive="base">
                                        <p:cTn id="6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An outline of 1 Samuel</a:t>
            </a:r>
          </a:p>
          <a:p>
            <a:pPr marL="571500" indent="-571500" eaLnBrk="1" fontAlgn="auto" hangingPunct="1">
              <a:spcAft>
                <a:spcPts val="0"/>
              </a:spcAft>
              <a:buClr>
                <a:schemeClr val="accent3"/>
              </a:buClr>
              <a:buFont typeface="Wingdings 2"/>
              <a:buNone/>
              <a:defRPr/>
            </a:pPr>
            <a:r>
              <a:rPr lang="en-US" b="1" dirty="0" smtClean="0"/>
              <a:t>II. The ministry of Samuel (4-7)</a:t>
            </a:r>
          </a:p>
          <a:p>
            <a:pPr marL="274320" indent="-274320" eaLnBrk="1" fontAlgn="auto" hangingPunct="1">
              <a:spcAft>
                <a:spcPts val="0"/>
              </a:spcAft>
              <a:buClr>
                <a:schemeClr val="accent3"/>
              </a:buClr>
              <a:buFont typeface="Wingdings 2"/>
              <a:buNone/>
              <a:defRPr/>
            </a:pPr>
            <a:r>
              <a:rPr lang="en-US" b="1" dirty="0" smtClean="0"/>
              <a:t>	D. Samuel’s Samuel the Prophet</a:t>
            </a:r>
          </a:p>
          <a:p>
            <a:pPr marL="274320" indent="-274320" eaLnBrk="1" fontAlgn="auto" hangingPunct="1">
              <a:spcAft>
                <a:spcPts val="0"/>
              </a:spcAft>
              <a:buClr>
                <a:schemeClr val="accent3"/>
              </a:buClr>
              <a:buFont typeface="Wingdings 2"/>
              <a:buChar char=""/>
              <a:defRPr/>
            </a:pPr>
            <a:r>
              <a:rPr lang="en-US" dirty="0" smtClean="0"/>
              <a:t>b. To war (7:1-17)</a:t>
            </a:r>
          </a:p>
          <a:p>
            <a:pPr marL="274320" indent="-274320" eaLnBrk="1" fontAlgn="auto" hangingPunct="1">
              <a:spcAft>
                <a:spcPts val="0"/>
              </a:spcAft>
              <a:buClr>
                <a:schemeClr val="accent3"/>
              </a:buClr>
              <a:buFont typeface="Wingdings 2"/>
              <a:buChar char=""/>
              <a:defRPr/>
            </a:pPr>
            <a:r>
              <a:rPr lang="en-US" dirty="0" smtClean="0"/>
              <a:t>Just like the judges before him, Samuel led his people away from the Philistine and Canaanite deities and to repentance. When they repented God heard, responded and allowed him to lead them to victory.</a:t>
            </a:r>
          </a:p>
          <a:p>
            <a:pPr marL="274320" indent="-274320" eaLnBrk="1" fontAlgn="auto" hangingPunct="1">
              <a:spcAft>
                <a:spcPts val="0"/>
              </a:spcAft>
              <a:buClr>
                <a:schemeClr val="accent3"/>
              </a:buClr>
              <a:buFont typeface="Wingdings 2"/>
              <a:buChar char=""/>
              <a:defRPr/>
            </a:pPr>
            <a:r>
              <a:rPr lang="en-US" dirty="0" smtClean="0"/>
              <a:t>Samuel commemorated the victory by erecting a huge stone "Ebenezer" (stone or memorial of help) because he said, "thus far the Lord has helped us." (v. 7)</a:t>
            </a:r>
          </a:p>
          <a:p>
            <a:pPr marL="274320" indent="-274320" eaLnBrk="1" fontAlgn="auto" hangingPunct="1">
              <a:spcAft>
                <a:spcPts val="0"/>
              </a:spcAft>
              <a:buClr>
                <a:schemeClr val="accent3"/>
              </a:buClr>
              <a:buFont typeface="Wingdings 2"/>
              <a:buChar char=""/>
              <a:defRPr/>
            </a:pPr>
            <a:r>
              <a:rPr lang="en-US" dirty="0" smtClean="0"/>
              <a:t>Samuel spends his entire life as an itinerant Judge, Priest, and Prophet. leading, teaching and training Israel's leaders.</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additive="base">
                                        <p:cTn id="4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additive="base">
                                        <p:cTn id="4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additive="base">
                                        <p:cTn id="5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 calcmode="lin" valueType="num">
                                      <p:cBhvr additive="base">
                                        <p:cTn id="6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additive="base">
                                        <p:cTn id="6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b="1" dirty="0" smtClean="0"/>
              <a:t>An outline of 1 Samuel</a:t>
            </a:r>
          </a:p>
          <a:p>
            <a:pPr marL="571500" indent="-571500" eaLnBrk="1" fontAlgn="auto" hangingPunct="1">
              <a:spcAft>
                <a:spcPts val="0"/>
              </a:spcAft>
              <a:buClr>
                <a:schemeClr val="accent3"/>
              </a:buClr>
              <a:buFont typeface="Wingdings 2"/>
              <a:buAutoNum type="romanUcPeriod"/>
              <a:defRPr/>
            </a:pPr>
            <a:r>
              <a:rPr lang="en-US" b="1" dirty="0" smtClean="0"/>
              <a:t>The failure of Eli’s judgeship (1-3)</a:t>
            </a:r>
          </a:p>
          <a:p>
            <a:pPr marL="571500" indent="-571500" eaLnBrk="1" fontAlgn="auto" hangingPunct="1">
              <a:spcAft>
                <a:spcPts val="0"/>
              </a:spcAft>
              <a:buClr>
                <a:schemeClr val="accent3"/>
              </a:buClr>
              <a:buFont typeface="Wingdings 2"/>
              <a:buAutoNum type="romanUcPeriod"/>
              <a:defRPr/>
            </a:pPr>
            <a:r>
              <a:rPr lang="en-US" b="1" dirty="0" smtClean="0"/>
              <a:t>The ministry of Samuel (4-7)</a:t>
            </a:r>
          </a:p>
          <a:p>
            <a:pPr marL="571500" indent="-571500" eaLnBrk="1" fontAlgn="auto" hangingPunct="1">
              <a:spcAft>
                <a:spcPts val="0"/>
              </a:spcAft>
              <a:buClr>
                <a:schemeClr val="accent3"/>
              </a:buClr>
              <a:buFont typeface="Wingdings 2"/>
              <a:buAutoNum type="romanUcPeriod"/>
              <a:defRPr/>
            </a:pPr>
            <a:r>
              <a:rPr lang="en-US" b="1" dirty="0" smtClean="0"/>
              <a:t>The creation and development of Israel’s monarchy (8-31)</a:t>
            </a:r>
          </a:p>
          <a:p>
            <a:pPr marL="937260" lvl="1" indent="-571500" eaLnBrk="1" fontAlgn="auto" hangingPunct="1">
              <a:spcAft>
                <a:spcPts val="0"/>
              </a:spcAft>
              <a:buFont typeface="Wingdings 2"/>
              <a:buNone/>
              <a:defRPr/>
            </a:pPr>
            <a:endParaRPr lang="en-US" b="1" dirty="0" smtClean="0"/>
          </a:p>
          <a:p>
            <a:pPr marL="571500" indent="-571500" eaLnBrk="1" fontAlgn="auto" hangingPunct="1">
              <a:spcAft>
                <a:spcPts val="0"/>
              </a:spcAft>
              <a:buClr>
                <a:schemeClr val="accent3"/>
              </a:buClr>
              <a:buFont typeface="Wingdings 2"/>
              <a:buAutoNum type="romanUcPeriod"/>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b="1" dirty="0" smtClean="0"/>
              <a:t>An outline of 1 Samuel</a:t>
            </a:r>
          </a:p>
          <a:p>
            <a:pPr marL="571500" indent="-571500" eaLnBrk="1" fontAlgn="auto" hangingPunct="1">
              <a:spcAft>
                <a:spcPts val="0"/>
              </a:spcAft>
              <a:buClr>
                <a:schemeClr val="accent3"/>
              </a:buClr>
              <a:buFont typeface="Wingdings 2"/>
              <a:buNone/>
              <a:defRPr/>
            </a:pPr>
            <a:r>
              <a:rPr lang="en-US" b="1" dirty="0" smtClean="0"/>
              <a:t>III. The creation and development of Israel’s monarchy (8-31)</a:t>
            </a:r>
          </a:p>
          <a:p>
            <a:pPr marL="274320" indent="-274320" eaLnBrk="1" fontAlgn="auto" hangingPunct="1">
              <a:spcAft>
                <a:spcPts val="0"/>
              </a:spcAft>
              <a:buClr>
                <a:schemeClr val="accent3"/>
              </a:buClr>
              <a:buFont typeface="Wingdings 2"/>
              <a:buChar char=""/>
              <a:defRPr/>
            </a:pPr>
            <a:r>
              <a:rPr lang="en-US" i="1" dirty="0" smtClean="0"/>
              <a:t>"As Samuel grew old, he appointed his sons as judges (civil leaders) for Israel . . . But the sons did not walk in his ways. They turned aside after dishonest gain and accepted bribes and perverted justice."</a:t>
            </a:r>
          </a:p>
          <a:p>
            <a:pPr marL="274320" indent="-274320" eaLnBrk="1" fontAlgn="auto" hangingPunct="1">
              <a:spcAft>
                <a:spcPts val="0"/>
              </a:spcAft>
              <a:buClr>
                <a:schemeClr val="accent3"/>
              </a:buClr>
              <a:buFont typeface="Wingdings 2"/>
              <a:buChar char=""/>
              <a:defRPr/>
            </a:pPr>
            <a:r>
              <a:rPr lang="en-US" b="1" dirty="0" smtClean="0"/>
              <a:t>A. Tragedy of Saul (8-15)</a:t>
            </a:r>
          </a:p>
          <a:p>
            <a:pPr marL="274320" indent="-274320" eaLnBrk="1" fontAlgn="auto" hangingPunct="1">
              <a:spcAft>
                <a:spcPts val="0"/>
              </a:spcAft>
              <a:buClr>
                <a:schemeClr val="accent3"/>
              </a:buClr>
              <a:buFont typeface="Wingdings 2"/>
              <a:buChar char=""/>
              <a:defRPr/>
            </a:pPr>
            <a:r>
              <a:rPr lang="en-US" dirty="0" smtClean="0"/>
              <a:t>Israel's disappointment with the priesthood under Eli and the sins of Samuel's sons made them eager for a different kind of leadership.</a:t>
            </a:r>
            <a:endParaRPr lang="en-US" b="1" dirty="0" smtClean="0"/>
          </a:p>
          <a:p>
            <a:pPr marL="937260" lvl="1" indent="-571500" eaLnBrk="1" fontAlgn="auto" hangingPunct="1">
              <a:spcAft>
                <a:spcPts val="0"/>
              </a:spcAft>
              <a:buFont typeface="Wingdings 2"/>
              <a:buNone/>
              <a:defRPr/>
            </a:pPr>
            <a:endParaRPr lang="en-US" b="1" dirty="0" smtClean="0"/>
          </a:p>
          <a:p>
            <a:pPr marL="571500" indent="-571500" eaLnBrk="1" fontAlgn="auto" hangingPunct="1">
              <a:spcAft>
                <a:spcPts val="0"/>
              </a:spcAft>
              <a:buClr>
                <a:schemeClr val="accent3"/>
              </a:buClr>
              <a:buFont typeface="Wingdings 2"/>
              <a:buAutoNum type="romanUcPeriod"/>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An outline of 1 Samuel</a:t>
            </a:r>
          </a:p>
          <a:p>
            <a:pPr marL="571500" indent="-571500" eaLnBrk="1" fontAlgn="auto" hangingPunct="1">
              <a:spcAft>
                <a:spcPts val="0"/>
              </a:spcAft>
              <a:buClr>
                <a:schemeClr val="accent3"/>
              </a:buClr>
              <a:buFont typeface="Wingdings 2"/>
              <a:buNone/>
              <a:defRPr/>
            </a:pPr>
            <a:r>
              <a:rPr lang="en-US" b="1" dirty="0" smtClean="0"/>
              <a:t>III. The creation and development of Israel’s monarchy (8-31)</a:t>
            </a:r>
          </a:p>
          <a:p>
            <a:pPr marL="274320" indent="-274320" eaLnBrk="1" fontAlgn="auto" hangingPunct="1">
              <a:spcAft>
                <a:spcPts val="0"/>
              </a:spcAft>
              <a:buClr>
                <a:schemeClr val="accent3"/>
              </a:buClr>
              <a:buFont typeface="Wingdings 2"/>
              <a:buChar char=""/>
              <a:defRPr/>
            </a:pPr>
            <a:r>
              <a:rPr lang="en-US" b="1" dirty="0" smtClean="0"/>
              <a:t>1. Finding of Saul (8-10)</a:t>
            </a:r>
          </a:p>
          <a:p>
            <a:pPr marL="274320" indent="-274320" eaLnBrk="1" fontAlgn="auto" hangingPunct="1">
              <a:spcAft>
                <a:spcPts val="0"/>
              </a:spcAft>
              <a:buClr>
                <a:schemeClr val="accent3"/>
              </a:buClr>
              <a:buFont typeface="Wingdings 2"/>
              <a:buChar char=""/>
              <a:defRPr/>
            </a:pPr>
            <a:r>
              <a:rPr lang="en-US" dirty="0" smtClean="0"/>
              <a:t>The people wanted the benefits of a king like the people living around them. </a:t>
            </a:r>
          </a:p>
          <a:p>
            <a:pPr marL="274320" indent="-274320" eaLnBrk="1" fontAlgn="auto" hangingPunct="1">
              <a:spcAft>
                <a:spcPts val="0"/>
              </a:spcAft>
              <a:buClr>
                <a:schemeClr val="accent3"/>
              </a:buClr>
              <a:buFont typeface="Wingdings 2"/>
              <a:buChar char=""/>
              <a:defRPr/>
            </a:pPr>
            <a:r>
              <a:rPr lang="en-US" dirty="0" smtClean="0"/>
              <a:t>Most of chapter 8 recounts a debate over this issue between Samuel and the elders of the people. Samuel warned them that kings were no guarantee of better times.</a:t>
            </a:r>
          </a:p>
          <a:p>
            <a:pPr marL="274320" indent="-274320" eaLnBrk="1" fontAlgn="auto" hangingPunct="1">
              <a:spcAft>
                <a:spcPts val="0"/>
              </a:spcAft>
              <a:buClr>
                <a:schemeClr val="accent3"/>
              </a:buClr>
              <a:buFont typeface="Wingdings 2"/>
              <a:buChar char=""/>
              <a:defRPr/>
            </a:pPr>
            <a:r>
              <a:rPr lang="en-US" dirty="0" smtClean="0"/>
              <a:t>Samuel repeated their words to God and God said, "Listen to them and give them a king.“</a:t>
            </a:r>
          </a:p>
          <a:p>
            <a:pPr marL="274320" indent="-274320" eaLnBrk="1" fontAlgn="auto" hangingPunct="1">
              <a:spcAft>
                <a:spcPts val="0"/>
              </a:spcAft>
              <a:buClr>
                <a:schemeClr val="accent3"/>
              </a:buClr>
              <a:buFont typeface="Wingdings 2"/>
              <a:buChar char=""/>
              <a:defRPr/>
            </a:pPr>
            <a:r>
              <a:rPr lang="en-US" dirty="0" smtClean="0"/>
              <a:t>For the details on the choosing and anointing of Saul, see chapters 9 and 10. It is interesting to note that Saul was a shy and reticent candidate, but the people loved him because he was tall, handsome, and from a wealthy family.</a:t>
            </a:r>
            <a:endParaRPr lang="en-US" b="1" dirty="0" smtClean="0"/>
          </a:p>
          <a:p>
            <a:pPr marL="571500" indent="-571500" eaLnBrk="1" fontAlgn="auto" hangingPunct="1">
              <a:spcAft>
                <a:spcPts val="0"/>
              </a:spcAft>
              <a:buClr>
                <a:schemeClr val="accent3"/>
              </a:buClr>
              <a:buFont typeface="Wingdings 2"/>
              <a:buAutoNum type="romanUcPeriod"/>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An outline of 1 Samuel</a:t>
            </a:r>
          </a:p>
          <a:p>
            <a:pPr marL="571500" indent="-571500" eaLnBrk="1" fontAlgn="auto" hangingPunct="1">
              <a:spcAft>
                <a:spcPts val="0"/>
              </a:spcAft>
              <a:buClr>
                <a:schemeClr val="accent3"/>
              </a:buClr>
              <a:buFont typeface="Wingdings 2"/>
              <a:buNone/>
              <a:defRPr/>
            </a:pPr>
            <a:r>
              <a:rPr lang="en-US" b="1" dirty="0" smtClean="0"/>
              <a:t>III. The creation and development of Israel’s monarchy (8-31)</a:t>
            </a:r>
          </a:p>
          <a:p>
            <a:pPr marL="274320" indent="-274320" eaLnBrk="1" fontAlgn="auto" hangingPunct="1">
              <a:spcAft>
                <a:spcPts val="0"/>
              </a:spcAft>
              <a:buClr>
                <a:schemeClr val="accent3"/>
              </a:buClr>
              <a:buFont typeface="Wingdings 2"/>
              <a:buChar char=""/>
              <a:defRPr/>
            </a:pPr>
            <a:r>
              <a:rPr lang="en-US" b="1" dirty="0" smtClean="0"/>
              <a:t>2. Fitness of Saul (11-12)</a:t>
            </a:r>
          </a:p>
          <a:p>
            <a:pPr marL="274320" indent="-274320" eaLnBrk="1" fontAlgn="auto" hangingPunct="1">
              <a:spcAft>
                <a:spcPts val="0"/>
              </a:spcAft>
              <a:buClr>
                <a:schemeClr val="accent3"/>
              </a:buClr>
              <a:buFont typeface="Wingdings 2"/>
              <a:buChar char=""/>
              <a:defRPr/>
            </a:pPr>
            <a:r>
              <a:rPr lang="en-US" dirty="0" smtClean="0"/>
              <a:t>The first test of Saul's leadership came when the Ammonites attacked </a:t>
            </a:r>
            <a:r>
              <a:rPr lang="en-US" dirty="0" err="1" smtClean="0"/>
              <a:t>Jabesh</a:t>
            </a:r>
            <a:r>
              <a:rPr lang="en-US" dirty="0" smtClean="0"/>
              <a:t> Gilead. (v. 6)--"the Spirit of the Lord came upon Saul in power" and he went from shy Saul to super Saul.</a:t>
            </a:r>
          </a:p>
          <a:p>
            <a:pPr marL="274320" indent="-274320" eaLnBrk="1" fontAlgn="auto" hangingPunct="1">
              <a:spcAft>
                <a:spcPts val="0"/>
              </a:spcAft>
              <a:buClr>
                <a:schemeClr val="accent3"/>
              </a:buClr>
              <a:buFont typeface="Wingdings 2"/>
              <a:buChar char=""/>
              <a:defRPr/>
            </a:pPr>
            <a:r>
              <a:rPr lang="en-US" dirty="0" smtClean="0"/>
              <a:t>He called his people together (oxen--unique way) and mustered an army of 330,000 and routed the enemy. This led all Israel to believe that Saul was a capable and worthy king.</a:t>
            </a:r>
          </a:p>
          <a:p>
            <a:pPr marL="274320" indent="-274320" eaLnBrk="1" fontAlgn="auto" hangingPunct="1">
              <a:spcAft>
                <a:spcPts val="0"/>
              </a:spcAft>
              <a:buClr>
                <a:schemeClr val="accent3"/>
              </a:buClr>
              <a:buFont typeface="Wingdings 2"/>
              <a:buChar char=""/>
              <a:defRPr/>
            </a:pPr>
            <a:r>
              <a:rPr lang="en-US" dirty="0" smtClean="0"/>
              <a:t>In chapter 12, Samuel installed Saul and retired. Accompanied by a miraculous thunderstorm, he heard the people's confession and reminded them that they had nothing to fear if they continued with the Lord. If they failed to obey however, they and their new king would be defeated and oppressed by enemies.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An outline of 1 Samuel</a:t>
            </a:r>
          </a:p>
          <a:p>
            <a:pPr marL="571500" indent="-571500" eaLnBrk="1" fontAlgn="auto" hangingPunct="1">
              <a:spcAft>
                <a:spcPts val="0"/>
              </a:spcAft>
              <a:buClr>
                <a:schemeClr val="accent3"/>
              </a:buClr>
              <a:buFont typeface="Wingdings 2"/>
              <a:buNone/>
              <a:defRPr/>
            </a:pPr>
            <a:r>
              <a:rPr lang="en-US" b="1" dirty="0" smtClean="0"/>
              <a:t>III. The creation and development of Israel’s monarchy (8-31)</a:t>
            </a:r>
          </a:p>
          <a:p>
            <a:pPr marL="274320" indent="-274320" eaLnBrk="1" fontAlgn="auto" hangingPunct="1">
              <a:spcAft>
                <a:spcPts val="0"/>
              </a:spcAft>
              <a:buClr>
                <a:schemeClr val="accent3"/>
              </a:buClr>
              <a:buFont typeface="Wingdings 2"/>
              <a:buChar char=""/>
              <a:defRPr/>
            </a:pPr>
            <a:r>
              <a:rPr lang="en-US" b="1" dirty="0" smtClean="0"/>
              <a:t>THE LAST STRAWS: </a:t>
            </a:r>
          </a:p>
          <a:p>
            <a:pPr marL="274320" indent="-274320" eaLnBrk="1" fontAlgn="auto" hangingPunct="1">
              <a:spcAft>
                <a:spcPts val="0"/>
              </a:spcAft>
              <a:buClr>
                <a:schemeClr val="accent3"/>
              </a:buClr>
              <a:buFont typeface="Wingdings 2"/>
              <a:buChar char=""/>
              <a:defRPr/>
            </a:pPr>
            <a:r>
              <a:rPr lang="en-US" b="1" dirty="0" smtClean="0"/>
              <a:t>God, through Samuel, told Saul to totally destroy the </a:t>
            </a:r>
            <a:r>
              <a:rPr lang="en-US" b="1" dirty="0" err="1" smtClean="0"/>
              <a:t>Amalekites</a:t>
            </a:r>
            <a:r>
              <a:rPr lang="en-US" b="1" dirty="0" smtClean="0"/>
              <a:t> and </a:t>
            </a:r>
            <a:r>
              <a:rPr lang="en-US" dirty="0" smtClean="0"/>
              <a:t>everything belonging to them. In fact, he said, (v. 3) "Do not spare them; men and women, children and infants, cattle and sheep, camels and donkeys."</a:t>
            </a:r>
          </a:p>
          <a:p>
            <a:pPr marL="274320" indent="-274320" eaLnBrk="1" fontAlgn="auto" hangingPunct="1">
              <a:spcAft>
                <a:spcPts val="0"/>
              </a:spcAft>
              <a:buClr>
                <a:schemeClr val="accent3"/>
              </a:buClr>
              <a:buFont typeface="Wingdings 2"/>
              <a:buChar char=""/>
              <a:defRPr/>
            </a:pPr>
            <a:r>
              <a:rPr lang="en-US" dirty="0" smtClean="0"/>
              <a:t>Saul's army did defeat the </a:t>
            </a:r>
            <a:r>
              <a:rPr lang="en-US" dirty="0" err="1" smtClean="0"/>
              <a:t>Amalekites</a:t>
            </a:r>
            <a:r>
              <a:rPr lang="en-US" dirty="0" smtClean="0"/>
              <a:t>, but he let Agog, the king live and saved the best of the spoil.</a:t>
            </a:r>
          </a:p>
          <a:p>
            <a:pPr marL="274320" indent="-274320" eaLnBrk="1" fontAlgn="auto" hangingPunct="1">
              <a:spcAft>
                <a:spcPts val="0"/>
              </a:spcAft>
              <a:buClr>
                <a:schemeClr val="accent3"/>
              </a:buClr>
              <a:buFont typeface="Wingdings 2"/>
              <a:buChar char=""/>
              <a:defRPr/>
            </a:pPr>
            <a:r>
              <a:rPr lang="en-US" dirty="0" smtClean="0"/>
              <a:t>To make matters worse, Saul came back and built a monument to himself (v. 12), and lied when Samuel confronted him about his sin (vv. 12-19). </a:t>
            </a:r>
          </a:p>
          <a:p>
            <a:pPr marL="274320" indent="-274320" eaLnBrk="1" fontAlgn="auto" hangingPunct="1">
              <a:spcAft>
                <a:spcPts val="0"/>
              </a:spcAft>
              <a:buClr>
                <a:schemeClr val="accent3"/>
              </a:buClr>
              <a:buFont typeface="Wingdings 2"/>
              <a:buChar char=""/>
              <a:defRPr/>
            </a:pPr>
            <a:r>
              <a:rPr lang="en-US" dirty="0" smtClean="0"/>
              <a:t>"The Lord grieved that he had made Saul king over Israel." and Samuel "never again saw Saul until the day he died."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b="1" dirty="0" smtClean="0"/>
              <a:t>An outline of 1 Samuel</a:t>
            </a:r>
          </a:p>
          <a:p>
            <a:pPr marL="571500" indent="-571500" eaLnBrk="1" fontAlgn="auto" hangingPunct="1">
              <a:spcAft>
                <a:spcPts val="0"/>
              </a:spcAft>
              <a:buClr>
                <a:schemeClr val="accent3"/>
              </a:buClr>
              <a:buFont typeface="Wingdings 2"/>
              <a:buNone/>
              <a:defRPr/>
            </a:pPr>
            <a:r>
              <a:rPr lang="en-US" sz="2200" b="1" dirty="0" smtClean="0"/>
              <a:t>III. The creation and development of Israel’s monarchy (8-31)</a:t>
            </a:r>
          </a:p>
          <a:p>
            <a:pPr marL="274320" indent="-274320" eaLnBrk="1" fontAlgn="auto" hangingPunct="1">
              <a:spcAft>
                <a:spcPts val="0"/>
              </a:spcAft>
              <a:buClr>
                <a:schemeClr val="accent3"/>
              </a:buClr>
              <a:buFont typeface="Wingdings 2"/>
              <a:buChar char=""/>
              <a:defRPr/>
            </a:pPr>
            <a:r>
              <a:rPr lang="en-US" sz="2200" b="1" i="1" dirty="0" smtClean="0"/>
              <a:t>Saul never learned the key truth of I Samuel 15:22-"Has the Lord as much delight in burnt </a:t>
            </a:r>
            <a:r>
              <a:rPr lang="en-US" sz="2200" i="1" dirty="0" smtClean="0"/>
              <a:t>offerings and sacrifices as in obeying the voice of the Lord? Behold, to obey is better than sacrifice, and to heed than the fat of rams." </a:t>
            </a:r>
          </a:p>
          <a:p>
            <a:pPr marL="274320" indent="-274320" eaLnBrk="1" fontAlgn="auto" hangingPunct="1">
              <a:spcAft>
                <a:spcPts val="0"/>
              </a:spcAft>
              <a:buClr>
                <a:schemeClr val="accent3"/>
              </a:buClr>
              <a:buFont typeface="Wingdings 2"/>
              <a:buChar char=""/>
              <a:defRPr/>
            </a:pPr>
            <a:r>
              <a:rPr lang="en-US" sz="2200" i="1" dirty="0" smtClean="0"/>
              <a:t>Saul's consulting the witch at </a:t>
            </a:r>
            <a:r>
              <a:rPr lang="en-US" sz="2200" i="1" dirty="0" err="1" smtClean="0"/>
              <a:t>Endor</a:t>
            </a:r>
            <a:r>
              <a:rPr lang="en-US" sz="2200" i="1" dirty="0" smtClean="0"/>
              <a:t> (28) and tragic suicide (31) </a:t>
            </a:r>
            <a:r>
              <a:rPr lang="en-US" sz="2200" dirty="0" smtClean="0"/>
              <a:t>are the culminating examples of a disobedient and troubled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Old Testament Survey- Exodus</a:t>
            </a:r>
          </a:p>
        </p:txBody>
      </p:sp>
      <p:sp>
        <p:nvSpPr>
          <p:cNvPr id="3" name="Content Placeholder 2"/>
          <p:cNvSpPr>
            <a:spLocks noGrp="1"/>
          </p:cNvSpPr>
          <p:nvPr>
            <p:ph idx="1"/>
          </p:nvPr>
        </p:nvSpPr>
        <p:spPr/>
        <p:txBody>
          <a:bodyPr/>
          <a:lstStyle/>
          <a:p>
            <a:pPr eaLnBrk="1" hangingPunct="1">
              <a:buFont typeface="Wingdings 2" pitchFamily="18" charset="2"/>
              <a:buNone/>
            </a:pPr>
            <a:r>
              <a:rPr lang="en-US" smtClean="0"/>
              <a:t>The Destruction of Egypt’s Army (13:17-14:31)</a:t>
            </a:r>
          </a:p>
          <a:p>
            <a:pPr eaLnBrk="1" hangingPunct="1"/>
            <a:r>
              <a:rPr lang="en-US" smtClean="0"/>
              <a:t>When Pharaoh saw that the Israelites had actually left Egypt, his hardened sinful heart drove him to go after them.</a:t>
            </a:r>
          </a:p>
          <a:p>
            <a:pPr eaLnBrk="1" hangingPunct="1"/>
            <a:r>
              <a:rPr lang="en-US" smtClean="0"/>
              <a:t>God allowed the Israelites to cross the Red Sea on dry land and drowned the Egyptians. This miracle made Israel’s deliverance from Egypt complete.</a:t>
            </a:r>
          </a:p>
          <a:p>
            <a:pPr eaLnBrk="1" hangingPunct="1">
              <a:buFont typeface="Wingdings 2" pitchFamily="18" charset="2"/>
              <a:buNone/>
            </a:pPr>
            <a:r>
              <a:rPr lang="en-US" smtClean="0"/>
              <a:t>The Journey to Mt. Sinai (15-18)</a:t>
            </a:r>
          </a:p>
          <a:p>
            <a:pPr eaLnBrk="1" hangingPunct="1"/>
            <a:r>
              <a:rPr lang="en-US" smtClean="0"/>
              <a:t>At first, the Israelites responded to God’s deliverance with praise.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b="1" dirty="0" smtClean="0"/>
              <a:t>An outline of 1 Samuel</a:t>
            </a:r>
          </a:p>
          <a:p>
            <a:pPr marL="571500" indent="-571500" eaLnBrk="1" fontAlgn="auto" hangingPunct="1">
              <a:spcAft>
                <a:spcPts val="0"/>
              </a:spcAft>
              <a:buClr>
                <a:schemeClr val="accent3"/>
              </a:buClr>
              <a:buFont typeface="Wingdings 2"/>
              <a:buNone/>
              <a:defRPr/>
            </a:pPr>
            <a:r>
              <a:rPr lang="en-US" sz="2200" b="1" dirty="0" smtClean="0"/>
              <a:t>III. The creation and development of Israel’s monarchy (8-31)</a:t>
            </a:r>
          </a:p>
          <a:p>
            <a:pPr marL="274320" indent="-274320" eaLnBrk="1" fontAlgn="auto" hangingPunct="1">
              <a:spcAft>
                <a:spcPts val="0"/>
              </a:spcAft>
              <a:buClr>
                <a:schemeClr val="accent3"/>
              </a:buClr>
              <a:buFont typeface="Wingdings 2"/>
              <a:buChar char=""/>
              <a:defRPr/>
            </a:pPr>
            <a:r>
              <a:rPr lang="en-US" sz="2400" b="1" dirty="0" smtClean="0"/>
              <a:t>3. Training of David (16-31)</a:t>
            </a:r>
          </a:p>
          <a:p>
            <a:pPr marL="274320" indent="-274320" eaLnBrk="1" fontAlgn="auto" hangingPunct="1">
              <a:spcAft>
                <a:spcPts val="0"/>
              </a:spcAft>
              <a:buClr>
                <a:schemeClr val="accent3"/>
              </a:buClr>
              <a:buFont typeface="Wingdings 2"/>
              <a:buChar char=""/>
              <a:defRPr/>
            </a:pPr>
            <a:r>
              <a:rPr lang="en-US" sz="2400" dirty="0" smtClean="0"/>
              <a:t>Although Saul is king until the end of the book, the story switches to his already chosen successor.</a:t>
            </a:r>
          </a:p>
          <a:p>
            <a:pPr marL="274320" indent="-274320" eaLnBrk="1" fontAlgn="auto" hangingPunct="1">
              <a:spcAft>
                <a:spcPts val="0"/>
              </a:spcAft>
              <a:buClr>
                <a:schemeClr val="accent3"/>
              </a:buClr>
              <a:buFont typeface="Wingdings 2"/>
              <a:buChar char=""/>
              <a:defRPr/>
            </a:pPr>
            <a:r>
              <a:rPr lang="en-US" sz="2400" dirty="0" smtClean="0"/>
              <a:t>We will see David's life in detail in II Samuel but now we get just a look at him from three views.</a:t>
            </a:r>
          </a:p>
          <a:p>
            <a:pPr marL="274320" indent="-274320" eaLnBrk="1" fontAlgn="auto" hangingPunct="1">
              <a:spcAft>
                <a:spcPts val="0"/>
              </a:spcAft>
              <a:buClr>
                <a:schemeClr val="accent3"/>
              </a:buClr>
              <a:buFont typeface="Wingdings 2"/>
              <a:buChar char=""/>
              <a:defRPr/>
            </a:pPr>
            <a:r>
              <a:rPr lang="en-US" sz="2400" b="1" dirty="0" smtClean="0"/>
              <a:t>4. Lover of God (Shepherd) (16-17)</a:t>
            </a:r>
          </a:p>
          <a:p>
            <a:pPr marL="274320" indent="-274320" eaLnBrk="1" fontAlgn="auto" hangingPunct="1">
              <a:spcAft>
                <a:spcPts val="0"/>
              </a:spcAft>
              <a:buClr>
                <a:schemeClr val="accent3"/>
              </a:buClr>
              <a:buFont typeface="Wingdings 2"/>
              <a:buChar char=""/>
              <a:defRPr/>
            </a:pPr>
            <a:r>
              <a:rPr lang="en-US" sz="2400" dirty="0" smtClean="0"/>
              <a:t>Samuel is sent out to anoint the new king. He finds Jesse's family of eight fine strapping young sons. This is encouraging to Samuel, but (v. 7) the Lord said to him, </a:t>
            </a:r>
            <a:r>
              <a:rPr lang="en-US" sz="2400" i="1" dirty="0" smtClean="0"/>
              <a:t>"Do not look at his appearance or at the height of his stature, because I have rejected him for God sees not as man sees for man looks at the outward appearance</a:t>
            </a:r>
            <a:r>
              <a:rPr lang="en-US" sz="2400" b="1" i="1" dirty="0" smtClean="0"/>
              <a:t>, but the Lord looks at the heart."</a:t>
            </a:r>
            <a:endParaRPr lang="en-US" sz="2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b="1" dirty="0" smtClean="0"/>
              <a:t>An outline of 1 Samuel</a:t>
            </a:r>
          </a:p>
          <a:p>
            <a:pPr marL="571500" indent="-571500" eaLnBrk="1" fontAlgn="auto" hangingPunct="1">
              <a:spcAft>
                <a:spcPts val="0"/>
              </a:spcAft>
              <a:buClr>
                <a:schemeClr val="accent3"/>
              </a:buClr>
              <a:buFont typeface="Wingdings 2"/>
              <a:buNone/>
              <a:defRPr/>
            </a:pPr>
            <a:r>
              <a:rPr lang="en-US" sz="2200" b="1" dirty="0" smtClean="0"/>
              <a:t>III. The creation and development of Israel’s monarchy (8-31)</a:t>
            </a:r>
          </a:p>
          <a:p>
            <a:pPr marL="274320" indent="-274320" eaLnBrk="1" fontAlgn="auto" hangingPunct="1">
              <a:spcAft>
                <a:spcPts val="0"/>
              </a:spcAft>
              <a:buClr>
                <a:schemeClr val="accent3"/>
              </a:buClr>
              <a:buFont typeface="Wingdings 2"/>
              <a:buChar char=""/>
              <a:defRPr/>
            </a:pPr>
            <a:r>
              <a:rPr lang="en-US" sz="2000" dirty="0" smtClean="0"/>
              <a:t>God will have a man after His own heart.</a:t>
            </a:r>
          </a:p>
          <a:p>
            <a:pPr marL="274320" indent="-274320" eaLnBrk="1" fontAlgn="auto" hangingPunct="1">
              <a:spcAft>
                <a:spcPts val="0"/>
              </a:spcAft>
              <a:buClr>
                <a:schemeClr val="accent3"/>
              </a:buClr>
              <a:buFont typeface="Wingdings 2"/>
              <a:buChar char=""/>
              <a:defRPr/>
            </a:pPr>
            <a:r>
              <a:rPr lang="en-US" sz="2000" dirty="0" smtClean="0"/>
              <a:t>When they ran out of sons, they called the youngest from the field where he is tending the sheep.</a:t>
            </a:r>
          </a:p>
          <a:p>
            <a:pPr marL="274320" indent="-274320" eaLnBrk="1" fontAlgn="auto" hangingPunct="1">
              <a:spcAft>
                <a:spcPts val="0"/>
              </a:spcAft>
              <a:buClr>
                <a:schemeClr val="accent3"/>
              </a:buClr>
              <a:buFont typeface="Wingdings 2"/>
              <a:buChar char=""/>
              <a:defRPr/>
            </a:pPr>
            <a:r>
              <a:rPr lang="en-US" sz="2000" dirty="0" smtClean="0"/>
              <a:t>Later, when David is called to play the harp for Saul, he says, </a:t>
            </a:r>
            <a:r>
              <a:rPr lang="en-US" sz="2000" i="1" dirty="0" smtClean="0"/>
              <a:t>"Send me your son David who is with the flock" (v. 19). </a:t>
            </a:r>
          </a:p>
          <a:p>
            <a:pPr marL="274320" indent="-274320" eaLnBrk="1" fontAlgn="auto" hangingPunct="1">
              <a:spcAft>
                <a:spcPts val="0"/>
              </a:spcAft>
              <a:buClr>
                <a:schemeClr val="accent3"/>
              </a:buClr>
              <a:buFont typeface="Wingdings 2"/>
              <a:buChar char=""/>
              <a:defRPr/>
            </a:pPr>
            <a:r>
              <a:rPr lang="en-US" sz="2000" i="1" dirty="0" smtClean="0"/>
              <a:t>Still later, when he is summoned to go to his brothers at the battlefront to take </a:t>
            </a:r>
            <a:r>
              <a:rPr lang="en-US" sz="2000" dirty="0" smtClean="0"/>
              <a:t>food and messages to his brothers, he went to the battlefront from tending his fathers sheep (Ch.17:15).</a:t>
            </a:r>
          </a:p>
          <a:p>
            <a:pPr marL="274320" indent="-274320" eaLnBrk="1" fontAlgn="auto" hangingPunct="1">
              <a:spcAft>
                <a:spcPts val="0"/>
              </a:spcAft>
              <a:buClr>
                <a:schemeClr val="accent3"/>
              </a:buClr>
              <a:buFont typeface="Wingdings 2"/>
              <a:buChar char=""/>
              <a:defRPr/>
            </a:pPr>
            <a:r>
              <a:rPr lang="en-US" sz="2000" dirty="0" smtClean="0"/>
              <a:t>It is clear that God is bringing David to the attention of all Israel.</a:t>
            </a:r>
            <a:endParaRPr lang="en-US" sz="2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b="1" dirty="0" smtClean="0"/>
              <a:t>An outline of 1 Samuel</a:t>
            </a:r>
          </a:p>
          <a:p>
            <a:pPr marL="571500" indent="-571500" eaLnBrk="1" fontAlgn="auto" hangingPunct="1">
              <a:spcAft>
                <a:spcPts val="0"/>
              </a:spcAft>
              <a:buClr>
                <a:schemeClr val="accent3"/>
              </a:buClr>
              <a:buFont typeface="Wingdings 2"/>
              <a:buNone/>
              <a:defRPr/>
            </a:pPr>
            <a:r>
              <a:rPr lang="en-US" sz="2200" b="1" dirty="0" smtClean="0"/>
              <a:t>III. The creation and development of Israel’s monarchy (8-31)</a:t>
            </a:r>
          </a:p>
          <a:p>
            <a:pPr marL="274320" indent="-274320" eaLnBrk="1" fontAlgn="auto" hangingPunct="1">
              <a:spcAft>
                <a:spcPts val="0"/>
              </a:spcAft>
              <a:buClr>
                <a:schemeClr val="accent3"/>
              </a:buClr>
              <a:buFont typeface="Wingdings 2"/>
              <a:buChar char=""/>
              <a:defRPr/>
            </a:pPr>
            <a:r>
              <a:rPr lang="en-US" sz="2000" b="1" dirty="0" smtClean="0"/>
              <a:t> 5. Servant of God(17-26)</a:t>
            </a:r>
          </a:p>
          <a:p>
            <a:pPr marL="274320" indent="-274320" eaLnBrk="1" fontAlgn="auto" hangingPunct="1">
              <a:spcAft>
                <a:spcPts val="0"/>
              </a:spcAft>
              <a:buClr>
                <a:schemeClr val="accent3"/>
              </a:buClr>
              <a:buFont typeface="Wingdings 2"/>
              <a:buChar char=""/>
              <a:defRPr/>
            </a:pPr>
            <a:r>
              <a:rPr lang="en-US" sz="2000" dirty="0" smtClean="0"/>
              <a:t>David was an unusual young man. He was a man of courage, obedience, and self-control. He considered himself a servant of God and of Saul. Whether it was:</a:t>
            </a:r>
          </a:p>
          <a:p>
            <a:pPr marL="274320" indent="-274320" eaLnBrk="1" fontAlgn="auto" hangingPunct="1">
              <a:spcAft>
                <a:spcPts val="0"/>
              </a:spcAft>
              <a:buClr>
                <a:schemeClr val="accent3"/>
              </a:buClr>
              <a:buFont typeface="Wingdings 2"/>
              <a:buChar char=""/>
              <a:defRPr/>
            </a:pPr>
            <a:r>
              <a:rPr lang="en-US" sz="2000" dirty="0" smtClean="0"/>
              <a:t>-- An irate King Saul (18)</a:t>
            </a:r>
          </a:p>
          <a:p>
            <a:pPr marL="274320" indent="-274320" eaLnBrk="1" fontAlgn="auto" hangingPunct="1">
              <a:spcAft>
                <a:spcPts val="0"/>
              </a:spcAft>
              <a:buClr>
                <a:schemeClr val="accent3"/>
              </a:buClr>
              <a:buFont typeface="Wingdings 2"/>
              <a:buChar char=""/>
              <a:defRPr/>
            </a:pPr>
            <a:r>
              <a:rPr lang="en-US" sz="2000" dirty="0" smtClean="0"/>
              <a:t>-- Fleeing for his life from Saul's search parties (19-31)</a:t>
            </a:r>
          </a:p>
          <a:p>
            <a:pPr marL="274320" indent="-274320" eaLnBrk="1" fontAlgn="auto" hangingPunct="1">
              <a:spcAft>
                <a:spcPts val="0"/>
              </a:spcAft>
              <a:buClr>
                <a:schemeClr val="accent3"/>
              </a:buClr>
              <a:buFont typeface="Wingdings 2"/>
              <a:buChar char=""/>
              <a:defRPr/>
            </a:pPr>
            <a:r>
              <a:rPr lang="en-US" sz="2000" dirty="0" smtClean="0"/>
              <a:t>-- Dealing with </a:t>
            </a:r>
            <a:r>
              <a:rPr lang="en-US" sz="2000" dirty="0" err="1" smtClean="0"/>
              <a:t>Nabal</a:t>
            </a:r>
            <a:r>
              <a:rPr lang="en-US" sz="2000" dirty="0" smtClean="0"/>
              <a:t>  (25)</a:t>
            </a:r>
          </a:p>
          <a:p>
            <a:pPr marL="274320" indent="-274320" eaLnBrk="1" fontAlgn="auto" hangingPunct="1">
              <a:spcAft>
                <a:spcPts val="0"/>
              </a:spcAft>
              <a:buClr>
                <a:schemeClr val="accent3"/>
              </a:buClr>
              <a:buFont typeface="Wingdings 2"/>
              <a:buChar char=""/>
              <a:defRPr/>
            </a:pPr>
            <a:r>
              <a:rPr lang="en-US" sz="2400" dirty="0" smtClean="0"/>
              <a:t>-- Sparing Saul in two situations where he could have easily killed him (24 and 26)</a:t>
            </a:r>
          </a:p>
          <a:p>
            <a:pPr marL="274320" indent="-274320" eaLnBrk="1" fontAlgn="auto" hangingPunct="1">
              <a:spcAft>
                <a:spcPts val="0"/>
              </a:spcAft>
              <a:buClr>
                <a:schemeClr val="accent3"/>
              </a:buClr>
              <a:buFont typeface="Wingdings 2"/>
              <a:buChar char=""/>
              <a:defRPr/>
            </a:pPr>
            <a:r>
              <a:rPr lang="en-US" sz="2400" dirty="0" smtClean="0"/>
              <a:t>He was determined to wait upon the Lord, and not to take matters into His own hands.</a:t>
            </a:r>
            <a:endParaRPr lang="en-US" sz="2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b="1" dirty="0" smtClean="0"/>
              <a:t>An outline of 1 Samuel</a:t>
            </a:r>
          </a:p>
          <a:p>
            <a:pPr marL="571500" indent="-571500" eaLnBrk="1" fontAlgn="auto" hangingPunct="1">
              <a:spcAft>
                <a:spcPts val="0"/>
              </a:spcAft>
              <a:buClr>
                <a:schemeClr val="accent3"/>
              </a:buClr>
              <a:buFont typeface="Wingdings 2"/>
              <a:buNone/>
              <a:defRPr/>
            </a:pPr>
            <a:r>
              <a:rPr lang="en-US" sz="2200" b="1" dirty="0" smtClean="0"/>
              <a:t>III. The creation and development of Israel’s monarchy (8-31)</a:t>
            </a:r>
          </a:p>
          <a:p>
            <a:pPr marL="274320" indent="-274320" eaLnBrk="1" fontAlgn="auto" hangingPunct="1">
              <a:spcAft>
                <a:spcPts val="0"/>
              </a:spcAft>
              <a:buClr>
                <a:schemeClr val="accent3"/>
              </a:buClr>
              <a:buFont typeface="Wingdings 2"/>
              <a:buChar char=""/>
              <a:defRPr/>
            </a:pPr>
            <a:r>
              <a:rPr lang="en-US" sz="2000" b="1" dirty="0" smtClean="0"/>
              <a:t> 6. Soldier and commander (18-31)</a:t>
            </a:r>
          </a:p>
          <a:p>
            <a:pPr marL="274320" indent="-274320" eaLnBrk="1" fontAlgn="auto" hangingPunct="1">
              <a:spcAft>
                <a:spcPts val="0"/>
              </a:spcAft>
              <a:buClr>
                <a:schemeClr val="accent3"/>
              </a:buClr>
              <a:buFont typeface="Wingdings 2"/>
              <a:buChar char=""/>
              <a:defRPr/>
            </a:pPr>
            <a:r>
              <a:rPr lang="en-US" sz="2000" dirty="0" smtClean="0"/>
              <a:t>Beginning with his defeat of Goliath, as a very young man, David showed the ability, courage and aptitude for leading men into battle. In fact, one of the reasons Saul hated and feared David was David's military prowess.</a:t>
            </a:r>
          </a:p>
          <a:p>
            <a:pPr marL="274320" indent="-274320" eaLnBrk="1" fontAlgn="auto" hangingPunct="1">
              <a:spcAft>
                <a:spcPts val="0"/>
              </a:spcAft>
              <a:buClr>
                <a:schemeClr val="accent3"/>
              </a:buClr>
              <a:buFont typeface="Wingdings 2"/>
              <a:buChar char=""/>
              <a:defRPr/>
            </a:pPr>
            <a:r>
              <a:rPr lang="en-US" sz="2000" dirty="0" smtClean="0"/>
              <a:t>As David lead Saul's armies to victory after victory, the people responded in excitement and with love, saying, "Saul has slain his thousands, and David his tens of thousands." (18:7)</a:t>
            </a:r>
          </a:p>
          <a:p>
            <a:pPr marL="274320" indent="-274320" eaLnBrk="1" fontAlgn="auto" hangingPunct="1">
              <a:spcAft>
                <a:spcPts val="0"/>
              </a:spcAft>
              <a:buClr>
                <a:schemeClr val="accent3"/>
              </a:buClr>
              <a:buFont typeface="Wingdings 2"/>
              <a:buChar char=""/>
              <a:defRPr/>
            </a:pPr>
            <a:r>
              <a:rPr lang="en-US" sz="2000" dirty="0" smtClean="0"/>
              <a:t>David, with the sometimes miraculous help of the Lord, defeated Israel's enemies, the Philistines, time after time (27 and 28) and gave Israel possession of more of the Promised Land and rest from enemies.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b="1" dirty="0" smtClean="0"/>
              <a:t>Lessons from 1 Samuel</a:t>
            </a:r>
          </a:p>
          <a:p>
            <a:pPr marL="457200" indent="-457200" eaLnBrk="1" fontAlgn="auto" hangingPunct="1">
              <a:spcAft>
                <a:spcPts val="0"/>
              </a:spcAft>
              <a:buClr>
                <a:schemeClr val="accent3"/>
              </a:buClr>
              <a:buFont typeface="Wingdings 2"/>
              <a:buNone/>
              <a:defRPr/>
            </a:pPr>
            <a:r>
              <a:rPr lang="en-US" sz="2200" b="1" dirty="0" smtClean="0"/>
              <a:t>	I. God cares about His people.</a:t>
            </a:r>
          </a:p>
          <a:p>
            <a:pPr marL="822960" lvl="1" indent="-457200" eaLnBrk="1" fontAlgn="auto" hangingPunct="1">
              <a:spcAft>
                <a:spcPts val="0"/>
              </a:spcAft>
              <a:buFont typeface="Wingdings 2"/>
              <a:buChar char=""/>
              <a:defRPr/>
            </a:pPr>
            <a:r>
              <a:rPr lang="en-US" sz="2000" b="1" dirty="0" smtClean="0"/>
              <a:t>God answered Hannah’s prayer</a:t>
            </a:r>
          </a:p>
          <a:p>
            <a:pPr marL="822960" lvl="1" indent="-457200" eaLnBrk="1" fontAlgn="auto" hangingPunct="1">
              <a:spcAft>
                <a:spcPts val="0"/>
              </a:spcAft>
              <a:buFont typeface="Wingdings 2"/>
              <a:buChar char=""/>
              <a:defRPr/>
            </a:pPr>
            <a:r>
              <a:rPr lang="en-US" sz="2000" b="1" dirty="0" smtClean="0"/>
              <a:t>While Israel was in rebellion against God and when the priesthood was corrupt, God gave Israel Samuel</a:t>
            </a:r>
          </a:p>
          <a:p>
            <a:pPr marL="822960" lvl="1" indent="-457200" eaLnBrk="1" fontAlgn="auto" hangingPunct="1">
              <a:spcAft>
                <a:spcPts val="0"/>
              </a:spcAft>
              <a:buFont typeface="Wingdings 2"/>
              <a:buNone/>
              <a:defRPr/>
            </a:pPr>
            <a:r>
              <a:rPr lang="en-US" sz="2000" b="1" dirty="0" smtClean="0"/>
              <a:t>II. God is sovereign and working behind the scenes to accomplish His purposes</a:t>
            </a:r>
          </a:p>
          <a:p>
            <a:pPr marL="822960" lvl="1" indent="-457200" eaLnBrk="1" fontAlgn="auto" hangingPunct="1">
              <a:spcAft>
                <a:spcPts val="0"/>
              </a:spcAft>
              <a:buFont typeface="Wingdings 2"/>
              <a:buChar char=""/>
              <a:defRPr/>
            </a:pPr>
            <a:r>
              <a:rPr lang="en-US" sz="2000" b="1" dirty="0" smtClean="0"/>
              <a:t>God used Saul to show the people a need for a king after His own heart</a:t>
            </a:r>
          </a:p>
          <a:p>
            <a:pPr marL="822960" lvl="1" indent="-457200" eaLnBrk="1" fontAlgn="auto" hangingPunct="1">
              <a:spcAft>
                <a:spcPts val="0"/>
              </a:spcAft>
              <a:buFont typeface="Wingdings 2"/>
              <a:buChar char=""/>
              <a:defRPr/>
            </a:pPr>
            <a:r>
              <a:rPr lang="en-US" sz="2000" b="1" dirty="0" smtClean="0"/>
              <a:t>God used Saul’s persecution of David and David’s years of fleeing Saul to prepare David to be a godly and effective king.</a:t>
            </a:r>
          </a:p>
          <a:p>
            <a:pPr marL="822960" lvl="1" indent="-457200" eaLnBrk="1" fontAlgn="auto" hangingPunct="1">
              <a:spcAft>
                <a:spcPts val="0"/>
              </a:spcAft>
              <a:buFont typeface="Wingdings 2"/>
              <a:buNone/>
              <a:defRPr/>
            </a:pPr>
            <a:r>
              <a:rPr lang="en-US" sz="2000" b="1" dirty="0" smtClean="0"/>
              <a:t>III. God’s laws must be obeyed.</a:t>
            </a:r>
          </a:p>
          <a:p>
            <a:pPr marL="822960" lvl="1" indent="-457200" eaLnBrk="1" fontAlgn="auto" hangingPunct="1">
              <a:spcAft>
                <a:spcPts val="0"/>
              </a:spcAft>
              <a:buFont typeface="Wingdings 2"/>
              <a:buChar char=""/>
              <a:defRPr/>
            </a:pPr>
            <a:r>
              <a:rPr lang="en-US" sz="2000" b="1" dirty="0" smtClean="0"/>
              <a:t>Saul’s disobedience cost him his kingdom</a:t>
            </a:r>
          </a:p>
          <a:p>
            <a:pPr marL="822960" lvl="1" indent="-457200" eaLnBrk="1" fontAlgn="auto" hangingPunct="1">
              <a:spcAft>
                <a:spcPts val="0"/>
              </a:spcAft>
              <a:buFont typeface="Wingdings 2"/>
              <a:buChar char=""/>
              <a:defRPr/>
            </a:pPr>
            <a:r>
              <a:rPr lang="en-US" sz="2000" b="1" dirty="0" smtClean="0"/>
              <a:t>David’s refusal to kill Saul brought Him </a:t>
            </a:r>
            <a:r>
              <a:rPr lang="en-US" sz="2000" b="1" smtClean="0"/>
              <a:t>God’s favor.</a:t>
            </a:r>
            <a:endParaRPr lang="en-US" sz="2000" b="1" dirty="0" smtClean="0"/>
          </a:p>
          <a:p>
            <a:pPr marL="822960" lvl="1" indent="-457200" eaLnBrk="1" fontAlgn="auto" hangingPunct="1">
              <a:spcAft>
                <a:spcPts val="0"/>
              </a:spcAft>
              <a:buFont typeface="Wingdings 2"/>
              <a:buChar char=""/>
              <a:defRPr/>
            </a:pP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2000" smtClean="0"/>
              <a:t>I Samuel centers around the reign of King Saul, his choice by the people, his coronation by Samuel, his control of the kingdom, and his conclusion when he committed suicide. The introduction of the righteous Samuel and David serves to illustrate Saul's spiritual bankruptcy.</a:t>
            </a:r>
          </a:p>
          <a:p>
            <a:pPr eaLnBrk="1" hangingPunct="1"/>
            <a:r>
              <a:rPr lang="en-US" sz="2000" smtClean="0"/>
              <a:t>II Samuel centers primarily around the reign of King David. </a:t>
            </a:r>
          </a:p>
          <a:p>
            <a:pPr eaLnBrk="1" hangingPunct="1"/>
            <a:r>
              <a:rPr lang="en-US" sz="2000" smtClean="0"/>
              <a:t>Of course, to see the entire story of David we must begin in I Samuel, read through II Samuel, and end in I Kings (with commentary provided in I Chronicles).</a:t>
            </a:r>
          </a:p>
          <a:p>
            <a:pPr eaLnBrk="1" hangingPunct="1"/>
            <a:r>
              <a:rPr lang="en-US" sz="2000" smtClean="0"/>
              <a:t>So, to begin our study of II Samuel we will go back into I Samuel and review David's life in order to have a full understanding of his character and his relationship to God and with the nation of Israel.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2000" b="1" smtClean="0"/>
              <a:t>Event 1: Samuel Anoints David (Chapter 16)</a:t>
            </a:r>
          </a:p>
          <a:p>
            <a:pPr eaLnBrk="1" hangingPunct="1"/>
            <a:r>
              <a:rPr lang="en-US" sz="2000" smtClean="0"/>
              <a:t>After a series of acts of disobedience, culminating in Saul usurping the office of priest and offering sacrifices then refusing to destroy the Amalekites, God rejects him as His king. God wants </a:t>
            </a:r>
            <a:r>
              <a:rPr lang="en-US" sz="2000" i="1" smtClean="0"/>
              <a:t>"obedience rather than sacrifice".</a:t>
            </a:r>
          </a:p>
          <a:p>
            <a:pPr eaLnBrk="1" hangingPunct="1"/>
            <a:r>
              <a:rPr lang="en-US" sz="2000" smtClean="0"/>
              <a:t>God then sends Samuel to Bethlehem and the family of Jesse to find and anoint a new king. He tells Samuel exactly what kind of man He wants: Chapter 16:7-- </a:t>
            </a:r>
            <a:r>
              <a:rPr lang="en-US" sz="2000" i="1" smtClean="0"/>
              <a:t>"Do not look at his appearance or at the height of his stature, . . .for God sees not as man sees, for man looks at the outward appearance, but the Lord looks on the heart. " </a:t>
            </a:r>
            <a:r>
              <a:rPr lang="en-US" sz="2000" b="1" i="1" smtClean="0"/>
              <a:t>God will have a man after His own heart.</a:t>
            </a: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2000" b="1" smtClean="0"/>
              <a:t>Event 2: David Serves Saul</a:t>
            </a:r>
          </a:p>
          <a:p>
            <a:pPr eaLnBrk="1" hangingPunct="1"/>
            <a:r>
              <a:rPr lang="en-US" sz="2000" i="1" smtClean="0"/>
              <a:t>"The Spirit of the Lord left Saul and an evil spirit from the Lord terrorized him. " (v 14) His </a:t>
            </a:r>
            <a:r>
              <a:rPr lang="en-US" sz="2000" smtClean="0"/>
              <a:t>servants recommended he have soothing music played to help these fits pass and they brought him, at his own request, David to play for him. It worked so well that Saul told Jesse, </a:t>
            </a:r>
            <a:r>
              <a:rPr lang="en-US" sz="2000" i="1" smtClean="0"/>
              <a:t>"let David now stand (or stay) before me, for he has found favor in my sight. " (v. 22)</a:t>
            </a: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b="1" dirty="0" smtClean="0"/>
              <a:t>Second Samuel</a:t>
            </a:r>
          </a:p>
          <a:p>
            <a:pPr marL="274320" indent="-274320" eaLnBrk="1" fontAlgn="auto" hangingPunct="1">
              <a:spcAft>
                <a:spcPts val="0"/>
              </a:spcAft>
              <a:buClr>
                <a:schemeClr val="accent3"/>
              </a:buClr>
              <a:buFont typeface="Wingdings 2"/>
              <a:buChar char=""/>
              <a:defRPr/>
            </a:pPr>
            <a:r>
              <a:rPr lang="en-US" sz="2000" b="1" dirty="0" smtClean="0"/>
              <a:t>Event 3: David and Goliath (Chapter 17)</a:t>
            </a:r>
          </a:p>
          <a:p>
            <a:pPr marL="274320" indent="-274320" eaLnBrk="1" fontAlgn="auto" hangingPunct="1">
              <a:spcAft>
                <a:spcPts val="0"/>
              </a:spcAft>
              <a:buClr>
                <a:schemeClr val="accent3"/>
              </a:buClr>
              <a:buFont typeface="Wingdings 2"/>
              <a:buChar char=""/>
              <a:defRPr/>
            </a:pPr>
            <a:r>
              <a:rPr lang="en-US" sz="2000" dirty="0" smtClean="0"/>
              <a:t>You are familiar with this story, but let me point out three things I noticed as I read it again:</a:t>
            </a:r>
          </a:p>
          <a:p>
            <a:pPr marL="274320" indent="-274320" eaLnBrk="1" fontAlgn="auto" hangingPunct="1">
              <a:spcAft>
                <a:spcPts val="0"/>
              </a:spcAft>
              <a:buClr>
                <a:schemeClr val="accent3"/>
              </a:buClr>
              <a:buFont typeface="Wingdings 2"/>
              <a:buChar char=""/>
              <a:defRPr/>
            </a:pPr>
            <a:r>
              <a:rPr lang="en-US" sz="2000" b="1" dirty="0" smtClean="0"/>
              <a:t>1. David had a right view of God.</a:t>
            </a:r>
          </a:p>
          <a:p>
            <a:pPr marL="274320" indent="-274320" eaLnBrk="1" fontAlgn="auto" hangingPunct="1">
              <a:spcAft>
                <a:spcPts val="0"/>
              </a:spcAft>
              <a:buClr>
                <a:schemeClr val="accent3"/>
              </a:buClr>
              <a:buFont typeface="Wingdings 2"/>
              <a:buChar char=""/>
              <a:defRPr/>
            </a:pPr>
            <a:r>
              <a:rPr lang="en-US" sz="2000" dirty="0" smtClean="0"/>
              <a:t>When David arrived to bring supplies to his brothers at the battlefront, he found an army terrified by the giant Goliath. No one would go to fight him in answer to his challenge.</a:t>
            </a:r>
          </a:p>
          <a:p>
            <a:pPr marL="274320" indent="-274320" eaLnBrk="1" fontAlgn="auto" hangingPunct="1">
              <a:spcAft>
                <a:spcPts val="0"/>
              </a:spcAft>
              <a:buClr>
                <a:schemeClr val="accent3"/>
              </a:buClr>
              <a:buFont typeface="Wingdings 2"/>
              <a:buChar char=""/>
              <a:defRPr/>
            </a:pPr>
            <a:r>
              <a:rPr lang="en-US" sz="2000" b="1" dirty="0" smtClean="0"/>
              <a:t>David's response was revealing. </a:t>
            </a:r>
            <a:r>
              <a:rPr lang="en-US" sz="2000" b="1" i="1" dirty="0" smtClean="0"/>
              <a:t>"Who is this uncircumcised Philistine, that he should taunt the </a:t>
            </a:r>
            <a:r>
              <a:rPr lang="en-US" sz="2000" i="1" dirty="0" smtClean="0"/>
              <a:t>armies of the living God. " (v 26) David knew that no man could come against the power of God </a:t>
            </a:r>
            <a:r>
              <a:rPr lang="en-US" sz="2000" dirty="0" smtClean="0"/>
              <a:t>and win. If any man or any nation or any power, natural or super natural, goes head to head with God, who wins? NO CONTEST!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a:xfrm>
            <a:off x="457200" y="1935163"/>
            <a:ext cx="8229600" cy="4618037"/>
          </a:xfrm>
        </p:spPr>
        <p:txBody>
          <a:bodyPr>
            <a:normAutofit/>
          </a:bodyPr>
          <a:lstStyle/>
          <a:p>
            <a:pPr eaLnBrk="1" hangingPunct="1">
              <a:lnSpc>
                <a:spcPct val="80000"/>
              </a:lnSpc>
            </a:pPr>
            <a:r>
              <a:rPr lang="en-US" sz="2400" b="1" smtClean="0"/>
              <a:t>Second Samuel</a:t>
            </a:r>
          </a:p>
          <a:p>
            <a:pPr eaLnBrk="1" hangingPunct="1">
              <a:lnSpc>
                <a:spcPct val="80000"/>
              </a:lnSpc>
            </a:pPr>
            <a:r>
              <a:rPr lang="en-US" sz="1800" b="1" smtClean="0"/>
              <a:t>Event 3: David and Goliath (Chapter 17)</a:t>
            </a:r>
          </a:p>
          <a:p>
            <a:pPr eaLnBrk="1" hangingPunct="1">
              <a:lnSpc>
                <a:spcPct val="80000"/>
              </a:lnSpc>
            </a:pPr>
            <a:r>
              <a:rPr lang="en-US" sz="1800" b="1" smtClean="0"/>
              <a:t>2. David had faith developed through experience.</a:t>
            </a:r>
          </a:p>
          <a:p>
            <a:pPr eaLnBrk="1" hangingPunct="1">
              <a:lnSpc>
                <a:spcPct val="80000"/>
              </a:lnSpc>
            </a:pPr>
            <a:r>
              <a:rPr lang="en-US" sz="1800" smtClean="0"/>
              <a:t>When David volunteered to fight Goliath, the answer was, </a:t>
            </a:r>
            <a:r>
              <a:rPr lang="en-US" sz="1800" i="1" smtClean="0"/>
              <a:t>"you're  just a kid." (v. 33)</a:t>
            </a:r>
          </a:p>
          <a:p>
            <a:pPr eaLnBrk="1" hangingPunct="1">
              <a:lnSpc>
                <a:spcPct val="80000"/>
              </a:lnSpc>
            </a:pPr>
            <a:r>
              <a:rPr lang="en-US" sz="1800" b="1" smtClean="0"/>
              <a:t>David's response was again revealing. </a:t>
            </a:r>
            <a:r>
              <a:rPr lang="en-US" sz="1800" smtClean="0"/>
              <a:t>He told of his experiences as a shepherd when a lion and a bear came to take lambs from his flock and he not only recovered the animals, but he killed both predators. Then he explains why he is confident he can defeat Goliath. </a:t>
            </a:r>
            <a:r>
              <a:rPr lang="en-US" sz="1800" i="1" smtClean="0"/>
              <a:t>"The Lord who delivered me from the paw of the lion and the paw of the bear, He will deliver me from the hand of the Philistine." (v. 37)</a:t>
            </a:r>
          </a:p>
          <a:p>
            <a:pPr eaLnBrk="1" hangingPunct="1">
              <a:lnSpc>
                <a:spcPct val="80000"/>
              </a:lnSpc>
            </a:pPr>
            <a:r>
              <a:rPr lang="en-US" sz="1800" b="1" smtClean="0"/>
              <a:t>3. David wanted God to get the credit.</a:t>
            </a:r>
          </a:p>
          <a:p>
            <a:pPr eaLnBrk="1" hangingPunct="1">
              <a:lnSpc>
                <a:spcPct val="80000"/>
              </a:lnSpc>
            </a:pPr>
            <a:r>
              <a:rPr lang="en-US" sz="1800" smtClean="0"/>
              <a:t>Goliath came out with a shield bearer carrying his shield in front of him, a sword, a spear and a lance, and said to David</a:t>
            </a:r>
            <a:r>
              <a:rPr lang="en-US" sz="1800" i="1" smtClean="0"/>
              <a:t>, "I will make bird and beast meat of you. " (v 44)</a:t>
            </a:r>
          </a:p>
          <a:p>
            <a:pPr eaLnBrk="1" hangingPunct="1">
              <a:lnSpc>
                <a:spcPct val="80000"/>
              </a:lnSpc>
            </a:pPr>
            <a:r>
              <a:rPr lang="en-US" sz="1800" b="1" smtClean="0"/>
              <a:t>David's response was consistent with his character. </a:t>
            </a:r>
            <a:r>
              <a:rPr lang="en-US" sz="1800" b="1" i="1" smtClean="0"/>
              <a:t>"This day will the Lord deliver you into my </a:t>
            </a:r>
            <a:r>
              <a:rPr lang="en-US" sz="1800" i="1" smtClean="0"/>
              <a:t>hands, . . . that all the earth may know that there is a (the) God in Israel. " (v. 46)</a:t>
            </a:r>
            <a:endParaRPr lang="en-US" sz="1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mtClean="0"/>
              <a:t>Old Testament Survey- Exodus</a:t>
            </a:r>
          </a:p>
        </p:txBody>
      </p:sp>
      <p:sp>
        <p:nvSpPr>
          <p:cNvPr id="3" name="Content Placeholder 2"/>
          <p:cNvSpPr>
            <a:spLocks noGrp="1"/>
          </p:cNvSpPr>
          <p:nvPr>
            <p:ph idx="1"/>
          </p:nvPr>
        </p:nvSpPr>
        <p:spPr/>
        <p:txBody>
          <a:bodyPr/>
          <a:lstStyle/>
          <a:p>
            <a:pPr eaLnBrk="1" hangingPunct="1"/>
            <a:r>
              <a:rPr lang="en-US" smtClean="0"/>
              <a:t>However, after only three days, they lost heart and began to complain.</a:t>
            </a:r>
          </a:p>
          <a:p>
            <a:pPr eaLnBrk="1" hangingPunct="1"/>
            <a:r>
              <a:rPr lang="en-US" smtClean="0"/>
              <a:t>The journey to Sinai took about 3 months. Moses records four places where Israel stopped along the way.</a:t>
            </a:r>
          </a:p>
          <a:p>
            <a:pPr eaLnBrk="1" hangingPunct="1"/>
            <a:r>
              <a:rPr lang="en-US" smtClean="0"/>
              <a:t>At Marah (15:22-26) bitter waters were made drinkable.</a:t>
            </a:r>
          </a:p>
          <a:p>
            <a:pPr eaLnBrk="1" hangingPunct="1"/>
            <a:r>
              <a:rPr lang="en-US" smtClean="0"/>
              <a:t>At Elim (15:27) the people were allowed to rest</a:t>
            </a:r>
          </a:p>
          <a:p>
            <a:pPr eaLnBrk="1" hangingPunct="1"/>
            <a:r>
              <a:rPr lang="en-US" smtClean="0"/>
              <a:t>In the Wilderness of Sin (16:1-36), God began supplying manna (16:31).</a:t>
            </a:r>
          </a:p>
          <a:p>
            <a:pPr eaLnBrk="1" hangingPunct="1"/>
            <a:r>
              <a:rPr lang="en-US" smtClean="0"/>
              <a:t>The supplying of manna would last for forty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1800" b="1" smtClean="0"/>
              <a:t>Event4: David's Successes Bred Saul's Jealousy (Chapters18-31)</a:t>
            </a:r>
          </a:p>
          <a:p>
            <a:pPr eaLnBrk="1" hangingPunct="1"/>
            <a:r>
              <a:rPr lang="en-US" sz="1800" smtClean="0"/>
              <a:t>David became Saul's top soldier, leading his army to victory after victory and causing the women of Israel to sing: </a:t>
            </a:r>
            <a:r>
              <a:rPr lang="en-US" sz="1800" i="1" smtClean="0"/>
              <a:t>"Saul has slain his thousands and David his tens of thousands“ </a:t>
            </a:r>
            <a:r>
              <a:rPr lang="en-US" sz="1800" smtClean="0"/>
              <a:t>(v. 8)-- </a:t>
            </a:r>
            <a:r>
              <a:rPr lang="en-US" sz="1800" i="1" smtClean="0"/>
              <a:t>"Then Saul became very angry, for this saying displeased him; and he said, 'They have ascribed to David ten thousands, but to me they have ascribed thousands. Now what more can he have but the kingdom."'</a:t>
            </a:r>
          </a:p>
          <a:p>
            <a:pPr eaLnBrk="1" hangingPunct="1"/>
            <a:r>
              <a:rPr lang="en-US" sz="1800" smtClean="0"/>
              <a:t>This begins the series of attempts on David's life especially illustrated in chapters 19, 22, and 23. The attacks became more intense when Saul learned that Samuel had already anointed David as the next king. One of the reasons David is able to stay alive is his strong friendship with Saul's son, Jonathan, who has access to inside information.</a:t>
            </a: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b="1" dirty="0" smtClean="0"/>
              <a:t>Second Samuel</a:t>
            </a:r>
          </a:p>
          <a:p>
            <a:pPr marL="274320" indent="-274320" eaLnBrk="1" fontAlgn="auto" hangingPunct="1">
              <a:spcAft>
                <a:spcPts val="0"/>
              </a:spcAft>
              <a:buClr>
                <a:schemeClr val="accent3"/>
              </a:buClr>
              <a:buFont typeface="Wingdings 2"/>
              <a:buChar char=""/>
              <a:defRPr/>
            </a:pPr>
            <a:r>
              <a:rPr lang="en-US" sz="1800" b="1" dirty="0" smtClean="0"/>
              <a:t>Event 5: David Spares Saul’s Life. (Chapters 24 and 26)</a:t>
            </a:r>
          </a:p>
          <a:p>
            <a:pPr marL="274320" indent="-274320" eaLnBrk="1" fontAlgn="auto" hangingPunct="1">
              <a:spcAft>
                <a:spcPts val="0"/>
              </a:spcAft>
              <a:buClr>
                <a:schemeClr val="accent3"/>
              </a:buClr>
              <a:buFont typeface="Wingdings 2"/>
              <a:buChar char=""/>
              <a:defRPr/>
            </a:pPr>
            <a:r>
              <a:rPr lang="en-US" sz="1800" dirty="0" smtClean="0"/>
              <a:t>Even though Saul carried on a relentless mission to search out and destroy David, David would not kill his deadly enemy, even when he has opportunity.</a:t>
            </a:r>
          </a:p>
          <a:p>
            <a:pPr marL="274320" indent="-274320" eaLnBrk="1" fontAlgn="auto" hangingPunct="1">
              <a:spcAft>
                <a:spcPts val="0"/>
              </a:spcAft>
              <a:buClr>
                <a:schemeClr val="accent3"/>
              </a:buClr>
              <a:buFont typeface="Wingdings 2"/>
              <a:buChar char=""/>
              <a:defRPr/>
            </a:pPr>
            <a:r>
              <a:rPr lang="en-US" sz="1800" dirty="0" smtClean="0"/>
              <a:t>In chapter 24 David was close enough to plunge a dagger into Saul's heart. Instead, he just cut off the corner of his robe to prove he had been there. In chapter 26 David stood at the side of a sleeping Saul with Saul's own spear stuck in the ground beside his head. Instead of killing him he took the spear and left.</a:t>
            </a:r>
          </a:p>
          <a:p>
            <a:pPr marL="274320" indent="-274320" eaLnBrk="1" fontAlgn="auto" hangingPunct="1">
              <a:spcAft>
                <a:spcPts val="0"/>
              </a:spcAft>
              <a:buClr>
                <a:schemeClr val="accent3"/>
              </a:buClr>
              <a:buFont typeface="Wingdings 2"/>
              <a:buChar char=""/>
              <a:defRPr/>
            </a:pPr>
            <a:r>
              <a:rPr lang="en-US" sz="1800" dirty="0" smtClean="0"/>
              <a:t>Why did David pass up his opportunities to be rid of a man who had vowed to kill him? </a:t>
            </a:r>
          </a:p>
          <a:p>
            <a:pPr marL="274320" indent="-274320" eaLnBrk="1" fontAlgn="auto" hangingPunct="1">
              <a:spcAft>
                <a:spcPts val="0"/>
              </a:spcAft>
              <a:buClr>
                <a:schemeClr val="accent3"/>
              </a:buClr>
              <a:buFont typeface="Wingdings 2"/>
              <a:buChar char=""/>
              <a:defRPr/>
            </a:pPr>
            <a:r>
              <a:rPr lang="en-US" sz="1800" dirty="0" smtClean="0"/>
              <a:t>(v. 6</a:t>
            </a:r>
            <a:r>
              <a:rPr lang="en-US" sz="1800" i="1" dirty="0" smtClean="0"/>
              <a:t>)-- "Far be it from me because of the Lord that I should do this thing to my lord, the Lord 's anointed, to stretch out my hand against him since he is the Lord 's anointed." In fact David felt guilty about </a:t>
            </a:r>
            <a:r>
              <a:rPr lang="en-US" sz="1800" dirty="0" smtClean="0"/>
              <a:t>cutting the robe and taking the spear. Why? Because, he had embarrassed his king.</a:t>
            </a: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1800" b="1" smtClean="0"/>
              <a:t>Event 6: David Defeats Saul's Enemies (Chapters 27-30)</a:t>
            </a:r>
          </a:p>
          <a:p>
            <a:pPr eaLnBrk="1" hangingPunct="1"/>
            <a:r>
              <a:rPr lang="en-US" sz="1800" smtClean="0"/>
              <a:t>Word got out that Saul was trying to kill David, so each time David came into enemy territory they thought he would help them against Saul. God literally prepared David a table in the presence of his enemies</a:t>
            </a:r>
          </a:p>
          <a:p>
            <a:pPr eaLnBrk="1" hangingPunct="1"/>
            <a:r>
              <a:rPr lang="en-US" sz="1800" smtClean="0"/>
              <a:t>But David defeated the Philistines and destroyed the Amalekites.</a:t>
            </a:r>
          </a:p>
          <a:p>
            <a:pPr eaLnBrk="1" hangingPunct="1"/>
            <a:r>
              <a:rPr lang="en-US" sz="1800" smtClean="0"/>
              <a:t>Thus, David did for Israel what Israel wanted a king to do. Thus David is clearly the one who has every right to be king.</a:t>
            </a: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1800" b="1" smtClean="0"/>
              <a:t>Outline</a:t>
            </a:r>
          </a:p>
          <a:p>
            <a:pPr eaLnBrk="1" hangingPunct="1"/>
            <a:r>
              <a:rPr lang="en-US" sz="1800" smtClean="0"/>
              <a:t>I. The Patient Years (1-4)</a:t>
            </a:r>
          </a:p>
          <a:p>
            <a:pPr eaLnBrk="1" hangingPunct="1"/>
            <a:r>
              <a:rPr lang="en-US" sz="1800" smtClean="0"/>
              <a:t>II. The Prosperous Years (5-12)</a:t>
            </a:r>
          </a:p>
          <a:p>
            <a:pPr eaLnBrk="1" hangingPunct="1"/>
            <a:r>
              <a:rPr lang="en-US" sz="1800" smtClean="0"/>
              <a:t>III. The Perilous Years (13-24)</a:t>
            </a:r>
          </a:p>
          <a:p>
            <a:pPr eaLnBrk="1" hangingPunct="1">
              <a:buFont typeface="Wingdings 2" pitchFamily="18" charset="2"/>
              <a:buNone/>
            </a:pP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1800" b="1" smtClean="0"/>
              <a:t>Outline</a:t>
            </a:r>
          </a:p>
          <a:p>
            <a:pPr eaLnBrk="1" hangingPunct="1"/>
            <a:r>
              <a:rPr lang="en-US" sz="1800" smtClean="0"/>
              <a:t>I. The Patient Years (1-4)</a:t>
            </a:r>
          </a:p>
          <a:p>
            <a:pPr eaLnBrk="1" hangingPunct="1"/>
            <a:r>
              <a:rPr lang="en-US" sz="1800" i="1" smtClean="0"/>
              <a:t>God gave the throne to David; David did not steal it. David refused to take matters into his own </a:t>
            </a:r>
            <a:r>
              <a:rPr lang="en-US" sz="1800" smtClean="0"/>
              <a:t>hands and kill Saul, even though Saul had been put aside by God and deserted by Samuel, and he had been anointed God's king.</a:t>
            </a:r>
          </a:p>
          <a:p>
            <a:pPr eaLnBrk="1" hangingPunct="1"/>
            <a:r>
              <a:rPr lang="en-US" sz="1800" smtClean="0"/>
              <a:t>Nonetheless, David was devastated when ,while returning from his victory over the Amalekites, he heard of the deaths of Saul and Jonathon.</a:t>
            </a:r>
          </a:p>
          <a:p>
            <a:pPr eaLnBrk="1" hangingPunct="1"/>
            <a:r>
              <a:rPr lang="en-US" sz="2000" smtClean="0"/>
              <a:t>An Amalekite came to David claiming to have killed Saul on Mt. Gilboa. We know he's lying because we know how Saul died (I Sam. 31). He probably thought he'd get a reward. </a:t>
            </a:r>
          </a:p>
          <a:p>
            <a:pPr eaLnBrk="1" hangingPunct="1"/>
            <a:r>
              <a:rPr lang="en-US" sz="2000" smtClean="0"/>
              <a:t>If David himself announced, </a:t>
            </a:r>
            <a:r>
              <a:rPr lang="en-US" sz="2000" i="1" smtClean="0"/>
              <a:t>"I will not touch God's anointed," how will a pagan be allowed to (1:14)? David </a:t>
            </a:r>
            <a:r>
              <a:rPr lang="en-US" sz="2000" smtClean="0"/>
              <a:t>had him executed.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1800" b="1" smtClean="0"/>
              <a:t>Outline</a:t>
            </a:r>
          </a:p>
          <a:p>
            <a:pPr eaLnBrk="1" hangingPunct="1"/>
            <a:r>
              <a:rPr lang="en-US" sz="1800" smtClean="0"/>
              <a:t>I. The Patient Years (1-4)</a:t>
            </a:r>
          </a:p>
          <a:p>
            <a:pPr eaLnBrk="1" hangingPunct="1"/>
            <a:r>
              <a:rPr lang="en-US" sz="1800" b="1" smtClean="0"/>
              <a:t>A. The Lament for Saul (1)</a:t>
            </a:r>
          </a:p>
          <a:p>
            <a:pPr eaLnBrk="1" hangingPunct="1"/>
            <a:r>
              <a:rPr lang="en-US" sz="1800" smtClean="0"/>
              <a:t>Verses 17-27 are a song of lament written by poet David in honor of his king and his friend. The refrain, </a:t>
            </a:r>
            <a:r>
              <a:rPr lang="en-US" sz="1800" i="1" smtClean="0"/>
              <a:t>"How the mighty have fallen! "-(ch. 19,25,27) expresses a tribute to these great men whom </a:t>
            </a:r>
            <a:r>
              <a:rPr lang="en-US" sz="1800" smtClean="0"/>
              <a:t>David loved and missed.</a:t>
            </a: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1800" b="1" smtClean="0"/>
              <a:t>Outline</a:t>
            </a:r>
          </a:p>
          <a:p>
            <a:pPr eaLnBrk="1" hangingPunct="1"/>
            <a:r>
              <a:rPr lang="en-US" sz="1800" smtClean="0"/>
              <a:t>I. The Patient Years (1-4)</a:t>
            </a:r>
          </a:p>
          <a:p>
            <a:pPr eaLnBrk="1" hangingPunct="1"/>
            <a:r>
              <a:rPr lang="en-US" sz="1800" b="1" smtClean="0"/>
              <a:t>B. The House of Saul (2-4)</a:t>
            </a:r>
          </a:p>
          <a:p>
            <a:pPr eaLnBrk="1" hangingPunct="1"/>
            <a:r>
              <a:rPr lang="en-US" sz="1800" smtClean="0"/>
              <a:t>Normally, in the course of a monarchy, the oldest surviving son of the dead king is the successor to the throne. David was still not taking anything for granted. He asked God what he should do about Saul's kingdom. The Lord instructed him to go to Hebron. There the elders of Judah anointed him king (of course God had already picked him).</a:t>
            </a:r>
          </a:p>
          <a:p>
            <a:pPr eaLnBrk="1" hangingPunct="1"/>
            <a:r>
              <a:rPr lang="en-US" sz="1800" smtClean="0"/>
              <a:t>In a political power play, Abner, one of Saul's generals, installed Saul's son as king of the north to oppose David. We know what kind of man he was because his name originally was Esh-Baal (man of Baal) and was changed to one no better, Ish-bosheth (man of shame).</a:t>
            </a: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b="1" dirty="0" smtClean="0"/>
              <a:t>Second Samuel</a:t>
            </a:r>
          </a:p>
          <a:p>
            <a:pPr marL="274320" indent="-274320" eaLnBrk="1" fontAlgn="auto" hangingPunct="1">
              <a:spcAft>
                <a:spcPts val="0"/>
              </a:spcAft>
              <a:buClr>
                <a:schemeClr val="accent3"/>
              </a:buClr>
              <a:buFont typeface="Wingdings 2"/>
              <a:buChar char=""/>
              <a:defRPr/>
            </a:pPr>
            <a:r>
              <a:rPr lang="en-US" sz="1800" b="1" dirty="0" smtClean="0"/>
              <a:t>Outline</a:t>
            </a:r>
          </a:p>
          <a:p>
            <a:pPr marL="274320" indent="-274320" eaLnBrk="1" fontAlgn="auto" hangingPunct="1">
              <a:spcAft>
                <a:spcPts val="0"/>
              </a:spcAft>
              <a:buClr>
                <a:schemeClr val="accent3"/>
              </a:buClr>
              <a:buFont typeface="Wingdings 2"/>
              <a:buChar char=""/>
              <a:defRPr/>
            </a:pPr>
            <a:r>
              <a:rPr lang="en-US" sz="1800" dirty="0" smtClean="0"/>
              <a:t>I. The Patient Years (1-4)</a:t>
            </a:r>
          </a:p>
          <a:p>
            <a:pPr marL="274320" indent="-274320" eaLnBrk="1" fontAlgn="auto" hangingPunct="1">
              <a:spcAft>
                <a:spcPts val="0"/>
              </a:spcAft>
              <a:buClr>
                <a:schemeClr val="accent3"/>
              </a:buClr>
              <a:buFont typeface="Wingdings 2"/>
              <a:buChar char=""/>
              <a:defRPr/>
            </a:pPr>
            <a:r>
              <a:rPr lang="en-US" sz="1800" b="1" dirty="0" smtClean="0"/>
              <a:t>B. The House of Saul (2-4)</a:t>
            </a:r>
          </a:p>
          <a:p>
            <a:pPr marL="274320" indent="-274320" eaLnBrk="1" fontAlgn="auto" hangingPunct="1">
              <a:spcAft>
                <a:spcPts val="0"/>
              </a:spcAft>
              <a:buClr>
                <a:schemeClr val="accent3"/>
              </a:buClr>
              <a:buFont typeface="Wingdings 2"/>
              <a:buChar char=""/>
              <a:defRPr/>
            </a:pPr>
            <a:r>
              <a:rPr lang="en-US" sz="1800" dirty="0" smtClean="0"/>
              <a:t>In chapters 2 through 4 the intrigue of the civil war reads like a novel:</a:t>
            </a:r>
          </a:p>
          <a:p>
            <a:pPr marL="274320" indent="-274320" eaLnBrk="1" fontAlgn="auto" hangingPunct="1">
              <a:spcAft>
                <a:spcPts val="0"/>
              </a:spcAft>
              <a:buClr>
                <a:schemeClr val="accent3"/>
              </a:buClr>
              <a:buFont typeface="Wingdings 2"/>
              <a:buChar char=""/>
              <a:defRPr/>
            </a:pPr>
            <a:r>
              <a:rPr lang="en-US" sz="1800" dirty="0" err="1" smtClean="0"/>
              <a:t>Abner</a:t>
            </a:r>
            <a:r>
              <a:rPr lang="en-US" sz="1800" dirty="0" smtClean="0"/>
              <a:t> going to war against </a:t>
            </a:r>
            <a:r>
              <a:rPr lang="en-US" sz="1800" dirty="0" err="1" smtClean="0"/>
              <a:t>Joab</a:t>
            </a:r>
            <a:r>
              <a:rPr lang="en-US" sz="1800" dirty="0" smtClean="0"/>
              <a:t>, David's general and killing </a:t>
            </a:r>
            <a:r>
              <a:rPr lang="en-US" sz="1800" dirty="0" err="1" smtClean="0"/>
              <a:t>Joab’s</a:t>
            </a:r>
            <a:r>
              <a:rPr lang="en-US" sz="1800" dirty="0" smtClean="0"/>
              <a:t> brother.</a:t>
            </a:r>
          </a:p>
          <a:p>
            <a:pPr marL="274320" indent="-274320" eaLnBrk="1" fontAlgn="auto" hangingPunct="1">
              <a:spcAft>
                <a:spcPts val="0"/>
              </a:spcAft>
              <a:buClr>
                <a:schemeClr val="accent3"/>
              </a:buClr>
              <a:buFont typeface="Wingdings 2"/>
              <a:buChar char=""/>
              <a:defRPr/>
            </a:pPr>
            <a:r>
              <a:rPr lang="en-US" sz="1800" dirty="0" smtClean="0"/>
              <a:t>Then </a:t>
            </a:r>
            <a:r>
              <a:rPr lang="en-US" sz="1800" dirty="0" err="1" smtClean="0"/>
              <a:t>Abner</a:t>
            </a:r>
            <a:r>
              <a:rPr lang="en-US" sz="1800" dirty="0" smtClean="0"/>
              <a:t> defecting to David's side and plotting to kill </a:t>
            </a:r>
            <a:r>
              <a:rPr lang="en-US" sz="1800" dirty="0" err="1" smtClean="0"/>
              <a:t>Ishbosheth</a:t>
            </a:r>
            <a:r>
              <a:rPr lang="en-US" sz="1800" dirty="0" smtClean="0"/>
              <a:t> in exchange for returning David's wife Michal whom Saul had given to another man (I Sam. 18).</a:t>
            </a:r>
          </a:p>
          <a:p>
            <a:pPr marL="274320" indent="-274320" eaLnBrk="1" fontAlgn="auto" hangingPunct="1">
              <a:spcAft>
                <a:spcPts val="0"/>
              </a:spcAft>
              <a:buClr>
                <a:schemeClr val="accent3"/>
              </a:buClr>
              <a:buFont typeface="Wingdings 2"/>
              <a:buChar char=""/>
              <a:defRPr/>
            </a:pPr>
            <a:r>
              <a:rPr lang="en-US" sz="1800" dirty="0" err="1" smtClean="0"/>
              <a:t>Joab</a:t>
            </a:r>
            <a:r>
              <a:rPr lang="en-US" sz="1800" dirty="0" smtClean="0"/>
              <a:t> incensed that David would deal with </a:t>
            </a:r>
            <a:r>
              <a:rPr lang="en-US" sz="1800" dirty="0" err="1" smtClean="0"/>
              <a:t>Abner</a:t>
            </a:r>
            <a:r>
              <a:rPr lang="en-US" sz="1800" dirty="0" smtClean="0"/>
              <a:t> and plotting to assassinate him without David's knowledge, and doing it.</a:t>
            </a:r>
          </a:p>
          <a:p>
            <a:pPr marL="274320" indent="-274320" eaLnBrk="1" fontAlgn="auto" hangingPunct="1">
              <a:spcAft>
                <a:spcPts val="0"/>
              </a:spcAft>
              <a:buClr>
                <a:schemeClr val="accent3"/>
              </a:buClr>
              <a:buFont typeface="Wingdings 2"/>
              <a:buChar char=""/>
              <a:defRPr/>
            </a:pPr>
            <a:r>
              <a:rPr lang="en-US" sz="1800" dirty="0" smtClean="0"/>
              <a:t>David so upset over </a:t>
            </a:r>
            <a:r>
              <a:rPr lang="en-US" sz="1800" dirty="0" err="1" smtClean="0"/>
              <a:t>Abner's</a:t>
            </a:r>
            <a:r>
              <a:rPr lang="en-US" sz="1800" dirty="0" smtClean="0"/>
              <a:t> death declaring a day of mourning leading everyone to admire him.</a:t>
            </a:r>
          </a:p>
          <a:p>
            <a:pPr marL="274320" indent="-274320" eaLnBrk="1" fontAlgn="auto" hangingPunct="1">
              <a:spcAft>
                <a:spcPts val="0"/>
              </a:spcAft>
              <a:buClr>
                <a:schemeClr val="accent3"/>
              </a:buClr>
              <a:buFont typeface="Wingdings 2"/>
              <a:buChar char=""/>
              <a:defRPr/>
            </a:pPr>
            <a:r>
              <a:rPr lang="en-US" sz="1800" dirty="0" smtClean="0"/>
              <a:t>Two of </a:t>
            </a:r>
            <a:r>
              <a:rPr lang="en-US" sz="1800" dirty="0" err="1" smtClean="0"/>
              <a:t>Ish-boseth's</a:t>
            </a:r>
            <a:r>
              <a:rPr lang="en-US" sz="1800" dirty="0" smtClean="0"/>
              <a:t> captains decapitating him and sending his head to David who had them executed for treason.</a:t>
            </a:r>
          </a:p>
          <a:p>
            <a:pPr marL="274320" indent="-274320" eaLnBrk="1" fontAlgn="auto" hangingPunct="1">
              <a:spcAft>
                <a:spcPts val="0"/>
              </a:spcAft>
              <a:buClr>
                <a:schemeClr val="accent3"/>
              </a:buClr>
              <a:buFont typeface="Wingdings 2"/>
              <a:buChar char=""/>
              <a:defRPr/>
            </a:pPr>
            <a:r>
              <a:rPr lang="en-US" sz="1800" dirty="0" err="1" smtClean="0"/>
              <a:t>Mephibosheth</a:t>
            </a:r>
            <a:r>
              <a:rPr lang="en-US" sz="1800" dirty="0" smtClean="0"/>
              <a:t>, the sole surviving son of Jonathan, is no threat because he is crippled so David has no other rivals.</a:t>
            </a: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1800" b="1" smtClean="0"/>
              <a:t>Outline</a:t>
            </a:r>
          </a:p>
          <a:p>
            <a:pPr eaLnBrk="1" hangingPunct="1"/>
            <a:r>
              <a:rPr lang="en-US" sz="1600" b="1" smtClean="0"/>
              <a:t>II. THE PROSPEROUS YEARS (Chapters 5-12)</a:t>
            </a:r>
          </a:p>
          <a:p>
            <a:pPr eaLnBrk="1" hangingPunct="1"/>
            <a:r>
              <a:rPr lang="en-US" sz="1600" smtClean="0"/>
              <a:t>After Ish-bosheth's death the northern tribes joined Judah in proclaiming David king. The war is over and Israel begins a period of unprecedented prosperity.</a:t>
            </a:r>
          </a:p>
          <a:p>
            <a:pPr eaLnBrk="1" hangingPunct="1"/>
            <a:r>
              <a:rPr lang="en-US" sz="1600" b="1" smtClean="0"/>
              <a:t>A. David's Coronation</a:t>
            </a:r>
          </a:p>
          <a:p>
            <a:pPr eaLnBrk="1" hangingPunct="1"/>
            <a:r>
              <a:rPr lang="en-US" sz="1600" b="1" smtClean="0"/>
              <a:t>1. David crowned king.</a:t>
            </a:r>
          </a:p>
          <a:p>
            <a:pPr eaLnBrk="1" hangingPunct="1"/>
            <a:r>
              <a:rPr lang="en-US" sz="1600" smtClean="0"/>
              <a:t>(v 3)-- </a:t>
            </a:r>
            <a:r>
              <a:rPr lang="en-US" sz="1600" i="1" smtClean="0"/>
              <a:t>"When all the elders of Israel had come to King David in Hebron, the king made a compact with them and they anointed David to be king over Israel." </a:t>
            </a:r>
          </a:p>
          <a:p>
            <a:pPr eaLnBrk="1" hangingPunct="1"/>
            <a:r>
              <a:rPr lang="en-US" sz="1600" i="1" smtClean="0"/>
              <a:t>Finally Israel's will met God's will.</a:t>
            </a:r>
            <a:endParaRPr lang="en-US" sz="1600" smtClean="0"/>
          </a:p>
          <a:p>
            <a:pPr eaLnBrk="1" hangingPunct="1"/>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1800" b="1" smtClean="0"/>
              <a:t>Outline</a:t>
            </a:r>
          </a:p>
          <a:p>
            <a:pPr eaLnBrk="1" hangingPunct="1"/>
            <a:r>
              <a:rPr lang="en-US" sz="1600" b="1" smtClean="0"/>
              <a:t>II. THE PROSPEROUS YEARS (Chapters 5-12)</a:t>
            </a:r>
          </a:p>
          <a:p>
            <a:pPr eaLnBrk="1" hangingPunct="1"/>
            <a:r>
              <a:rPr lang="en-US" sz="1600" b="1" smtClean="0"/>
              <a:t>2. David conquers Jerusalem.</a:t>
            </a:r>
          </a:p>
          <a:p>
            <a:pPr eaLnBrk="1" hangingPunct="1"/>
            <a:r>
              <a:rPr lang="en-US" sz="1600" smtClean="0"/>
              <a:t>David marched on Jerusalem and removed the Jebusites from their mountain fortress. </a:t>
            </a:r>
          </a:p>
          <a:p>
            <a:pPr eaLnBrk="1" hangingPunct="1"/>
            <a:r>
              <a:rPr lang="en-US" sz="1600" smtClean="0"/>
              <a:t>The city became known as the City of David because he moved his headquarters from Hebron.</a:t>
            </a:r>
          </a:p>
          <a:p>
            <a:pPr eaLnBrk="1" hangingPunct="1"/>
            <a:r>
              <a:rPr lang="en-US" sz="1600" smtClean="0"/>
              <a:t>This gave him a centralized, strong, military and political capital which had no former connection with either the northern or southern tribes.</a:t>
            </a:r>
          </a:p>
          <a:p>
            <a:pPr eaLnBrk="1" hangingPunct="1"/>
            <a:r>
              <a:rPr lang="en-US" sz="1600" b="1" smtClean="0"/>
              <a:t>3. David conquers the Philistines.</a:t>
            </a:r>
          </a:p>
          <a:p>
            <a:pPr eaLnBrk="1" hangingPunct="1"/>
            <a:r>
              <a:rPr lang="en-US" sz="1600" smtClean="0"/>
              <a:t>Unlike the armies of the Judges and the armies of Saul, who were unable to defeat the Philistines, David carefully followed God's instructions and routed the Philistines.</a:t>
            </a: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t>Old Testament Survey- Exodus</a:t>
            </a:r>
          </a:p>
        </p:txBody>
      </p:sp>
      <p:sp>
        <p:nvSpPr>
          <p:cNvPr id="3" name="Content Placeholder 2"/>
          <p:cNvSpPr>
            <a:spLocks noGrp="1"/>
          </p:cNvSpPr>
          <p:nvPr>
            <p:ph idx="1"/>
          </p:nvPr>
        </p:nvSpPr>
        <p:spPr/>
        <p:txBody>
          <a:bodyPr/>
          <a:lstStyle/>
          <a:p>
            <a:pPr eaLnBrk="1" hangingPunct="1"/>
            <a:r>
              <a:rPr lang="en-US" smtClean="0"/>
              <a:t>Rephidim was the fourth stop on the journey to Sinai. </a:t>
            </a:r>
          </a:p>
          <a:p>
            <a:pPr eaLnBrk="1" hangingPunct="1"/>
            <a:r>
              <a:rPr lang="en-US" smtClean="0"/>
              <a:t>Here, God brought water out of a rock</a:t>
            </a:r>
          </a:p>
          <a:p>
            <a:pPr eaLnBrk="1" hangingPunct="1"/>
            <a:r>
              <a:rPr lang="en-US" smtClean="0"/>
              <a:t>Joshua is mentioned for the first time</a:t>
            </a:r>
          </a:p>
          <a:p>
            <a:pPr eaLnBrk="1" hangingPunct="1"/>
            <a:r>
              <a:rPr lang="en-US" smtClean="0"/>
              <a:t>Israel achieves its first military victory over the army of the Amalekites. </a:t>
            </a:r>
          </a:p>
          <a:p>
            <a:pPr eaLnBrk="1" hangingPunct="1"/>
            <a:r>
              <a:rPr lang="en-US" smtClean="0"/>
              <a:t>God repeatedly proved through this three month trek that He would be faithful to care for His people.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1800" b="1" smtClean="0"/>
              <a:t>Outline</a:t>
            </a:r>
          </a:p>
          <a:p>
            <a:pPr eaLnBrk="1" hangingPunct="1"/>
            <a:r>
              <a:rPr lang="en-US" sz="1600" b="1" smtClean="0"/>
              <a:t>II. THE PROSPEROUS YEARS (Chapters 5-12)</a:t>
            </a:r>
          </a:p>
          <a:p>
            <a:pPr eaLnBrk="1" hangingPunct="1"/>
            <a:r>
              <a:rPr lang="en-US" sz="1600" b="1" smtClean="0"/>
              <a:t>B. David's Convictions (6)</a:t>
            </a:r>
          </a:p>
          <a:p>
            <a:pPr eaLnBrk="1" hangingPunct="1"/>
            <a:r>
              <a:rPr lang="en-US" sz="1600" smtClean="0"/>
              <a:t>1. David returns the Ark. By bringing the Ark of the Covenant to Jerusalem. David could make the new capital the center of religious life as well as political. Remember the Ark had been at Abinadab's house since the Philistines returned it in terror (I Sam. 7).</a:t>
            </a:r>
          </a:p>
          <a:p>
            <a:pPr eaLnBrk="1" hangingPunct="1"/>
            <a:r>
              <a:rPr lang="en-US" sz="1600" smtClean="0"/>
              <a:t>2. Uzzah and Ahio move the Ark. The Ark had no inherent power, but was a symbol of the presence of God. As far back as Exodus 25, instructions were given that only the Levites could carry the Ark and no one could touch it. Instead of carrying it as instructed in Scripture, they put it on a cart that hit a rut causing the Ark to slide. Uzzah reached out a hand to steady it and was struck dead by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1800" b="1" smtClean="0"/>
              <a:t>Outline</a:t>
            </a:r>
          </a:p>
          <a:p>
            <a:pPr eaLnBrk="1" hangingPunct="1"/>
            <a:r>
              <a:rPr lang="en-US" sz="1600" b="1" smtClean="0"/>
              <a:t>II. THE PROSPEROUS YEARS (Chapters 5-12)</a:t>
            </a:r>
          </a:p>
          <a:p>
            <a:pPr eaLnBrk="1" hangingPunct="1"/>
            <a:r>
              <a:rPr lang="en-US" sz="1600" b="1" smtClean="0"/>
              <a:t>B. David's Convictions (6)</a:t>
            </a:r>
          </a:p>
          <a:p>
            <a:pPr eaLnBrk="1" hangingPunct="1"/>
            <a:r>
              <a:rPr lang="en-US" sz="1600" smtClean="0"/>
              <a:t>3. Levites carry the Ark. Uzzah’s death taught David that the Ark needed to be carried properly. Now the  priests carry the Ark on poles and ofer sacrifices every six paces during the move.</a:t>
            </a:r>
          </a:p>
          <a:p>
            <a:pPr eaLnBrk="1" hangingPunct="1"/>
            <a:r>
              <a:rPr lang="en-US" sz="1600" smtClean="0"/>
              <a:t>When the Ark entered into Jerusalem, David celebrated by dressing in plain clothes, dancing humbly before the Lord.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1800" b="1" smtClean="0"/>
              <a:t>Outline</a:t>
            </a:r>
          </a:p>
          <a:p>
            <a:pPr eaLnBrk="1" hangingPunct="1"/>
            <a:r>
              <a:rPr lang="en-US" sz="1600" b="1" smtClean="0"/>
              <a:t>II. THE PROSPEROUS YEARS (Chapters 5-12)</a:t>
            </a:r>
          </a:p>
          <a:p>
            <a:pPr eaLnBrk="1" hangingPunct="1"/>
            <a:r>
              <a:rPr lang="en-US" sz="1600" b="1" smtClean="0"/>
              <a:t>C. David's Covenant (7)</a:t>
            </a:r>
          </a:p>
          <a:p>
            <a:pPr eaLnBrk="1" hangingPunct="1"/>
            <a:r>
              <a:rPr lang="en-US" sz="1600" smtClean="0"/>
              <a:t>1. David was concerned that the Lord be lifted up before the nation. He said to Nathan the Prophet, </a:t>
            </a:r>
            <a:r>
              <a:rPr lang="en-US" sz="1600" i="1" smtClean="0"/>
              <a:t>"See now, I dwell in a house of cedar, but the Ark of God dwells within tent curtains " (v 2). </a:t>
            </a:r>
          </a:p>
          <a:p>
            <a:pPr eaLnBrk="1" hangingPunct="1"/>
            <a:r>
              <a:rPr lang="en-US" sz="1600" smtClean="0"/>
              <a:t>He had in mind a great building, made with hands to the glory of God. God would not let him do it, but his son would build The Temple.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1800" b="1" smtClean="0"/>
              <a:t>Outline</a:t>
            </a:r>
          </a:p>
          <a:p>
            <a:pPr eaLnBrk="1" hangingPunct="1"/>
            <a:r>
              <a:rPr lang="en-US" sz="1600" b="1" smtClean="0"/>
              <a:t>II. THE PROSPEROUS YEARS (Chapters 5-12)</a:t>
            </a:r>
          </a:p>
          <a:p>
            <a:pPr eaLnBrk="1" hangingPunct="1"/>
            <a:r>
              <a:rPr lang="en-US" sz="1600" b="1" smtClean="0"/>
              <a:t>C. David's Covenant (7)</a:t>
            </a:r>
          </a:p>
          <a:p>
            <a:pPr eaLnBrk="1" hangingPunct="1"/>
            <a:r>
              <a:rPr lang="en-US" sz="1600" smtClean="0"/>
              <a:t>2. The Lord had in mind, however, a permanent "building" not made with hands, a dynasty rather than a building. Nathan told David that God had in mind a Covenant, a promise, which included three things: 1. A lineage, 2. A kingdom, and 3. A throne. (v 13)</a:t>
            </a:r>
          </a:p>
          <a:p>
            <a:pPr eaLnBrk="1" hangingPunct="1"/>
            <a:r>
              <a:rPr lang="en-US" sz="1600" smtClean="0"/>
              <a:t>3. This covenant was a significant clarification of Messianic hope for the nation of Israel.</a:t>
            </a:r>
          </a:p>
          <a:p>
            <a:pPr eaLnBrk="1" hangingPunct="1"/>
            <a:r>
              <a:rPr lang="en-US" sz="1600" smtClean="0"/>
              <a:t> One day, in the line of David, would come a man who would sit on the throne of a kingdom that would last forever.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1800" b="1" smtClean="0"/>
              <a:t>Outline</a:t>
            </a:r>
          </a:p>
          <a:p>
            <a:pPr eaLnBrk="1" hangingPunct="1"/>
            <a:r>
              <a:rPr lang="en-US" sz="1600" b="1" smtClean="0"/>
              <a:t>II. THE PROSPEROUS YEARS (Chapters 5-12)</a:t>
            </a:r>
          </a:p>
          <a:p>
            <a:pPr eaLnBrk="1" hangingPunct="1"/>
            <a:r>
              <a:rPr lang="en-US" sz="1600" b="1" smtClean="0"/>
              <a:t>D. David's Conquests (8)</a:t>
            </a:r>
          </a:p>
          <a:p>
            <a:pPr eaLnBrk="1" hangingPunct="1"/>
            <a:r>
              <a:rPr lang="en-US" sz="1600" smtClean="0"/>
              <a:t>1. God's promises to David for a great kingdom were realized as he conquered the Philistines in the west, the Moabites in the east, Zobath and Damascus in the north, and the Edomites in the south. </a:t>
            </a:r>
            <a:r>
              <a:rPr lang="en-US" sz="1600" i="1" smtClean="0"/>
              <a:t>"The Lord gave David victory wherever he went. (v.14)</a:t>
            </a:r>
          </a:p>
          <a:p>
            <a:pPr eaLnBrk="1" hangingPunct="1"/>
            <a:r>
              <a:rPr lang="en-US" sz="1600" smtClean="0"/>
              <a:t>2. David set up a bureaucracy including soldiers, priests and clerical workers and politicians.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1800" b="1" smtClean="0"/>
              <a:t>Outline</a:t>
            </a:r>
          </a:p>
          <a:p>
            <a:pPr eaLnBrk="1" hangingPunct="1"/>
            <a:r>
              <a:rPr lang="en-US" sz="1600" b="1" smtClean="0"/>
              <a:t>II. THE PROSPEROUS YEARS (Chapters 5-12)</a:t>
            </a:r>
          </a:p>
          <a:p>
            <a:pPr eaLnBrk="1" hangingPunct="1"/>
            <a:r>
              <a:rPr lang="en-US" sz="1600" b="1" smtClean="0"/>
              <a:t>E. David's Compassion (9)</a:t>
            </a:r>
          </a:p>
          <a:p>
            <a:pPr eaLnBrk="1" hangingPunct="1"/>
            <a:r>
              <a:rPr lang="en-US" sz="1600" smtClean="0"/>
              <a:t>1. David was an effective warrior and administrator, but he was also a loyal and thoughtful ruler. He had made a pledge to Jonathan and his family (I Sam. 20) to care for them.</a:t>
            </a:r>
          </a:p>
          <a:p>
            <a:pPr eaLnBrk="1" hangingPunct="1"/>
            <a:r>
              <a:rPr lang="en-US" sz="1600" smtClean="0"/>
              <a:t>2. He learned from a servant in Saul's household that Jonathan's only surviving son, Mephibosheth was crippled and living in obscurity and even poverty.</a:t>
            </a:r>
          </a:p>
          <a:p>
            <a:pPr eaLnBrk="1" hangingPunct="1"/>
            <a:r>
              <a:rPr lang="en-US" sz="1600" smtClean="0"/>
              <a:t>3. He returned all of Saul's private property to him and moved Mephibosheth to Jerusalem and into his private household.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1800" b="1" smtClean="0"/>
              <a:t>Outline</a:t>
            </a:r>
          </a:p>
          <a:p>
            <a:pPr eaLnBrk="1" hangingPunct="1"/>
            <a:r>
              <a:rPr lang="en-US" sz="1600" b="1" smtClean="0"/>
              <a:t>II. THE PROSPEROUS YEARS (Chapters 5-12)</a:t>
            </a:r>
          </a:p>
          <a:p>
            <a:pPr eaLnBrk="1" hangingPunct="1"/>
            <a:r>
              <a:rPr lang="en-US" sz="1600" b="1" smtClean="0"/>
              <a:t>F. David's Critics (10)</a:t>
            </a:r>
          </a:p>
          <a:p>
            <a:pPr eaLnBrk="1" hangingPunct="1"/>
            <a:r>
              <a:rPr lang="en-US" sz="1600" smtClean="0"/>
              <a:t>1. David also desired to be generous to the son of his deceased ally King Nahash and sent a delegation to convey his sympathies. Nahash's son charged them with espionage and humiliated them.</a:t>
            </a:r>
          </a:p>
          <a:p>
            <a:pPr eaLnBrk="1" hangingPunct="1"/>
            <a:r>
              <a:rPr lang="en-US" sz="1600" smtClean="0"/>
              <a:t>2. David advanced to confront them, but the Ammonites hired Armean mercenaries to prepare for his advance. Joab and Abishai outmaneuver and defeated them.</a:t>
            </a:r>
          </a:p>
          <a:p>
            <a:pPr eaLnBrk="1" hangingPunct="1"/>
            <a:r>
              <a:rPr lang="en-US" sz="1600" smtClean="0"/>
              <a:t>3. Even though the Armeans gathered more troops, David defeated them expanding his kingdom in the east.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1800" b="1" smtClean="0"/>
              <a:t>Outline</a:t>
            </a:r>
          </a:p>
          <a:p>
            <a:pPr eaLnBrk="1" hangingPunct="1"/>
            <a:r>
              <a:rPr lang="en-US" sz="1600" b="1" smtClean="0"/>
              <a:t>II. THE PROSPEROUS YEARS (Chapters 5-12)</a:t>
            </a:r>
          </a:p>
          <a:p>
            <a:pPr eaLnBrk="1" hangingPunct="1"/>
            <a:r>
              <a:rPr lang="en-US" sz="1600" b="1" smtClean="0"/>
              <a:t>G. David's Crimes (11)</a:t>
            </a:r>
          </a:p>
          <a:p>
            <a:pPr eaLnBrk="1" hangingPunct="1"/>
            <a:r>
              <a:rPr lang="en-US" sz="1600" smtClean="0"/>
              <a:t>1. Israel's war with Ammon was the background for David's sin against God. The author implies that David should have been at the war instead of in Jerusalem. </a:t>
            </a:r>
          </a:p>
          <a:p>
            <a:pPr eaLnBrk="1" hangingPunct="1"/>
            <a:r>
              <a:rPr lang="en-US" sz="1600" smtClean="0"/>
              <a:t>While idle he saw Bathsheba bathing, wanted her, sent for her and slept with her.</a:t>
            </a:r>
          </a:p>
          <a:p>
            <a:pPr eaLnBrk="1" hangingPunct="1"/>
            <a:r>
              <a:rPr lang="en-US" sz="1600" smtClean="0"/>
              <a:t>2. Bathsheba  conceived. David called Uriah back in order to make it look like it was his child, but he refused to sleep with his wife while his men were alone on the battlefield.</a:t>
            </a:r>
          </a:p>
          <a:p>
            <a:pPr eaLnBrk="1" hangingPunct="1"/>
            <a:r>
              <a:rPr lang="en-US" sz="1600" smtClean="0"/>
              <a:t>3 . David ordered Uriah sent to the front of the battle and had the troops draw back so that he would be defenseless. Uriah was killed. David was guilty of adultery and murder.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1800" b="1" smtClean="0"/>
              <a:t>Outline</a:t>
            </a:r>
          </a:p>
          <a:p>
            <a:pPr eaLnBrk="1" hangingPunct="1"/>
            <a:r>
              <a:rPr lang="en-US" sz="1600" b="1" smtClean="0"/>
              <a:t>II. THE PROSPEROUS YEARS (Chapters S-12)</a:t>
            </a:r>
          </a:p>
          <a:p>
            <a:pPr eaLnBrk="1" hangingPunct="1"/>
            <a:r>
              <a:rPr lang="en-US" sz="1600" b="1" smtClean="0"/>
              <a:t>H. David's Confrontation (12)</a:t>
            </a:r>
          </a:p>
          <a:p>
            <a:pPr eaLnBrk="1" hangingPunct="1"/>
            <a:r>
              <a:rPr lang="en-US" sz="1600" smtClean="0"/>
              <a:t>1. It was almost a year later when God sent Nathan to confront David about his sins of adultery and murder. It seems he may have quieted his conscience during that year because he fell right into Nathan's trap.</a:t>
            </a:r>
          </a:p>
          <a:p>
            <a:pPr eaLnBrk="1" hangingPunct="1"/>
            <a:r>
              <a:rPr lang="en-US" sz="1600" smtClean="0"/>
              <a:t>2. Nathan pronounced God's judgment on David: 1. Because he murdered Uriah by the sword, his family would experience grief by the sword. 2. Since he took another man's wife, his wives would be taken`. </a:t>
            </a:r>
          </a:p>
          <a:p>
            <a:pPr eaLnBrk="1" hangingPunct="1"/>
            <a:r>
              <a:rPr lang="en-US" sz="1600" smtClean="0"/>
              <a:t>3. Even though his sin was in secret, David would be publicly humiliated (see 15:1 6 and  16:21-22). All of these curses actually came true.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1800" b="1" smtClean="0"/>
              <a:t>Outline</a:t>
            </a:r>
          </a:p>
          <a:p>
            <a:pPr eaLnBrk="1" hangingPunct="1"/>
            <a:r>
              <a:rPr lang="en-US" sz="1600" b="1" smtClean="0"/>
              <a:t>II. THE PROSPEROUS YEARS (Chapters S-12)</a:t>
            </a:r>
          </a:p>
          <a:p>
            <a:pPr eaLnBrk="1" hangingPunct="1"/>
            <a:r>
              <a:rPr lang="en-US" sz="1600" b="1" smtClean="0"/>
              <a:t>H. David's Confrontation (12)</a:t>
            </a:r>
          </a:p>
          <a:p>
            <a:pPr eaLnBrk="1" hangingPunct="1"/>
            <a:r>
              <a:rPr lang="en-US" sz="1600" smtClean="0"/>
              <a:t>3. Unlike Saul, when Samuel accused him, David confessed his guilt and was grief stricken over his sin (Psalm 51). God forgave him, but he still had to suffer the consequences of his sin:</a:t>
            </a:r>
          </a:p>
          <a:p>
            <a:pPr eaLnBrk="1" hangingPunct="1"/>
            <a:r>
              <a:rPr lang="en-US" sz="1600" smtClean="0"/>
              <a:t>He and Bathsheba lost their child. God's judgment was painful as David prayed for God to deliver his son and his only relief was his knowledge that he would see him again in heaven (w. 13-23).</a:t>
            </a:r>
          </a:p>
          <a:p>
            <a:pPr eaLnBrk="1" hangingPunct="1"/>
            <a:r>
              <a:rPr lang="en-US" sz="1600" smtClean="0"/>
              <a:t>God, who is great in mercy, gave them another son. Solomon, whom the Lord named Jedidiah ("beloved of the Lord"), would become the king to build God's temple and for Israel's golden era. </a:t>
            </a:r>
          </a:p>
          <a:p>
            <a:pPr eaLnBrk="1" hangingPunct="1"/>
            <a:r>
              <a:rPr lang="en-US" sz="1600" smtClean="0"/>
              <a:t>God also allowed David to personally lead a successful campaign to defeat the Ammonites.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t>Old Testament Survey- Exodus</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dirty="0" smtClean="0"/>
              <a:t>The area around Mt. Sinai was very familiar to Moses because this is where he tended </a:t>
            </a:r>
            <a:r>
              <a:rPr lang="en-US" dirty="0" err="1" smtClean="0"/>
              <a:t>Jethro’s</a:t>
            </a:r>
            <a:r>
              <a:rPr lang="en-US" dirty="0" smtClean="0"/>
              <a:t> sheep and where he saw the burning bush (3:1-6).</a:t>
            </a:r>
          </a:p>
          <a:p>
            <a:pPr marL="274320" indent="-274320" eaLnBrk="1" fontAlgn="auto" hangingPunct="1">
              <a:spcAft>
                <a:spcPts val="0"/>
              </a:spcAft>
              <a:buClr>
                <a:schemeClr val="accent3"/>
              </a:buClr>
              <a:buFont typeface="Wingdings 2"/>
              <a:buChar char=""/>
              <a:defRPr/>
            </a:pPr>
            <a:r>
              <a:rPr lang="en-US" dirty="0" smtClean="0"/>
              <a:t>Before the law was given, Israel had to commit herself to obeying it (19:5-8).</a:t>
            </a:r>
          </a:p>
          <a:p>
            <a:pPr marL="274320" indent="-274320" eaLnBrk="1" fontAlgn="auto" hangingPunct="1">
              <a:spcAft>
                <a:spcPts val="0"/>
              </a:spcAft>
              <a:buClr>
                <a:schemeClr val="accent3"/>
              </a:buClr>
              <a:buFont typeface="Wingdings 2"/>
              <a:buChar char=""/>
              <a:defRPr/>
            </a:pPr>
            <a:r>
              <a:rPr lang="en-US" dirty="0" smtClean="0"/>
              <a:t>Four different times, Moses went up and down the mountain, communicating God’s words to the people and the people’s words to God (19:3, 8, 20, 24)</a:t>
            </a:r>
          </a:p>
          <a:p>
            <a:pPr marL="274320" indent="-274320" eaLnBrk="1" fontAlgn="auto" hangingPunct="1">
              <a:spcAft>
                <a:spcPts val="0"/>
              </a:spcAft>
              <a:buClr>
                <a:schemeClr val="accent3"/>
              </a:buClr>
              <a:buFont typeface="Wingdings 2"/>
              <a:buChar char=""/>
              <a:defRPr/>
            </a:pPr>
            <a:r>
              <a:rPr lang="en-US" dirty="0" smtClean="0"/>
              <a:t>Once the people agreed to this conditional covenant (8), and once they cleansed themselves (10), God came down and gave them the law- their constitution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1800" b="1" smtClean="0"/>
              <a:t>Outline</a:t>
            </a:r>
          </a:p>
          <a:p>
            <a:pPr eaLnBrk="1" hangingPunct="1"/>
            <a:r>
              <a:rPr lang="en-US" sz="2400" b="1" smtClean="0"/>
              <a:t>III. THE PERILOUS YEARS (Chapters 13-24)</a:t>
            </a:r>
          </a:p>
          <a:p>
            <a:pPr eaLnBrk="1" hangingPunct="1"/>
            <a:r>
              <a:rPr lang="en-US" sz="2400" smtClean="0"/>
              <a:t>The troubles in the later years of David's reign can be traced, almost in their entirety, to his sins. </a:t>
            </a:r>
          </a:p>
          <a:p>
            <a:pPr eaLnBrk="1" hangingPunct="1"/>
            <a:r>
              <a:rPr lang="en-US" sz="2400" smtClean="0"/>
              <a:t>His family problems and the strife in his kingdom came from flaws in his character, whether moral, parental, or judicial. </a:t>
            </a:r>
          </a:p>
          <a:p>
            <a:pPr eaLnBrk="1" hangingPunct="1"/>
            <a:r>
              <a:rPr lang="en-US" sz="2400" smtClean="0"/>
              <a:t>During these years, David will pay dearly for his sin.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b="1" dirty="0" smtClean="0"/>
              <a:t>Second Samuel</a:t>
            </a:r>
          </a:p>
          <a:p>
            <a:pPr marL="274320" indent="-274320" eaLnBrk="1" fontAlgn="auto" hangingPunct="1">
              <a:spcAft>
                <a:spcPts val="0"/>
              </a:spcAft>
              <a:buClr>
                <a:schemeClr val="accent3"/>
              </a:buClr>
              <a:buFont typeface="Wingdings 2"/>
              <a:buChar char=""/>
              <a:defRPr/>
            </a:pPr>
            <a:r>
              <a:rPr lang="en-US" sz="1800" b="1" dirty="0" smtClean="0"/>
              <a:t>Outline</a:t>
            </a:r>
          </a:p>
          <a:p>
            <a:pPr marL="274320" indent="-274320" eaLnBrk="1" fontAlgn="auto" hangingPunct="1">
              <a:spcAft>
                <a:spcPts val="0"/>
              </a:spcAft>
              <a:buClr>
                <a:schemeClr val="accent3"/>
              </a:buClr>
              <a:buFont typeface="Wingdings 2"/>
              <a:buChar char=""/>
              <a:defRPr/>
            </a:pPr>
            <a:r>
              <a:rPr lang="en-US" sz="2400" b="1" dirty="0" smtClean="0"/>
              <a:t>III. THE PERILOUS YEARS (Chapters 13-24)</a:t>
            </a:r>
          </a:p>
          <a:p>
            <a:pPr marL="274320" indent="-274320" eaLnBrk="1" fontAlgn="auto" hangingPunct="1">
              <a:spcAft>
                <a:spcPts val="0"/>
              </a:spcAft>
              <a:buClr>
                <a:schemeClr val="accent3"/>
              </a:buClr>
              <a:buFont typeface="Wingdings 2"/>
              <a:buChar char=""/>
              <a:defRPr/>
            </a:pPr>
            <a:r>
              <a:rPr lang="en-US" sz="2400" b="1" dirty="0" smtClean="0"/>
              <a:t>A. Trouble in his family (13-19)</a:t>
            </a:r>
          </a:p>
          <a:p>
            <a:pPr marL="274320" indent="-274320" eaLnBrk="1" fontAlgn="auto" hangingPunct="1">
              <a:spcAft>
                <a:spcPts val="0"/>
              </a:spcAft>
              <a:buClr>
                <a:schemeClr val="accent3"/>
              </a:buClr>
              <a:buFont typeface="Wingdings 2"/>
              <a:buChar char=""/>
              <a:defRPr/>
            </a:pPr>
            <a:r>
              <a:rPr lang="en-US" sz="2400" dirty="0" smtClean="0"/>
              <a:t>During the next seven chapters David is confronted with the rebellion of his son Absalom. </a:t>
            </a:r>
          </a:p>
          <a:p>
            <a:pPr marL="274320" indent="-274320" eaLnBrk="1" fontAlgn="auto" hangingPunct="1">
              <a:spcAft>
                <a:spcPts val="0"/>
              </a:spcAft>
              <a:buClr>
                <a:schemeClr val="accent3"/>
              </a:buClr>
              <a:buFont typeface="Wingdings 2"/>
              <a:buChar char=""/>
              <a:defRPr/>
            </a:pPr>
            <a:r>
              <a:rPr lang="en-US" sz="2400" dirty="0" err="1" smtClean="0"/>
              <a:t>Absalom’s</a:t>
            </a:r>
            <a:r>
              <a:rPr lang="en-US" sz="2400" dirty="0" smtClean="0"/>
              <a:t> rebellion begins when David is unwilling to punish his oldest son, </a:t>
            </a:r>
            <a:r>
              <a:rPr lang="en-US" sz="2400" dirty="0" err="1" smtClean="0"/>
              <a:t>Amnon</a:t>
            </a:r>
            <a:r>
              <a:rPr lang="en-US" sz="2400" dirty="0" smtClean="0"/>
              <a:t>, for violating Tamar. (Tamar was </a:t>
            </a:r>
            <a:r>
              <a:rPr lang="en-US" sz="2400" dirty="0" err="1" smtClean="0"/>
              <a:t>Absalom’s</a:t>
            </a:r>
            <a:r>
              <a:rPr lang="en-US" sz="2400" dirty="0" smtClean="0"/>
              <a:t> full sister and </a:t>
            </a:r>
            <a:r>
              <a:rPr lang="en-US" sz="2400" dirty="0" err="1" smtClean="0"/>
              <a:t>Amnon’s</a:t>
            </a:r>
            <a:r>
              <a:rPr lang="en-US" sz="2400" dirty="0" smtClean="0"/>
              <a:t> half-sister).</a:t>
            </a:r>
          </a:p>
          <a:p>
            <a:pPr marL="274320" indent="-274320" eaLnBrk="1" fontAlgn="auto" hangingPunct="1">
              <a:spcAft>
                <a:spcPts val="0"/>
              </a:spcAft>
              <a:buClr>
                <a:schemeClr val="accent3"/>
              </a:buClr>
              <a:buFont typeface="Wingdings 2"/>
              <a:buChar char=""/>
              <a:defRPr/>
            </a:pPr>
            <a:r>
              <a:rPr lang="en-US" sz="2400" dirty="0" smtClean="0"/>
              <a:t>David’s bad example regarding women is now being imitated by his sons. </a:t>
            </a:r>
          </a:p>
          <a:p>
            <a:pPr marL="274320" indent="-274320" eaLnBrk="1" fontAlgn="auto" hangingPunct="1">
              <a:spcAft>
                <a:spcPts val="0"/>
              </a:spcAft>
              <a:buClr>
                <a:schemeClr val="accent3"/>
              </a:buClr>
              <a:buFont typeface="Wingdings 2"/>
              <a:buChar char=""/>
              <a:defRPr/>
            </a:pPr>
            <a:r>
              <a:rPr lang="en-US" sz="2400" dirty="0" smtClean="0"/>
              <a:t>David’s failure to discipline </a:t>
            </a:r>
            <a:r>
              <a:rPr lang="en-US" sz="2400" dirty="0" err="1" smtClean="0"/>
              <a:t>Amnon</a:t>
            </a:r>
            <a:r>
              <a:rPr lang="en-US" sz="2400" dirty="0" smtClean="0"/>
              <a:t> fills Absalom with rage.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b="1" dirty="0" smtClean="0"/>
              <a:t>Second Samuel</a:t>
            </a:r>
          </a:p>
          <a:p>
            <a:pPr marL="274320" indent="-274320" eaLnBrk="1" fontAlgn="auto" hangingPunct="1">
              <a:spcAft>
                <a:spcPts val="0"/>
              </a:spcAft>
              <a:buClr>
                <a:schemeClr val="accent3"/>
              </a:buClr>
              <a:buFont typeface="Wingdings 2"/>
              <a:buChar char=""/>
              <a:defRPr/>
            </a:pPr>
            <a:r>
              <a:rPr lang="en-US" sz="1800" b="1" dirty="0" smtClean="0"/>
              <a:t>Outline</a:t>
            </a:r>
          </a:p>
          <a:p>
            <a:pPr marL="274320" indent="-274320" eaLnBrk="1" fontAlgn="auto" hangingPunct="1">
              <a:spcAft>
                <a:spcPts val="0"/>
              </a:spcAft>
              <a:buClr>
                <a:schemeClr val="accent3"/>
              </a:buClr>
              <a:buFont typeface="Wingdings 2"/>
              <a:buChar char=""/>
              <a:defRPr/>
            </a:pPr>
            <a:r>
              <a:rPr lang="en-US" sz="2400" b="1" dirty="0" smtClean="0"/>
              <a:t>III. THE PERILOUS YEARS (Chapters 13-24)</a:t>
            </a:r>
          </a:p>
          <a:p>
            <a:pPr marL="274320" indent="-274320" eaLnBrk="1" fontAlgn="auto" hangingPunct="1">
              <a:spcAft>
                <a:spcPts val="0"/>
              </a:spcAft>
              <a:buClr>
                <a:schemeClr val="accent3"/>
              </a:buClr>
              <a:buFont typeface="Wingdings 2"/>
              <a:buChar char=""/>
              <a:defRPr/>
            </a:pPr>
            <a:r>
              <a:rPr lang="en-US" sz="2400" b="1" dirty="0" smtClean="0"/>
              <a:t>A. Trouble in his family (13-19)</a:t>
            </a:r>
          </a:p>
          <a:p>
            <a:pPr marL="274320" indent="-274320" eaLnBrk="1" fontAlgn="auto" hangingPunct="1">
              <a:spcAft>
                <a:spcPts val="0"/>
              </a:spcAft>
              <a:buClr>
                <a:schemeClr val="accent3"/>
              </a:buClr>
              <a:buFont typeface="Wingdings 2"/>
              <a:buChar char=""/>
              <a:defRPr/>
            </a:pPr>
            <a:r>
              <a:rPr lang="en-US" sz="2000" b="1" dirty="0" smtClean="0"/>
              <a:t>1. Absalom Reacts to </a:t>
            </a:r>
            <a:r>
              <a:rPr lang="en-US" sz="2000" b="1" dirty="0" err="1" smtClean="0"/>
              <a:t>Amnon's</a:t>
            </a:r>
            <a:r>
              <a:rPr lang="en-US" sz="2000" b="1" dirty="0" smtClean="0"/>
              <a:t> Sin (13)</a:t>
            </a:r>
          </a:p>
          <a:p>
            <a:pPr marL="274320" indent="-274320" eaLnBrk="1" fontAlgn="auto" hangingPunct="1">
              <a:spcAft>
                <a:spcPts val="0"/>
              </a:spcAft>
              <a:buClr>
                <a:schemeClr val="accent3"/>
              </a:buClr>
              <a:buFont typeface="Wingdings 2"/>
              <a:buChar char=""/>
              <a:defRPr/>
            </a:pPr>
            <a:r>
              <a:rPr lang="en-US" sz="2000" dirty="0" err="1" smtClean="0"/>
              <a:t>Amnon</a:t>
            </a:r>
            <a:r>
              <a:rPr lang="en-US" sz="2000" dirty="0" smtClean="0"/>
              <a:t> lured Tamar into his apartment, raped her and his love (lust) turned to hate and he kicked her out. She went to her brother </a:t>
            </a:r>
            <a:r>
              <a:rPr lang="en-US" sz="2000" dirty="0" err="1" smtClean="0"/>
              <a:t>Absalom's</a:t>
            </a:r>
            <a:r>
              <a:rPr lang="en-US" sz="2000" dirty="0" smtClean="0"/>
              <a:t> house.</a:t>
            </a:r>
          </a:p>
          <a:p>
            <a:pPr marL="274320" indent="-274320" eaLnBrk="1" fontAlgn="auto" hangingPunct="1">
              <a:spcAft>
                <a:spcPts val="0"/>
              </a:spcAft>
              <a:buClr>
                <a:schemeClr val="accent3"/>
              </a:buClr>
              <a:buFont typeface="Wingdings 2"/>
              <a:buChar char=""/>
              <a:defRPr/>
            </a:pPr>
            <a:r>
              <a:rPr lang="en-US" sz="2000" i="1" dirty="0" smtClean="0"/>
              <a:t>"When David heard this, he was furious" (v 21), but he didn't do anything. </a:t>
            </a:r>
          </a:p>
          <a:p>
            <a:pPr marL="274320" indent="-274320" eaLnBrk="1" fontAlgn="auto" hangingPunct="1">
              <a:spcAft>
                <a:spcPts val="0"/>
              </a:spcAft>
              <a:buClr>
                <a:schemeClr val="accent3"/>
              </a:buClr>
              <a:buFont typeface="Wingdings 2"/>
              <a:buChar char=""/>
              <a:defRPr/>
            </a:pPr>
            <a:r>
              <a:rPr lang="en-US" sz="2000" i="1" dirty="0" smtClean="0"/>
              <a:t>David’s sin had made him feel incapable of moral leadership. </a:t>
            </a:r>
            <a:r>
              <a:rPr lang="en-US" sz="2000" dirty="0" smtClean="0"/>
              <a:t>What could he do since he himself had a problem in this area? He could have been a father and a just king and dealt with it, but he did not. </a:t>
            </a:r>
          </a:p>
          <a:p>
            <a:pPr marL="274320" indent="-274320" eaLnBrk="1" fontAlgn="auto" hangingPunct="1">
              <a:spcAft>
                <a:spcPts val="0"/>
              </a:spcAft>
              <a:buClr>
                <a:schemeClr val="accent3"/>
              </a:buClr>
              <a:buFont typeface="Wingdings 2"/>
              <a:buChar char=""/>
              <a:defRPr/>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1800" b="1" smtClean="0"/>
              <a:t>Outline</a:t>
            </a:r>
          </a:p>
          <a:p>
            <a:pPr eaLnBrk="1" hangingPunct="1"/>
            <a:r>
              <a:rPr lang="en-US" sz="2400" b="1" smtClean="0"/>
              <a:t>III. THE PERILOUS YEARS (Chapters 13-24)</a:t>
            </a:r>
          </a:p>
          <a:p>
            <a:pPr eaLnBrk="1" hangingPunct="1"/>
            <a:r>
              <a:rPr lang="en-US" sz="2400" b="1" smtClean="0"/>
              <a:t>A. Trouble in his family (13-19)</a:t>
            </a:r>
          </a:p>
          <a:p>
            <a:pPr eaLnBrk="1" hangingPunct="1"/>
            <a:r>
              <a:rPr lang="en-US" sz="1800" smtClean="0"/>
              <a:t>Absalom harbored a growing hated for Amnon and for David that festered for over two years.</a:t>
            </a:r>
          </a:p>
          <a:p>
            <a:pPr eaLnBrk="1" hangingPunct="1"/>
            <a:r>
              <a:rPr lang="en-US" sz="1800" smtClean="0"/>
              <a:t>Finally he got his chance for revenge. He held a festival, invited Amnon, and had his servants murder him. </a:t>
            </a:r>
          </a:p>
          <a:p>
            <a:pPr eaLnBrk="1" hangingPunct="1"/>
            <a:r>
              <a:rPr lang="en-US" sz="1800" smtClean="0"/>
              <a:t>Absalom, then ran to his maternal grandfather, Talmi, king of Gesur.</a:t>
            </a:r>
          </a:p>
          <a:p>
            <a:pPr eaLnBrk="1" hangingPunct="1"/>
            <a:r>
              <a:rPr lang="en-US" sz="1800" smtClean="0"/>
              <a:t>David wept for Amnon, the heir to his throne, but also for Absalom who was gone, banished for three years (vv. 21-39).</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1800" b="1" smtClean="0"/>
              <a:t>Outline</a:t>
            </a:r>
          </a:p>
          <a:p>
            <a:pPr eaLnBrk="1" hangingPunct="1"/>
            <a:r>
              <a:rPr lang="en-US" sz="2400" b="1" smtClean="0"/>
              <a:t>III. THE PERILOUS YEARS (Chapters 13-24)</a:t>
            </a:r>
          </a:p>
          <a:p>
            <a:pPr eaLnBrk="1" hangingPunct="1"/>
            <a:r>
              <a:rPr lang="en-US" sz="2400" b="1" smtClean="0"/>
              <a:t>A. Trouble in his family (13-19)</a:t>
            </a:r>
          </a:p>
          <a:p>
            <a:pPr eaLnBrk="1" hangingPunct="1"/>
            <a:r>
              <a:rPr lang="en-US" sz="1800" b="1" smtClean="0"/>
              <a:t>2. Absalom Returns to David (14)</a:t>
            </a:r>
          </a:p>
          <a:p>
            <a:pPr eaLnBrk="1" hangingPunct="1"/>
            <a:r>
              <a:rPr lang="en-US" sz="1800" smtClean="0"/>
              <a:t>Absalom was now David's apparent successor (David had never made it clear that God had chosen Solomon.)</a:t>
            </a:r>
          </a:p>
          <a:p>
            <a:pPr eaLnBrk="1" hangingPunct="1"/>
            <a:r>
              <a:rPr lang="en-US" sz="1800" smtClean="0"/>
              <a:t>So Joab plotted to bring him back by using a woman to weave a fictional story to exploit David's mercy. Her story manipulated David into lifting Absalom’s banishment.</a:t>
            </a:r>
          </a:p>
          <a:p>
            <a:pPr eaLnBrk="1" hangingPunct="1"/>
            <a:r>
              <a:rPr lang="en-US" sz="1800" smtClean="0"/>
              <a:t>David sent Joab to retrieve Absalom but refused to see him when he returned. </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1800" b="1" smtClean="0"/>
              <a:t>Outline</a:t>
            </a:r>
          </a:p>
          <a:p>
            <a:pPr eaLnBrk="1" hangingPunct="1"/>
            <a:r>
              <a:rPr lang="en-US" sz="2400" b="1" smtClean="0"/>
              <a:t>III. THE PERILOUS YEARS (Chapters 13-24)</a:t>
            </a:r>
          </a:p>
          <a:p>
            <a:pPr eaLnBrk="1" hangingPunct="1"/>
            <a:r>
              <a:rPr lang="en-US" sz="2400" b="1" smtClean="0"/>
              <a:t>A. Trouble in his family (13-19)</a:t>
            </a:r>
          </a:p>
          <a:p>
            <a:pPr eaLnBrk="1" hangingPunct="1"/>
            <a:r>
              <a:rPr lang="en-US" sz="1800" b="1" smtClean="0"/>
              <a:t>3. Absalom Leads a Coup Attempt (15 and 16)</a:t>
            </a:r>
          </a:p>
          <a:p>
            <a:pPr eaLnBrk="1" hangingPunct="1"/>
            <a:r>
              <a:rPr lang="en-US" sz="1800" smtClean="0"/>
              <a:t>Four years later, crown prince Absalom began a campaign to replace his father in the hearts of the people and to steal the kingdom. </a:t>
            </a:r>
          </a:p>
          <a:p>
            <a:pPr eaLnBrk="1" hangingPunct="1"/>
            <a:r>
              <a:rPr lang="en-US" sz="1800" smtClean="0"/>
              <a:t>David himself had created the environment for this by not enforcing the law and by ignoring (and taxing) his subjects and Absalom stepped in promising justice. </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b="1" dirty="0" smtClean="0"/>
              <a:t>Second Samuel</a:t>
            </a:r>
          </a:p>
          <a:p>
            <a:pPr marL="274320" indent="-274320" eaLnBrk="1" fontAlgn="auto" hangingPunct="1">
              <a:spcAft>
                <a:spcPts val="0"/>
              </a:spcAft>
              <a:buClr>
                <a:schemeClr val="accent3"/>
              </a:buClr>
              <a:buFont typeface="Wingdings 2"/>
              <a:buChar char=""/>
              <a:defRPr/>
            </a:pPr>
            <a:r>
              <a:rPr lang="en-US" sz="1800" b="1" dirty="0" smtClean="0"/>
              <a:t>Outline</a:t>
            </a:r>
          </a:p>
          <a:p>
            <a:pPr marL="274320" indent="-274320" eaLnBrk="1" fontAlgn="auto" hangingPunct="1">
              <a:spcAft>
                <a:spcPts val="0"/>
              </a:spcAft>
              <a:buClr>
                <a:schemeClr val="accent3"/>
              </a:buClr>
              <a:buFont typeface="Wingdings 2"/>
              <a:buChar char=""/>
              <a:defRPr/>
            </a:pPr>
            <a:r>
              <a:rPr lang="en-US" sz="2400" b="1" dirty="0" smtClean="0"/>
              <a:t>III. THE PERILOUS YEARS (Chapters 13-24)</a:t>
            </a:r>
          </a:p>
          <a:p>
            <a:pPr marL="274320" indent="-274320" eaLnBrk="1" fontAlgn="auto" hangingPunct="1">
              <a:spcAft>
                <a:spcPts val="0"/>
              </a:spcAft>
              <a:buClr>
                <a:schemeClr val="accent3"/>
              </a:buClr>
              <a:buFont typeface="Wingdings 2"/>
              <a:buChar char=""/>
              <a:defRPr/>
            </a:pPr>
            <a:r>
              <a:rPr lang="en-US" sz="2400" b="1" dirty="0" smtClean="0"/>
              <a:t>A. Trouble in his family (13-19)</a:t>
            </a:r>
          </a:p>
          <a:p>
            <a:pPr marL="274320" indent="-274320" eaLnBrk="1" fontAlgn="auto" hangingPunct="1">
              <a:spcAft>
                <a:spcPts val="0"/>
              </a:spcAft>
              <a:buClr>
                <a:schemeClr val="accent3"/>
              </a:buClr>
              <a:buFont typeface="Wingdings 2"/>
              <a:buChar char=""/>
              <a:defRPr/>
            </a:pPr>
            <a:r>
              <a:rPr lang="en-US" sz="1800" b="1" dirty="0" smtClean="0"/>
              <a:t>3. Absalom Leads a Coup Attempt (15 and 16)</a:t>
            </a:r>
          </a:p>
          <a:p>
            <a:pPr marL="274320" indent="-274320" eaLnBrk="1" fontAlgn="auto" hangingPunct="1">
              <a:spcAft>
                <a:spcPts val="0"/>
              </a:spcAft>
              <a:buClr>
                <a:schemeClr val="accent3"/>
              </a:buClr>
              <a:buFont typeface="Wingdings 2"/>
              <a:buChar char=""/>
              <a:defRPr/>
            </a:pPr>
            <a:r>
              <a:rPr lang="en-US" sz="1800" dirty="0" smtClean="0"/>
              <a:t>In Hebron, where David had been declared king Absalom was now acclaimed king by a group of rebels including David's political advisor, </a:t>
            </a:r>
            <a:r>
              <a:rPr lang="en-US" sz="1800" dirty="0" err="1" smtClean="0"/>
              <a:t>Ahithophel</a:t>
            </a:r>
            <a:r>
              <a:rPr lang="en-US" sz="1800" dirty="0" smtClean="0"/>
              <a:t>. </a:t>
            </a:r>
          </a:p>
          <a:p>
            <a:pPr marL="274320" indent="-274320" eaLnBrk="1" fontAlgn="auto" hangingPunct="1">
              <a:spcAft>
                <a:spcPts val="0"/>
              </a:spcAft>
              <a:buClr>
                <a:schemeClr val="accent3"/>
              </a:buClr>
              <a:buFont typeface="Wingdings 2"/>
              <a:buChar char=""/>
              <a:defRPr/>
            </a:pPr>
            <a:r>
              <a:rPr lang="en-US" sz="1800" dirty="0" smtClean="0"/>
              <a:t>David fled, leaving behind his wives and the members of his royal court. He was accompanied by 37 of his mighty men and 600 mercenaries.</a:t>
            </a:r>
          </a:p>
          <a:p>
            <a:pPr marL="274320" indent="-274320" eaLnBrk="1" fontAlgn="auto" hangingPunct="1">
              <a:spcAft>
                <a:spcPts val="0"/>
              </a:spcAft>
              <a:buClr>
                <a:schemeClr val="accent3"/>
              </a:buClr>
              <a:buFont typeface="Wingdings 2"/>
              <a:buChar char=""/>
              <a:defRPr/>
            </a:pPr>
            <a:r>
              <a:rPr lang="en-US" sz="1800" dirty="0" smtClean="0"/>
              <a:t>He originally took the Ark, but sent it back to Jerusalem because it belonged in the house of the Lord. </a:t>
            </a:r>
          </a:p>
          <a:p>
            <a:pPr marL="274320" indent="-274320" eaLnBrk="1" fontAlgn="auto" hangingPunct="1">
              <a:spcAft>
                <a:spcPts val="0"/>
              </a:spcAft>
              <a:buClr>
                <a:schemeClr val="accent3"/>
              </a:buClr>
              <a:buFont typeface="Wingdings 2"/>
              <a:buChar char=""/>
              <a:defRPr/>
            </a:pPr>
            <a:r>
              <a:rPr lang="en-US" sz="1800" dirty="0" smtClean="0"/>
              <a:t>He also had </a:t>
            </a:r>
            <a:r>
              <a:rPr lang="en-US" sz="1800" dirty="0" err="1" smtClean="0"/>
              <a:t>Hushai</a:t>
            </a:r>
            <a:r>
              <a:rPr lang="en-US" sz="1800" dirty="0" smtClean="0"/>
              <a:t>, the </a:t>
            </a:r>
            <a:r>
              <a:rPr lang="en-US" sz="1800" dirty="0" err="1" smtClean="0"/>
              <a:t>Arkinite</a:t>
            </a:r>
            <a:r>
              <a:rPr lang="en-US" sz="1800" dirty="0" smtClean="0"/>
              <a:t>, remain in </a:t>
            </a:r>
            <a:r>
              <a:rPr lang="en-US" sz="1800" dirty="0" err="1" smtClean="0"/>
              <a:t>Absalom's</a:t>
            </a:r>
            <a:r>
              <a:rPr lang="en-US" sz="1800" dirty="0" smtClean="0"/>
              <a:t> service to give them misleading advice, spy on him, and confound the plans for a coup.</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1800" b="1" smtClean="0"/>
              <a:t>Outline</a:t>
            </a:r>
          </a:p>
          <a:p>
            <a:pPr eaLnBrk="1" hangingPunct="1"/>
            <a:r>
              <a:rPr lang="en-US" sz="2400" b="1" smtClean="0"/>
              <a:t>III. THE PERILOUS YEARS (Chapters 13-24)</a:t>
            </a:r>
          </a:p>
          <a:p>
            <a:pPr eaLnBrk="1" hangingPunct="1"/>
            <a:r>
              <a:rPr lang="en-US" sz="2400" b="1" smtClean="0"/>
              <a:t>A. Trouble in his family (13-19)</a:t>
            </a:r>
          </a:p>
          <a:p>
            <a:pPr eaLnBrk="1" hangingPunct="1"/>
            <a:r>
              <a:rPr lang="en-US" sz="1800" b="1" smtClean="0"/>
              <a:t>3. Absalom Leads a Coup Attempt (15 and 16)</a:t>
            </a:r>
          </a:p>
          <a:p>
            <a:pPr eaLnBrk="1" hangingPunct="1"/>
            <a:r>
              <a:rPr lang="en-US" sz="1800" smtClean="0"/>
              <a:t>On Ahithophel's advice Absalom slept with David's concubines in order to stake his claim to the throne. </a:t>
            </a:r>
          </a:p>
          <a:p>
            <a:pPr eaLnBrk="1" hangingPunct="1"/>
            <a:r>
              <a:rPr lang="en-US" sz="1800" smtClean="0"/>
              <a:t>This act of incest fulfilled the second part of Nathan's prophecy (12:11).  Absalom commits the same sin for which he killed his brother Amnon.</a:t>
            </a:r>
          </a:p>
          <a:p>
            <a:pPr eaLnBrk="1" hangingPunct="1"/>
            <a:r>
              <a:rPr lang="en-US" sz="1800" smtClean="0"/>
              <a:t>This was obviously a painful time for David.</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1800" b="1" smtClean="0"/>
              <a:t>Outline</a:t>
            </a:r>
          </a:p>
          <a:p>
            <a:pPr eaLnBrk="1" hangingPunct="1"/>
            <a:r>
              <a:rPr lang="en-US" sz="2400" b="1" smtClean="0"/>
              <a:t>III. THE PERILOUS YEARS (Chapters 13-24)</a:t>
            </a:r>
          </a:p>
          <a:p>
            <a:pPr eaLnBrk="1" hangingPunct="1"/>
            <a:r>
              <a:rPr lang="en-US" sz="2400" b="1" smtClean="0"/>
              <a:t>A. Trouble in his family (13-19)</a:t>
            </a:r>
          </a:p>
          <a:p>
            <a:pPr eaLnBrk="1" hangingPunct="1"/>
            <a:r>
              <a:rPr lang="en-US" sz="1800" b="1" smtClean="0"/>
              <a:t>4. Absalom Frustrated by God (17)</a:t>
            </a:r>
          </a:p>
          <a:p>
            <a:pPr eaLnBrk="1" hangingPunct="1"/>
            <a:r>
              <a:rPr lang="en-US" sz="1800" smtClean="0"/>
              <a:t>Hushai returned to Absalom's camp in order to thwart his plans against David. His initial attempt (ch. 16) was unsuccessful, but when Ahithophel advised Absalom to attack David's army while it was unorganized and weak, he was able to argue that they would fail because of David's experience in warfare. </a:t>
            </a:r>
          </a:p>
          <a:p>
            <a:pPr eaLnBrk="1" hangingPunct="1"/>
            <a:r>
              <a:rPr lang="en-US" sz="1800" smtClean="0"/>
              <a:t>Absalom listened and postponed his attack and David escaped across the Jordan River.</a:t>
            </a:r>
          </a:p>
          <a:p>
            <a:pPr eaLnBrk="1" hangingPunct="1"/>
            <a:r>
              <a:rPr lang="en-US" sz="1800" smtClean="0"/>
              <a:t>Why did Absalom listen this time? </a:t>
            </a:r>
            <a:r>
              <a:rPr lang="en-US" sz="1800" b="1" smtClean="0"/>
              <a:t>READ VERSE 14.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1800" b="1" smtClean="0"/>
              <a:t>Outline</a:t>
            </a:r>
          </a:p>
          <a:p>
            <a:pPr eaLnBrk="1" hangingPunct="1"/>
            <a:r>
              <a:rPr lang="en-US" sz="2400" b="1" smtClean="0"/>
              <a:t>III. THE PERILOUS YEARS (Chapters 13-24)</a:t>
            </a:r>
          </a:p>
          <a:p>
            <a:pPr eaLnBrk="1" hangingPunct="1"/>
            <a:r>
              <a:rPr lang="en-US" sz="2400" b="1" smtClean="0"/>
              <a:t>A. Trouble in his family (13-19)</a:t>
            </a:r>
          </a:p>
          <a:p>
            <a:pPr eaLnBrk="1" hangingPunct="1"/>
            <a:r>
              <a:rPr lang="en-US" sz="1800" b="1" smtClean="0"/>
              <a:t>4. Absalom Frustrated by God (17)</a:t>
            </a:r>
          </a:p>
          <a:p>
            <a:pPr eaLnBrk="1" hangingPunct="1"/>
            <a:r>
              <a:rPr lang="en-US" sz="1800" smtClean="0"/>
              <a:t>Ahithophel could now see that David would be victorious, so he went home and hung himself.</a:t>
            </a:r>
            <a:endParaRPr lang="en-US" sz="2400" smtClean="0"/>
          </a:p>
          <a:p>
            <a:pPr eaLnBrk="1" hangingPunct="1"/>
            <a:r>
              <a:rPr lang="en-US" sz="1800" smtClean="0"/>
              <a:t>David set up a provisional base and by the time Absalom amassed his army under command of Amasa, a relative of Joab, David's friends had brought food, drink and supplies to his army.</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704850"/>
            <a:ext cx="8229600" cy="1143000"/>
          </a:xfrm>
        </p:spPr>
        <p:txBody>
          <a:bodyPr/>
          <a:lstStyle/>
          <a:p>
            <a:pPr eaLnBrk="1" hangingPunct="1"/>
            <a:r>
              <a:rPr lang="en-US" smtClean="0"/>
              <a:t>Mount Sinai</a:t>
            </a:r>
          </a:p>
        </p:txBody>
      </p:sp>
      <p:pic>
        <p:nvPicPr>
          <p:cNvPr id="32770" name="Picture 6" descr="Elijah's Spring from above, tb n030400"/>
          <p:cNvPicPr>
            <a:picLocks noGrp="1" noChangeAspect="1" noChangeArrowheads="1"/>
          </p:cNvPicPr>
          <p:nvPr>
            <p:ph sz="half" idx="1"/>
          </p:nvPr>
        </p:nvPicPr>
        <p:blipFill>
          <a:blip r:embed="rId2"/>
          <a:srcRect/>
          <a:stretch>
            <a:fillRect/>
          </a:stretch>
        </p:blipFill>
        <p:spPr>
          <a:xfrm>
            <a:off x="457200" y="1905000"/>
            <a:ext cx="4038600" cy="4495800"/>
          </a:xfrm>
        </p:spPr>
      </p:pic>
      <p:pic>
        <p:nvPicPr>
          <p:cNvPr id="32771" name="Picture 8" descr="St Catherine's Monastery from above, tb n030201"/>
          <p:cNvPicPr>
            <a:picLocks noGrp="1" noChangeAspect="1" noChangeArrowheads="1"/>
          </p:cNvPicPr>
          <p:nvPr>
            <p:ph sz="half" idx="2"/>
          </p:nvPr>
        </p:nvPicPr>
        <p:blipFill>
          <a:blip r:embed="rId3"/>
          <a:srcRect/>
          <a:stretch>
            <a:fillRect/>
          </a:stretch>
        </p:blipFill>
        <p:spPr>
          <a:xfrm>
            <a:off x="4648200" y="1905000"/>
            <a:ext cx="4038600" cy="4495800"/>
          </a:xfrm>
        </p:spPr>
      </p:pic>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1800" b="1" smtClean="0"/>
              <a:t>Outline</a:t>
            </a:r>
          </a:p>
          <a:p>
            <a:pPr eaLnBrk="1" hangingPunct="1"/>
            <a:r>
              <a:rPr lang="en-US" sz="2400" b="1" smtClean="0"/>
              <a:t>III. THE PERILOUS YEARS (Chapters 13-24)</a:t>
            </a:r>
          </a:p>
          <a:p>
            <a:pPr eaLnBrk="1" hangingPunct="1"/>
            <a:r>
              <a:rPr lang="en-US" sz="2400" b="1" smtClean="0"/>
              <a:t>A. Trouble in his family (13-19)</a:t>
            </a:r>
          </a:p>
          <a:p>
            <a:pPr eaLnBrk="1" hangingPunct="1"/>
            <a:r>
              <a:rPr lang="en-US" sz="1800" b="1" smtClean="0"/>
              <a:t>5. Absalom is Killed (18)</a:t>
            </a:r>
          </a:p>
          <a:p>
            <a:pPr eaLnBrk="1" hangingPunct="1"/>
            <a:r>
              <a:rPr lang="en-US" sz="1800" smtClean="0"/>
              <a:t>Chapter 18 relates the complete victory of David's army over Absalom's, but it focuses on one event in that battle, the death of Absalom himself. </a:t>
            </a:r>
          </a:p>
          <a:p>
            <a:pPr eaLnBrk="1" hangingPunct="1"/>
            <a:r>
              <a:rPr lang="en-US" sz="1800" smtClean="0"/>
              <a:t>David had instructed his men to spare Absalom, but they did not. </a:t>
            </a:r>
          </a:p>
          <a:p>
            <a:pPr eaLnBrk="1" hangingPunct="1"/>
            <a:r>
              <a:rPr lang="en-US" sz="1800" smtClean="0"/>
              <a:t>When Joab found Absalom hanging by his hair in a tree in the forest of Efriam, he killed the helpless prince. (II Samuel 14:25-26)</a:t>
            </a:r>
          </a:p>
          <a:p>
            <a:pPr eaLnBrk="1" hangingPunct="1"/>
            <a:r>
              <a:rPr lang="en-US" sz="1800" smtClean="0"/>
              <a:t>The entire second half of the chapter is an account of David's sorrow and mourning over his son.</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1800" b="1" smtClean="0"/>
              <a:t>Outline</a:t>
            </a:r>
          </a:p>
          <a:p>
            <a:pPr eaLnBrk="1" hangingPunct="1"/>
            <a:r>
              <a:rPr lang="en-US" sz="2400" b="1" smtClean="0"/>
              <a:t>III. THE PERILOUS YEARS (Chapters 13-24)</a:t>
            </a:r>
          </a:p>
          <a:p>
            <a:pPr eaLnBrk="1" hangingPunct="1"/>
            <a:r>
              <a:rPr lang="en-US" sz="2400" b="1" smtClean="0"/>
              <a:t>A. Trouble in his family (13-19)</a:t>
            </a:r>
          </a:p>
          <a:p>
            <a:pPr eaLnBrk="1" hangingPunct="1"/>
            <a:r>
              <a:rPr lang="en-US" sz="1800" b="1" smtClean="0"/>
              <a:t>5. Absalom is Killed (18)</a:t>
            </a:r>
          </a:p>
          <a:p>
            <a:pPr eaLnBrk="1" hangingPunct="1"/>
            <a:r>
              <a:rPr lang="en-US" sz="1800" smtClean="0"/>
              <a:t>The detailed description of two messages that dashed David's hopes as the news accentuated his anguish are in verses19-33. David's sin had spelled disaster for his family and himself. </a:t>
            </a:r>
          </a:p>
          <a:p>
            <a:pPr eaLnBrk="1" hangingPunct="1"/>
            <a:r>
              <a:rPr lang="en-US" sz="1800" smtClean="0"/>
              <a:t>The chapter ends with David's famous lament (v 33), </a:t>
            </a:r>
            <a:r>
              <a:rPr lang="en-US" sz="1800" i="1" smtClean="0"/>
              <a:t>". . . O my son Absalom, my son, my son Absalom! Would I had died instead of you, O Absalom, my son, my son. "</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1800" b="1" smtClean="0"/>
              <a:t>Outline</a:t>
            </a:r>
          </a:p>
          <a:p>
            <a:pPr eaLnBrk="1" hangingPunct="1"/>
            <a:r>
              <a:rPr lang="en-US" sz="2400" b="1" smtClean="0"/>
              <a:t>III. THE PERILOUS YEARS (Chapters 13-24)</a:t>
            </a:r>
          </a:p>
          <a:p>
            <a:pPr eaLnBrk="1" hangingPunct="1"/>
            <a:r>
              <a:rPr lang="en-US" sz="2400" b="1" smtClean="0"/>
              <a:t>A. Trouble in his family (13-19)</a:t>
            </a:r>
          </a:p>
          <a:p>
            <a:pPr eaLnBrk="1" hangingPunct="1"/>
            <a:r>
              <a:rPr lang="en-US" sz="1800" b="1" smtClean="0"/>
              <a:t>6. Absalom is Dead, Long Live King David (19)</a:t>
            </a:r>
          </a:p>
          <a:p>
            <a:pPr eaLnBrk="1" hangingPunct="1"/>
            <a:r>
              <a:rPr lang="en-US" sz="1800" smtClean="0"/>
              <a:t>Absalom, David's enemy is dead, the rebellion is crushed, and the leaders of all of Israel reinstall David as their king. This should be a day of great joy, but (v. 2) </a:t>
            </a:r>
            <a:r>
              <a:rPr lang="en-US" sz="1800" i="1" smtClean="0"/>
              <a:t>". . . the victory that day was turned to mourning for all the people heard it said that day, 'The king is grieved for his son. "'</a:t>
            </a:r>
          </a:p>
          <a:p>
            <a:pPr eaLnBrk="1" hangingPunct="1"/>
            <a:r>
              <a:rPr lang="en-US" sz="1800" smtClean="0"/>
              <a:t>To grieve is understandable, but Joab sees the big picture: READ VERSES 5-8.</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b="1" dirty="0" smtClean="0"/>
              <a:t>Second Samuel</a:t>
            </a:r>
          </a:p>
          <a:p>
            <a:pPr marL="274320" indent="-274320" eaLnBrk="1" fontAlgn="auto" hangingPunct="1">
              <a:spcAft>
                <a:spcPts val="0"/>
              </a:spcAft>
              <a:buClr>
                <a:schemeClr val="accent3"/>
              </a:buClr>
              <a:buFont typeface="Wingdings 2"/>
              <a:buChar char=""/>
              <a:defRPr/>
            </a:pPr>
            <a:r>
              <a:rPr lang="en-US" sz="1800" b="1" dirty="0" smtClean="0"/>
              <a:t>Outline</a:t>
            </a:r>
          </a:p>
          <a:p>
            <a:pPr marL="274320" indent="-274320" eaLnBrk="1" fontAlgn="auto" hangingPunct="1">
              <a:spcAft>
                <a:spcPts val="0"/>
              </a:spcAft>
              <a:buClr>
                <a:schemeClr val="accent3"/>
              </a:buClr>
              <a:buFont typeface="Wingdings 2"/>
              <a:buChar char=""/>
              <a:defRPr/>
            </a:pPr>
            <a:r>
              <a:rPr lang="en-US" sz="2400" b="1" dirty="0" smtClean="0"/>
              <a:t>III. THE PERILOUS YEARS (Chapters 13-24)</a:t>
            </a:r>
          </a:p>
          <a:p>
            <a:pPr marL="274320" indent="-274320" eaLnBrk="1" fontAlgn="auto" hangingPunct="1">
              <a:spcAft>
                <a:spcPts val="0"/>
              </a:spcAft>
              <a:buClr>
                <a:schemeClr val="accent3"/>
              </a:buClr>
              <a:buFont typeface="Wingdings 2"/>
              <a:buChar char=""/>
              <a:defRPr/>
            </a:pPr>
            <a:r>
              <a:rPr lang="en-US" sz="2400" b="1" dirty="0" smtClean="0"/>
              <a:t>A. Trouble in his family (13-19)</a:t>
            </a:r>
          </a:p>
          <a:p>
            <a:pPr marL="274320" indent="-274320" eaLnBrk="1" fontAlgn="auto" hangingPunct="1">
              <a:spcAft>
                <a:spcPts val="0"/>
              </a:spcAft>
              <a:buClr>
                <a:schemeClr val="accent3"/>
              </a:buClr>
              <a:buFont typeface="Wingdings 2"/>
              <a:buChar char=""/>
              <a:defRPr/>
            </a:pPr>
            <a:r>
              <a:rPr lang="en-US" sz="1800" b="1" dirty="0" smtClean="0"/>
              <a:t>6. Absalom is Dead, Long Live King David (19)</a:t>
            </a:r>
          </a:p>
          <a:p>
            <a:pPr marL="274320" indent="-274320" eaLnBrk="1" fontAlgn="auto" hangingPunct="1">
              <a:spcAft>
                <a:spcPts val="0"/>
              </a:spcAft>
              <a:buClr>
                <a:schemeClr val="accent3"/>
              </a:buClr>
              <a:buFont typeface="Wingdings 2"/>
              <a:buChar char=""/>
              <a:defRPr/>
            </a:pPr>
            <a:r>
              <a:rPr lang="en-US" sz="1800" dirty="0" smtClean="0"/>
              <a:t>In order to consolidate the kingdom, David replaced </a:t>
            </a:r>
            <a:r>
              <a:rPr lang="en-US" sz="1800" dirty="0" err="1" smtClean="0"/>
              <a:t>Joab</a:t>
            </a:r>
            <a:r>
              <a:rPr lang="en-US" sz="1800" dirty="0" smtClean="0"/>
              <a:t> with </a:t>
            </a:r>
            <a:r>
              <a:rPr lang="en-US" sz="1800" dirty="0" err="1" smtClean="0"/>
              <a:t>Amasa</a:t>
            </a:r>
            <a:r>
              <a:rPr lang="en-US" sz="1800" dirty="0" smtClean="0"/>
              <a:t>, thus bringing the tribe of Judah back into the fold and punishing </a:t>
            </a:r>
            <a:r>
              <a:rPr lang="en-US" sz="1800" dirty="0" err="1" smtClean="0"/>
              <a:t>Joab</a:t>
            </a:r>
            <a:r>
              <a:rPr lang="en-US" sz="1800" dirty="0" smtClean="0"/>
              <a:t> for killing Absalom (He's lucky he didn't have him killed).</a:t>
            </a:r>
          </a:p>
          <a:p>
            <a:pPr marL="274320" indent="-274320" eaLnBrk="1" fontAlgn="auto" hangingPunct="1">
              <a:spcAft>
                <a:spcPts val="0"/>
              </a:spcAft>
              <a:buClr>
                <a:schemeClr val="accent3"/>
              </a:buClr>
              <a:buFont typeface="Wingdings 2"/>
              <a:buChar char=""/>
              <a:defRPr/>
            </a:pPr>
            <a:r>
              <a:rPr lang="en-US" sz="1800" dirty="0" smtClean="0"/>
              <a:t>David also made a number of gestures of reconciliation, mercy and political savvy that brought the kingdom together, but he is still making mistakes too. </a:t>
            </a:r>
          </a:p>
          <a:p>
            <a:pPr marL="274320" indent="-274320" eaLnBrk="1" fontAlgn="auto" hangingPunct="1">
              <a:spcAft>
                <a:spcPts val="0"/>
              </a:spcAft>
              <a:buClr>
                <a:schemeClr val="accent3"/>
              </a:buClr>
              <a:buFont typeface="Wingdings 2"/>
              <a:buChar char=""/>
              <a:defRPr/>
            </a:pPr>
            <a:r>
              <a:rPr lang="en-US" sz="1800" dirty="0" smtClean="0"/>
              <a:t>The representatives of Israel were left out of David's welcoming party leading them to feel left out of David's kingdom vv. 41-43. This would eventually lead to the cessation of the northern tribes during the reign of David' s grandson, </a:t>
            </a:r>
            <a:r>
              <a:rPr lang="en-US" sz="1800" dirty="0" err="1" smtClean="0"/>
              <a:t>Rehoboam</a:t>
            </a:r>
            <a:r>
              <a:rPr lang="en-US" sz="1800" dirty="0" smtClean="0"/>
              <a:t> recorded in I Kings.</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fontScale="92500"/>
          </a:bodyPr>
          <a:lstStyle/>
          <a:p>
            <a:pPr marL="274320" indent="-274320" eaLnBrk="1" fontAlgn="auto" hangingPunct="1">
              <a:spcAft>
                <a:spcPts val="0"/>
              </a:spcAft>
              <a:buClr>
                <a:schemeClr val="accent3"/>
              </a:buClr>
              <a:buFont typeface="Wingdings 2"/>
              <a:buChar char=""/>
              <a:defRPr/>
            </a:pPr>
            <a:r>
              <a:rPr lang="en-US" b="1" dirty="0" smtClean="0"/>
              <a:t>Second Samuel</a:t>
            </a:r>
          </a:p>
          <a:p>
            <a:pPr marL="274320" indent="-274320" eaLnBrk="1" fontAlgn="auto" hangingPunct="1">
              <a:spcAft>
                <a:spcPts val="0"/>
              </a:spcAft>
              <a:buClr>
                <a:schemeClr val="accent3"/>
              </a:buClr>
              <a:buFont typeface="Wingdings 2"/>
              <a:buChar char=""/>
              <a:defRPr/>
            </a:pPr>
            <a:r>
              <a:rPr lang="en-US" sz="1800" b="1" dirty="0" smtClean="0"/>
              <a:t>Outline</a:t>
            </a:r>
          </a:p>
          <a:p>
            <a:pPr marL="274320" indent="-274320" eaLnBrk="1" fontAlgn="auto" hangingPunct="1">
              <a:spcAft>
                <a:spcPts val="0"/>
              </a:spcAft>
              <a:buClr>
                <a:schemeClr val="accent3"/>
              </a:buClr>
              <a:buFont typeface="Wingdings 2"/>
              <a:buChar char=""/>
              <a:defRPr/>
            </a:pPr>
            <a:r>
              <a:rPr lang="en-US" sz="2400" b="1" dirty="0" smtClean="0"/>
              <a:t>III. THE PERILOUS YEARS (Chapters 13-24)</a:t>
            </a:r>
          </a:p>
          <a:p>
            <a:pPr marL="274320" indent="-274320" eaLnBrk="1" fontAlgn="auto" hangingPunct="1">
              <a:spcAft>
                <a:spcPts val="0"/>
              </a:spcAft>
              <a:buClr>
                <a:schemeClr val="accent3"/>
              </a:buClr>
              <a:buFont typeface="Wingdings 2"/>
              <a:buChar char=""/>
              <a:defRPr/>
            </a:pPr>
            <a:r>
              <a:rPr lang="en-US" sz="2400" dirty="0" smtClean="0"/>
              <a:t>Not only did David have trouble with his family, those troubles extended into his kingdom and lasted until his death.</a:t>
            </a:r>
          </a:p>
          <a:p>
            <a:pPr marL="274320" indent="-274320" eaLnBrk="1" fontAlgn="auto" hangingPunct="1">
              <a:spcAft>
                <a:spcPts val="0"/>
              </a:spcAft>
              <a:buClr>
                <a:schemeClr val="accent3"/>
              </a:buClr>
              <a:buFont typeface="Wingdings 2"/>
              <a:buChar char=""/>
              <a:defRPr/>
            </a:pPr>
            <a:r>
              <a:rPr lang="en-US" sz="2400" b="1" dirty="0" smtClean="0"/>
              <a:t>B. Trouble with His Kingdom (20-24)</a:t>
            </a:r>
          </a:p>
          <a:p>
            <a:pPr marL="274320" indent="-274320" eaLnBrk="1" fontAlgn="auto" hangingPunct="1">
              <a:spcAft>
                <a:spcPts val="0"/>
              </a:spcAft>
              <a:buClr>
                <a:schemeClr val="accent3"/>
              </a:buClr>
              <a:buFont typeface="Wingdings 2"/>
              <a:buChar char=""/>
              <a:defRPr/>
            </a:pPr>
            <a:r>
              <a:rPr lang="en-US" sz="2400" b="1" dirty="0" smtClean="0"/>
              <a:t>1. A New Rebellion, (20)</a:t>
            </a:r>
          </a:p>
          <a:p>
            <a:pPr marL="274320" indent="-274320" eaLnBrk="1" fontAlgn="auto" hangingPunct="1">
              <a:spcAft>
                <a:spcPts val="0"/>
              </a:spcAft>
              <a:buClr>
                <a:schemeClr val="accent3"/>
              </a:buClr>
              <a:buFont typeface="Wingdings 2"/>
              <a:buChar char=""/>
              <a:defRPr/>
            </a:pPr>
            <a:r>
              <a:rPr lang="en-US" sz="2400" dirty="0" smtClean="0"/>
              <a:t>To conclude this section on David's troubled final years we start with another rebellion. </a:t>
            </a:r>
          </a:p>
          <a:p>
            <a:pPr marL="274320" indent="-274320" eaLnBrk="1" fontAlgn="auto" hangingPunct="1">
              <a:spcAft>
                <a:spcPts val="0"/>
              </a:spcAft>
              <a:buClr>
                <a:schemeClr val="accent3"/>
              </a:buClr>
              <a:buFont typeface="Wingdings 2"/>
              <a:buChar char=""/>
              <a:defRPr/>
            </a:pPr>
            <a:r>
              <a:rPr lang="en-US" sz="2400" dirty="0" smtClean="0"/>
              <a:t>This time Sheba, a </a:t>
            </a:r>
            <a:r>
              <a:rPr lang="en-US" sz="2400" dirty="0" err="1" smtClean="0"/>
              <a:t>Benjamite</a:t>
            </a:r>
            <a:r>
              <a:rPr lang="en-US" sz="2400" dirty="0" smtClean="0"/>
              <a:t> and relative of Saul, leads the tribes of Israel in another coup attempt.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b="1" dirty="0" smtClean="0"/>
              <a:t>Second Samuel</a:t>
            </a:r>
          </a:p>
          <a:p>
            <a:pPr marL="274320" indent="-274320" eaLnBrk="1" fontAlgn="auto" hangingPunct="1">
              <a:spcAft>
                <a:spcPts val="0"/>
              </a:spcAft>
              <a:buClr>
                <a:schemeClr val="accent3"/>
              </a:buClr>
              <a:buFont typeface="Wingdings 2"/>
              <a:buChar char=""/>
              <a:defRPr/>
            </a:pPr>
            <a:r>
              <a:rPr lang="en-US" sz="1800" b="1" dirty="0" smtClean="0"/>
              <a:t>Outline</a:t>
            </a:r>
          </a:p>
          <a:p>
            <a:pPr marL="274320" indent="-274320" eaLnBrk="1" fontAlgn="auto" hangingPunct="1">
              <a:spcAft>
                <a:spcPts val="0"/>
              </a:spcAft>
              <a:buClr>
                <a:schemeClr val="accent3"/>
              </a:buClr>
              <a:buFont typeface="Wingdings 2"/>
              <a:buChar char=""/>
              <a:defRPr/>
            </a:pPr>
            <a:r>
              <a:rPr lang="en-US" sz="2400" b="1" dirty="0" smtClean="0"/>
              <a:t>III. THE PERILOUS YEARS (Chapters 13-24)</a:t>
            </a:r>
          </a:p>
          <a:p>
            <a:pPr marL="274320" indent="-274320" eaLnBrk="1" fontAlgn="auto" hangingPunct="1">
              <a:spcAft>
                <a:spcPts val="0"/>
              </a:spcAft>
              <a:buClr>
                <a:schemeClr val="accent3"/>
              </a:buClr>
              <a:buFont typeface="Wingdings 2"/>
              <a:buChar char=""/>
              <a:defRPr/>
            </a:pPr>
            <a:r>
              <a:rPr lang="en-US" sz="2400" b="1" dirty="0" smtClean="0"/>
              <a:t>B. Trouble with His Kingdom (20-24)</a:t>
            </a:r>
          </a:p>
          <a:p>
            <a:pPr marL="274320" indent="-274320" eaLnBrk="1" fontAlgn="auto" hangingPunct="1">
              <a:spcAft>
                <a:spcPts val="0"/>
              </a:spcAft>
              <a:buClr>
                <a:schemeClr val="accent3"/>
              </a:buClr>
              <a:buFont typeface="Wingdings 2"/>
              <a:buChar char=""/>
              <a:defRPr/>
            </a:pPr>
            <a:r>
              <a:rPr lang="en-US" sz="2400" b="1" dirty="0" smtClean="0"/>
              <a:t>1. A New Rebellion, (20)</a:t>
            </a:r>
          </a:p>
          <a:p>
            <a:pPr marL="274320" indent="-274320" eaLnBrk="1" fontAlgn="auto" hangingPunct="1">
              <a:spcAft>
                <a:spcPts val="0"/>
              </a:spcAft>
              <a:buClr>
                <a:schemeClr val="accent3"/>
              </a:buClr>
              <a:buFont typeface="Wingdings 2"/>
              <a:buChar char=""/>
              <a:defRPr/>
            </a:pPr>
            <a:r>
              <a:rPr lang="en-US" sz="2200" dirty="0" err="1" smtClean="0"/>
              <a:t>Amasa's</a:t>
            </a:r>
            <a:r>
              <a:rPr lang="en-US" sz="2200" dirty="0" smtClean="0"/>
              <a:t> slowness to react caused David to appoint his loyal soldiers </a:t>
            </a:r>
            <a:r>
              <a:rPr lang="en-US" sz="2200" dirty="0" err="1" smtClean="0"/>
              <a:t>Abishai</a:t>
            </a:r>
            <a:r>
              <a:rPr lang="en-US" sz="2200" dirty="0" smtClean="0"/>
              <a:t> and </a:t>
            </a:r>
            <a:r>
              <a:rPr lang="en-US" sz="2200" dirty="0" err="1" smtClean="0"/>
              <a:t>Joab</a:t>
            </a:r>
            <a:r>
              <a:rPr lang="en-US" sz="2200" dirty="0" smtClean="0"/>
              <a:t> to put down the rebellion. </a:t>
            </a:r>
          </a:p>
          <a:p>
            <a:pPr marL="274320" indent="-274320" eaLnBrk="1" fontAlgn="auto" hangingPunct="1">
              <a:spcAft>
                <a:spcPts val="0"/>
              </a:spcAft>
              <a:buClr>
                <a:schemeClr val="accent3"/>
              </a:buClr>
              <a:buFont typeface="Wingdings 2"/>
              <a:buChar char=""/>
              <a:defRPr/>
            </a:pPr>
            <a:r>
              <a:rPr lang="en-US" sz="2200" dirty="0" smtClean="0"/>
              <a:t>This gave </a:t>
            </a:r>
            <a:r>
              <a:rPr lang="en-US" sz="2200" dirty="0" err="1" smtClean="0"/>
              <a:t>Joab</a:t>
            </a:r>
            <a:r>
              <a:rPr lang="en-US" sz="2200" dirty="0" smtClean="0"/>
              <a:t> a chance to get even and he assassinated </a:t>
            </a:r>
            <a:r>
              <a:rPr lang="en-US" sz="2200" dirty="0" err="1" smtClean="0"/>
              <a:t>Amasa</a:t>
            </a:r>
            <a:r>
              <a:rPr lang="en-US" sz="2200" dirty="0" smtClean="0"/>
              <a:t> with a deadly kiss and a dagger.</a:t>
            </a:r>
          </a:p>
          <a:p>
            <a:pPr marL="274320" indent="-274320" eaLnBrk="1" fontAlgn="auto" hangingPunct="1">
              <a:spcAft>
                <a:spcPts val="0"/>
              </a:spcAft>
              <a:buClr>
                <a:schemeClr val="accent3"/>
              </a:buClr>
              <a:buFont typeface="Wingdings 2"/>
              <a:buChar char=""/>
              <a:defRPr/>
            </a:pPr>
            <a:r>
              <a:rPr lang="en-US" sz="2200" dirty="0" smtClean="0"/>
              <a:t>The people of Israel saw the power of David as his army besieged the city of Abel Beth </a:t>
            </a:r>
            <a:r>
              <a:rPr lang="en-US" sz="2200" dirty="0" err="1" smtClean="0"/>
              <a:t>Maacah</a:t>
            </a:r>
            <a:r>
              <a:rPr lang="en-US" sz="2200" dirty="0" smtClean="0"/>
              <a:t> where Sheba was hiding. </a:t>
            </a:r>
          </a:p>
          <a:p>
            <a:pPr marL="274320" indent="-274320" eaLnBrk="1" fontAlgn="auto" hangingPunct="1">
              <a:spcAft>
                <a:spcPts val="0"/>
              </a:spcAft>
              <a:buClr>
                <a:schemeClr val="accent3"/>
              </a:buClr>
              <a:buFont typeface="Wingdings 2"/>
              <a:buChar char=""/>
              <a:defRPr/>
            </a:pPr>
            <a:r>
              <a:rPr lang="en-US" sz="2200" dirty="0" smtClean="0"/>
              <a:t>A woman in the city convinced the citizens to offer Sheba's head to </a:t>
            </a:r>
            <a:r>
              <a:rPr lang="en-US" sz="2200" dirty="0" err="1" smtClean="0"/>
              <a:t>Joaband</a:t>
            </a:r>
            <a:r>
              <a:rPr lang="en-US" sz="2200" dirty="0" smtClean="0"/>
              <a:t> the rebellion ended.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1800" b="1" smtClean="0"/>
              <a:t>Outline</a:t>
            </a:r>
          </a:p>
          <a:p>
            <a:pPr eaLnBrk="1" hangingPunct="1"/>
            <a:r>
              <a:rPr lang="en-US" sz="2400" b="1" smtClean="0"/>
              <a:t>III. THE PERILOUS YEARS (Chapters 13-24)</a:t>
            </a:r>
          </a:p>
          <a:p>
            <a:pPr eaLnBrk="1" hangingPunct="1"/>
            <a:r>
              <a:rPr lang="en-US" sz="2400" b="1" smtClean="0"/>
              <a:t>B. Trouble with His Kingdom (20-24)</a:t>
            </a:r>
          </a:p>
          <a:p>
            <a:pPr eaLnBrk="1" hangingPunct="1"/>
            <a:r>
              <a:rPr lang="en-US" sz="2000" b="1" smtClean="0"/>
              <a:t>2. God Preserves David's Kingdom but Trouble Continues (21-24)</a:t>
            </a:r>
          </a:p>
          <a:p>
            <a:pPr eaLnBrk="1" hangingPunct="1"/>
            <a:r>
              <a:rPr lang="en-US" sz="2000" smtClean="0"/>
              <a:t>This last section of the book is an appendix to David's career as God's anointed king. The emphasis on David's praise to God is juxtaposed on accounts of God's dealing with and punishing Israel’s ongoing sin.</a:t>
            </a:r>
          </a:p>
          <a:p>
            <a:pPr eaLnBrk="1" hangingPunct="1"/>
            <a:r>
              <a:rPr lang="en-US" sz="2000" smtClean="0"/>
              <a:t>In chapter 21 God uses a famine to remind David of the unfinished matter of justice toward the Gibeonites from the time of Saul. God also allowed the Philistines to reenter the scene even though He allowed complete victories in each battle.</a:t>
            </a:r>
            <a:endParaRPr lang="en-US" sz="22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b="1" dirty="0" smtClean="0"/>
              <a:t>Second Samuel</a:t>
            </a:r>
          </a:p>
          <a:p>
            <a:pPr marL="274320" indent="-274320" eaLnBrk="1" fontAlgn="auto" hangingPunct="1">
              <a:spcAft>
                <a:spcPts val="0"/>
              </a:spcAft>
              <a:buClr>
                <a:schemeClr val="accent3"/>
              </a:buClr>
              <a:buFont typeface="Wingdings 2"/>
              <a:buChar char=""/>
              <a:defRPr/>
            </a:pPr>
            <a:r>
              <a:rPr lang="en-US" sz="1800" b="1" dirty="0" smtClean="0"/>
              <a:t>Outline</a:t>
            </a:r>
          </a:p>
          <a:p>
            <a:pPr marL="274320" indent="-274320" eaLnBrk="1" fontAlgn="auto" hangingPunct="1">
              <a:spcAft>
                <a:spcPts val="0"/>
              </a:spcAft>
              <a:buClr>
                <a:schemeClr val="accent3"/>
              </a:buClr>
              <a:buFont typeface="Wingdings 2"/>
              <a:buChar char=""/>
              <a:defRPr/>
            </a:pPr>
            <a:r>
              <a:rPr lang="en-US" sz="2400" b="1" dirty="0" smtClean="0"/>
              <a:t>III. THE PERILOUS YEARS (Chapters 13-24)</a:t>
            </a:r>
          </a:p>
          <a:p>
            <a:pPr marL="274320" indent="-274320" eaLnBrk="1" fontAlgn="auto" hangingPunct="1">
              <a:spcAft>
                <a:spcPts val="0"/>
              </a:spcAft>
              <a:buClr>
                <a:schemeClr val="accent3"/>
              </a:buClr>
              <a:buFont typeface="Wingdings 2"/>
              <a:buChar char=""/>
              <a:defRPr/>
            </a:pPr>
            <a:r>
              <a:rPr lang="en-US" sz="2400" b="1" dirty="0" smtClean="0"/>
              <a:t>B. Trouble with His Kingdom (20-24)</a:t>
            </a:r>
          </a:p>
          <a:p>
            <a:pPr marL="274320" indent="-274320" eaLnBrk="1" fontAlgn="auto" hangingPunct="1">
              <a:spcAft>
                <a:spcPts val="0"/>
              </a:spcAft>
              <a:buClr>
                <a:schemeClr val="accent3"/>
              </a:buClr>
              <a:buFont typeface="Wingdings 2"/>
              <a:buChar char=""/>
              <a:defRPr/>
            </a:pPr>
            <a:r>
              <a:rPr lang="en-US" sz="2000" b="1" dirty="0" smtClean="0"/>
              <a:t>2. God Preserves David's Kingdom but Trouble Continues (21-24)</a:t>
            </a:r>
          </a:p>
          <a:p>
            <a:pPr marL="274320" indent="-274320" eaLnBrk="1" fontAlgn="auto" hangingPunct="1">
              <a:spcAft>
                <a:spcPts val="0"/>
              </a:spcAft>
              <a:buClr>
                <a:schemeClr val="accent3"/>
              </a:buClr>
              <a:buFont typeface="Wingdings 2"/>
              <a:buChar char=""/>
              <a:defRPr/>
            </a:pPr>
            <a:r>
              <a:rPr lang="en-US" sz="2000" dirty="0" smtClean="0"/>
              <a:t>Chapter 22 is primarily a song written by David to thank God for his deliverance from Saul. It is also included in Psalm 18.</a:t>
            </a:r>
          </a:p>
          <a:p>
            <a:pPr marL="274320" indent="-274320" eaLnBrk="1" fontAlgn="auto" hangingPunct="1">
              <a:spcAft>
                <a:spcPts val="0"/>
              </a:spcAft>
              <a:buClr>
                <a:schemeClr val="accent3"/>
              </a:buClr>
              <a:buFont typeface="Wingdings 2"/>
              <a:buChar char=""/>
              <a:defRPr/>
            </a:pPr>
            <a:r>
              <a:rPr lang="en-US" sz="2000" dirty="0" smtClean="0"/>
              <a:t>Chapter 23 contains the last official words of King David reflecting on his choice and reign over the nation of Israel and God's faithful keeping of His covenant.</a:t>
            </a:r>
          </a:p>
          <a:p>
            <a:pPr marL="274320" indent="-274320" eaLnBrk="1" fontAlgn="auto" hangingPunct="1">
              <a:spcAft>
                <a:spcPts val="0"/>
              </a:spcAft>
              <a:buClr>
                <a:schemeClr val="accent3"/>
              </a:buClr>
              <a:buFont typeface="Wingdings 2"/>
              <a:buChar char=""/>
              <a:defRPr/>
            </a:pPr>
            <a:r>
              <a:rPr lang="en-US" sz="2000" dirty="0" smtClean="0"/>
              <a:t>David also pays tribute to the "Mighty Men" God gave him. Among these were the "Three,“ possibly his personal body guard. They would do anything for him, and did becoming the "stuff legends are made of." (i.e. Getting him water, in Saul’s camp .) There were also </a:t>
            </a:r>
            <a:r>
              <a:rPr lang="en-US" sz="2000" dirty="0" err="1" smtClean="0"/>
              <a:t>Abishai</a:t>
            </a:r>
            <a:r>
              <a:rPr lang="en-US" sz="2000" dirty="0" smtClean="0"/>
              <a:t> and </a:t>
            </a:r>
            <a:r>
              <a:rPr lang="en-US" sz="2000" dirty="0" err="1" smtClean="0"/>
              <a:t>Benaish</a:t>
            </a:r>
            <a:r>
              <a:rPr lang="en-US" sz="2000" dirty="0" smtClean="0"/>
              <a:t> and the "Thirty" who were the center of his fighting force, loyal to him throughout.</a:t>
            </a:r>
            <a:endParaRPr lang="en-US" sz="2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lstStyle/>
          <a:p>
            <a:pPr eaLnBrk="1" hangingPunct="1"/>
            <a:r>
              <a:rPr lang="en-US" b="1" smtClean="0"/>
              <a:t>Second Samuel</a:t>
            </a:r>
          </a:p>
          <a:p>
            <a:pPr eaLnBrk="1" hangingPunct="1"/>
            <a:r>
              <a:rPr lang="en-US" sz="1800" b="1" smtClean="0"/>
              <a:t>Outline</a:t>
            </a:r>
          </a:p>
          <a:p>
            <a:pPr eaLnBrk="1" hangingPunct="1"/>
            <a:r>
              <a:rPr lang="en-US" sz="2400" b="1" smtClean="0"/>
              <a:t>III. THE PERILOUS YEARS (Chapters 13-24)</a:t>
            </a:r>
          </a:p>
          <a:p>
            <a:pPr eaLnBrk="1" hangingPunct="1"/>
            <a:r>
              <a:rPr lang="en-US" sz="2400" b="1" smtClean="0"/>
              <a:t>B. Trouble with His Kingdom (20-24)</a:t>
            </a:r>
          </a:p>
          <a:p>
            <a:pPr eaLnBrk="1" hangingPunct="1"/>
            <a:r>
              <a:rPr lang="en-US" sz="2000" b="1" smtClean="0"/>
              <a:t>2. God Preserves David's Kingdom but Trouble Continues (21-24)</a:t>
            </a:r>
          </a:p>
          <a:p>
            <a:pPr eaLnBrk="1" hangingPunct="1"/>
            <a:r>
              <a:rPr lang="en-US" sz="1800" smtClean="0"/>
              <a:t>In chapter 24, the final episode of this appendix, the Lord brings a plague on Israel because David took a census, a sign of his pride and dependence on human strength rather than God's power.</a:t>
            </a:r>
          </a:p>
          <a:p>
            <a:pPr eaLnBrk="1" hangingPunct="1"/>
            <a:r>
              <a:rPr lang="en-US" sz="1800" smtClean="0"/>
              <a:t>Even though God told him to do it, Joab saw the truth, that God was angry and chastising David for his self-reliance, and begged him not to, but David prevailed and the people paid the price.</a:t>
            </a:r>
            <a:endParaRPr lang="en-US" sz="22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b="1" dirty="0" smtClean="0"/>
              <a:t>Second Samuel</a:t>
            </a:r>
          </a:p>
          <a:p>
            <a:pPr marL="274320" indent="-274320" eaLnBrk="1" fontAlgn="auto" hangingPunct="1">
              <a:spcAft>
                <a:spcPts val="0"/>
              </a:spcAft>
              <a:buClr>
                <a:schemeClr val="accent3"/>
              </a:buClr>
              <a:buFont typeface="Wingdings 2"/>
              <a:buChar char=""/>
              <a:defRPr/>
            </a:pPr>
            <a:r>
              <a:rPr lang="en-US" sz="1800" b="1" dirty="0" smtClean="0"/>
              <a:t>Outline</a:t>
            </a:r>
          </a:p>
          <a:p>
            <a:pPr marL="274320" indent="-274320" eaLnBrk="1" fontAlgn="auto" hangingPunct="1">
              <a:spcAft>
                <a:spcPts val="0"/>
              </a:spcAft>
              <a:buClr>
                <a:schemeClr val="accent3"/>
              </a:buClr>
              <a:buFont typeface="Wingdings 2"/>
              <a:buChar char=""/>
              <a:defRPr/>
            </a:pPr>
            <a:r>
              <a:rPr lang="en-US" sz="2400" b="1" dirty="0" smtClean="0"/>
              <a:t>III. THE PERILOUS YEARS (Chapters 13-24)</a:t>
            </a:r>
          </a:p>
          <a:p>
            <a:pPr marL="274320" indent="-274320" eaLnBrk="1" fontAlgn="auto" hangingPunct="1">
              <a:spcAft>
                <a:spcPts val="0"/>
              </a:spcAft>
              <a:buClr>
                <a:schemeClr val="accent3"/>
              </a:buClr>
              <a:buFont typeface="Wingdings 2"/>
              <a:buChar char=""/>
              <a:defRPr/>
            </a:pPr>
            <a:r>
              <a:rPr lang="en-US" sz="2400" b="1" dirty="0" smtClean="0"/>
              <a:t>B. Trouble with His Kingdom (20-24)</a:t>
            </a:r>
          </a:p>
          <a:p>
            <a:pPr marL="274320" indent="-274320" eaLnBrk="1" fontAlgn="auto" hangingPunct="1">
              <a:spcAft>
                <a:spcPts val="0"/>
              </a:spcAft>
              <a:buClr>
                <a:schemeClr val="accent3"/>
              </a:buClr>
              <a:buFont typeface="Wingdings 2"/>
              <a:buChar char=""/>
              <a:defRPr/>
            </a:pPr>
            <a:r>
              <a:rPr lang="en-US" sz="2000" dirty="0" smtClean="0"/>
              <a:t>What was Israel's sin? All we know is that the three choices of punishment God presented-- famine, plague, or war, are the three curses threatened for the breaking of the covenant in Deut. 28.</a:t>
            </a:r>
          </a:p>
          <a:p>
            <a:pPr marL="274320" indent="-274320" eaLnBrk="1" fontAlgn="auto" hangingPunct="1">
              <a:spcAft>
                <a:spcPts val="0"/>
              </a:spcAft>
              <a:buClr>
                <a:schemeClr val="accent3"/>
              </a:buClr>
              <a:buFont typeface="Wingdings 2"/>
              <a:buChar char=""/>
              <a:defRPr/>
            </a:pPr>
            <a:r>
              <a:rPr lang="en-US" sz="2000" dirty="0" smtClean="0"/>
              <a:t>The Book of II Samuel finishes with David obediently offering a sacrifice for the atonement of his sin and the sins of Israel on an alter constructed on the very location where he had witnessed the avenging angel come (w. 18-10). This site would become his choice for the building of the temple (I Chron. 22:1).</a:t>
            </a:r>
          </a:p>
          <a:p>
            <a:pPr marL="274320" indent="-274320" eaLnBrk="1" fontAlgn="auto" hangingPunct="1">
              <a:spcAft>
                <a:spcPts val="0"/>
              </a:spcAft>
              <a:buClr>
                <a:schemeClr val="accent3"/>
              </a:buClr>
              <a:buFont typeface="Wingdings 2"/>
              <a:buChar char=""/>
              <a:defRPr/>
            </a:pPr>
            <a:r>
              <a:rPr lang="en-US" sz="2000" dirty="0" smtClean="0"/>
              <a:t>God accepts the sacrifice as the book of II Samuel ends.</a:t>
            </a:r>
            <a:endParaRPr lang="en-US" sz="2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smtClean="0"/>
              <a:t>Old Testament Survey- Exodus</a:t>
            </a:r>
          </a:p>
        </p:txBody>
      </p:sp>
      <p:sp>
        <p:nvSpPr>
          <p:cNvPr id="15362" name="Rectangle 3"/>
          <p:cNvSpPr>
            <a:spLocks noGrp="1" noChangeArrowheads="1"/>
          </p:cNvSpPr>
          <p:nvPr>
            <p:ph idx="1"/>
          </p:nvPr>
        </p:nvSpPr>
        <p:spPr/>
        <p:txBody>
          <a:bodyPr/>
          <a:lstStyle/>
          <a:p>
            <a:pPr eaLnBrk="1" hangingPunct="1">
              <a:lnSpc>
                <a:spcPct val="90000"/>
              </a:lnSpc>
            </a:pPr>
            <a:r>
              <a:rPr lang="en-US" smtClean="0"/>
              <a:t>The early date is built upon the normal interpretation of 1 Kings 6:1 and Judges 11:26.</a:t>
            </a:r>
          </a:p>
          <a:p>
            <a:pPr eaLnBrk="1" hangingPunct="1">
              <a:lnSpc>
                <a:spcPct val="90000"/>
              </a:lnSpc>
            </a:pPr>
            <a:r>
              <a:rPr lang="en-US" smtClean="0"/>
              <a:t>1 Kings 6:1 says that Solomon started building the Temple 480 years after the Exodus.</a:t>
            </a:r>
          </a:p>
          <a:p>
            <a:pPr eaLnBrk="1" hangingPunct="1">
              <a:lnSpc>
                <a:spcPct val="90000"/>
              </a:lnSpc>
            </a:pPr>
            <a:r>
              <a:rPr lang="en-US" smtClean="0"/>
              <a:t>We know that he began building the Temple in the fourth year of his reign which was 967/66 BC</a:t>
            </a:r>
          </a:p>
          <a:p>
            <a:pPr lvl="1" eaLnBrk="1" hangingPunct="1">
              <a:lnSpc>
                <a:spcPct val="90000"/>
              </a:lnSpc>
              <a:buFontTx/>
              <a:buNone/>
            </a:pP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US" smtClean="0"/>
              <a:t>Old Testament Survey- Exodus</a:t>
            </a:r>
          </a:p>
        </p:txBody>
      </p:sp>
      <p:sp>
        <p:nvSpPr>
          <p:cNvPr id="33794" name="Rectangle 3"/>
          <p:cNvSpPr>
            <a:spLocks noGrp="1" noChangeArrowheads="1"/>
          </p:cNvSpPr>
          <p:nvPr>
            <p:ph idx="1"/>
          </p:nvPr>
        </p:nvSpPr>
        <p:spPr/>
        <p:txBody>
          <a:bodyPr/>
          <a:lstStyle/>
          <a:p>
            <a:pPr marL="609600" indent="-609600" eaLnBrk="1" hangingPunct="1">
              <a:lnSpc>
                <a:spcPct val="80000"/>
              </a:lnSpc>
            </a:pPr>
            <a:r>
              <a:rPr lang="en-US" sz="2800" smtClean="0"/>
              <a:t>Exodus- An outline</a:t>
            </a:r>
          </a:p>
          <a:p>
            <a:pPr marL="609600" indent="-609600" eaLnBrk="1" hangingPunct="1">
              <a:lnSpc>
                <a:spcPct val="80000"/>
              </a:lnSpc>
              <a:buFontTx/>
              <a:buAutoNum type="romanUcPeriod"/>
            </a:pPr>
            <a:r>
              <a:rPr lang="en-US" sz="2800" smtClean="0"/>
              <a:t>Israel in Egypt (1-2)</a:t>
            </a:r>
          </a:p>
          <a:p>
            <a:pPr marL="609600" indent="-609600" eaLnBrk="1" hangingPunct="1">
              <a:lnSpc>
                <a:spcPct val="80000"/>
              </a:lnSpc>
              <a:buFontTx/>
              <a:buAutoNum type="romanUcPeriod"/>
            </a:pPr>
            <a:r>
              <a:rPr lang="en-US" sz="2800" smtClean="0"/>
              <a:t>YHWH vs. the God’s of Egypt (3-15)</a:t>
            </a:r>
          </a:p>
          <a:p>
            <a:pPr marL="609600" indent="-609600" eaLnBrk="1" hangingPunct="1">
              <a:lnSpc>
                <a:spcPct val="80000"/>
              </a:lnSpc>
              <a:buFontTx/>
              <a:buAutoNum type="romanUcPeriod"/>
            </a:pPr>
            <a:r>
              <a:rPr lang="en-US" sz="2800" smtClean="0"/>
              <a:t>YHWH makes Israel His people (16-24)</a:t>
            </a:r>
          </a:p>
          <a:p>
            <a:pPr marL="609600" indent="-609600" eaLnBrk="1" hangingPunct="1">
              <a:lnSpc>
                <a:spcPct val="80000"/>
              </a:lnSpc>
              <a:buFontTx/>
              <a:buAutoNum type="romanUcPeriod"/>
            </a:pPr>
            <a:r>
              <a:rPr lang="en-US" sz="2800" smtClean="0"/>
              <a:t>YHWH tabernacles among His people (25-40)</a:t>
            </a:r>
          </a:p>
          <a:p>
            <a:pPr marL="609600" indent="-609600" eaLnBrk="1" hangingPunct="1">
              <a:lnSpc>
                <a:spcPct val="80000"/>
              </a:lnSpc>
              <a:buFont typeface="Wingdings 2" pitchFamily="18" charset="2"/>
              <a:buNone/>
            </a:pPr>
            <a:endParaRPr lang="en-US" sz="2800" smtClean="0"/>
          </a:p>
          <a:p>
            <a:pPr marL="609600" indent="-609600" eaLnBrk="1" hangingPunct="1">
              <a:lnSpc>
                <a:spcPct val="80000"/>
              </a:lnSpc>
            </a:pPr>
            <a:r>
              <a:rPr lang="en-US" sz="2800" smtClean="0"/>
              <a:t>At Sinai two important events happen which will show Israel that they are uniquely God’s nation- the giving of the law and the giving of the Tabernacle.</a:t>
            </a:r>
          </a:p>
          <a:p>
            <a:pPr marL="609600" indent="-609600" eaLnBrk="1" hangingPunct="1">
              <a:lnSpc>
                <a:spcPct val="80000"/>
              </a:lnSpc>
              <a:buFontTx/>
              <a:buNone/>
            </a:pPr>
            <a:endParaRPr lang="en-US" sz="2800" smtClean="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p:cNvSpPr>
          <p:nvPr>
            <p:ph type="title"/>
          </p:nvPr>
        </p:nvSpPr>
        <p:spPr/>
        <p:txBody>
          <a:bodyPr/>
          <a:lstStyle/>
          <a:p>
            <a:endParaRPr lang="en-US" smtClean="0"/>
          </a:p>
        </p:txBody>
      </p:sp>
      <p:sp>
        <p:nvSpPr>
          <p:cNvPr id="457731" name="Rectangle 3"/>
          <p:cNvSpPr>
            <a:spLocks noGrp="1"/>
          </p:cNvSpPr>
          <p:nvPr>
            <p:ph type="body" idx="1"/>
          </p:nvPr>
        </p:nvSpPr>
        <p:spPr/>
        <p:txBody>
          <a:bodyPr/>
          <a:lstStyle/>
          <a:p>
            <a:endParaRPr lang="en-US" smtClean="0"/>
          </a:p>
        </p:txBody>
      </p:sp>
      <p:pic>
        <p:nvPicPr>
          <p:cNvPr id="457732" name="Picture 4" descr="davidtomb1"/>
          <p:cNvPicPr>
            <a:picLocks noChangeAspect="1" noChangeArrowheads="1"/>
          </p:cNvPicPr>
          <p:nvPr/>
        </p:nvPicPr>
        <p:blipFill>
          <a:blip r:embed="rId2"/>
          <a:srcRect/>
          <a:stretch>
            <a:fillRect/>
          </a:stretch>
        </p:blipFill>
        <p:spPr bwMode="auto">
          <a:xfrm>
            <a:off x="457200" y="685800"/>
            <a:ext cx="8229600" cy="5638800"/>
          </a:xfrm>
          <a:prstGeom prst="rect">
            <a:avLst/>
          </a:prstGeom>
          <a:noFill/>
        </p:spPr>
      </p:pic>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b="1" dirty="0" smtClean="0"/>
              <a:t>Second Samuel</a:t>
            </a:r>
          </a:p>
          <a:p>
            <a:pPr marL="274320" indent="-274320" eaLnBrk="1" fontAlgn="auto" hangingPunct="1">
              <a:spcAft>
                <a:spcPts val="0"/>
              </a:spcAft>
              <a:buClr>
                <a:schemeClr val="accent3"/>
              </a:buClr>
              <a:buFont typeface="Wingdings 2"/>
              <a:buChar char=""/>
              <a:defRPr/>
            </a:pPr>
            <a:r>
              <a:rPr lang="en-US" sz="2000" b="1" dirty="0" smtClean="0"/>
              <a:t>Lessons from the Book of II Samuel:</a:t>
            </a:r>
          </a:p>
          <a:p>
            <a:pPr marL="274320" indent="-274320" eaLnBrk="1" fontAlgn="auto" hangingPunct="1">
              <a:spcAft>
                <a:spcPts val="0"/>
              </a:spcAft>
              <a:buClr>
                <a:schemeClr val="accent3"/>
              </a:buClr>
              <a:buFont typeface="Wingdings 2"/>
              <a:buChar char=""/>
              <a:defRPr/>
            </a:pPr>
            <a:r>
              <a:rPr lang="en-US" sz="2000" b="1" i="1" dirty="0" smtClean="0"/>
              <a:t>1. God's choice for king is best, but that does not mean the man is perfect. </a:t>
            </a:r>
            <a:endParaRPr lang="en-US" sz="2000" dirty="0" smtClean="0"/>
          </a:p>
          <a:p>
            <a:pPr marL="274320" indent="-274320" eaLnBrk="1" fontAlgn="auto" hangingPunct="1">
              <a:spcAft>
                <a:spcPts val="0"/>
              </a:spcAft>
              <a:buClr>
                <a:schemeClr val="accent3"/>
              </a:buClr>
              <a:buFont typeface="Wingdings 2"/>
              <a:buChar char=""/>
              <a:defRPr/>
            </a:pPr>
            <a:r>
              <a:rPr lang="en-US" sz="2000" b="1" dirty="0" smtClean="0"/>
              <a:t>First, men who have a heart for God still have to battle with a sin </a:t>
            </a:r>
            <a:r>
              <a:rPr lang="en-US" sz="2000" dirty="0" smtClean="0"/>
              <a:t>nature.  James says, </a:t>
            </a:r>
            <a:r>
              <a:rPr lang="en-US" sz="2000" i="1" dirty="0" smtClean="0"/>
              <a:t>"Man sins when he is drawn away by his own lusts." </a:t>
            </a:r>
          </a:p>
          <a:p>
            <a:pPr marL="274320" indent="-274320" eaLnBrk="1" fontAlgn="auto" hangingPunct="1">
              <a:spcAft>
                <a:spcPts val="0"/>
              </a:spcAft>
              <a:buClr>
                <a:schemeClr val="accent3"/>
              </a:buClr>
              <a:buFont typeface="Wingdings 2"/>
              <a:buChar char=""/>
              <a:defRPr/>
            </a:pPr>
            <a:r>
              <a:rPr lang="en-US" sz="2000" b="1" i="1" dirty="0" smtClean="0"/>
              <a:t>Second, a Godly king does </a:t>
            </a:r>
            <a:r>
              <a:rPr lang="en-US" sz="2000" dirty="0" smtClean="0"/>
              <a:t>not guarantee a Godly nation. Even if we were to get a leader who is "a man after God's own heart" it would not guarantee a perfect (or Christian) nation. </a:t>
            </a:r>
          </a:p>
          <a:p>
            <a:pPr marL="274320" indent="-274320" eaLnBrk="1" fontAlgn="auto" hangingPunct="1">
              <a:spcAft>
                <a:spcPts val="0"/>
              </a:spcAft>
              <a:buClr>
                <a:schemeClr val="accent3"/>
              </a:buClr>
              <a:buFont typeface="Wingdings 2"/>
              <a:buChar char=""/>
              <a:defRPr/>
            </a:pPr>
            <a:r>
              <a:rPr lang="en-US" sz="2000" dirty="0" smtClean="0"/>
              <a:t>As we will see in the Books of Kings, a good king can bring a nation to righteousness and a bad king can destroy a holy nation, BUT, we will also see that an unrighteous people can ruin a king and a holy people can bring a king in line with God's will.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itle 1"/>
          <p:cNvSpPr>
            <a:spLocks noGrp="1"/>
          </p:cNvSpPr>
          <p:nvPr>
            <p:ph type="title"/>
          </p:nvPr>
        </p:nvSpPr>
        <p:spPr/>
        <p:txBody>
          <a:bodyPr/>
          <a:lstStyle/>
          <a:p>
            <a:pPr eaLnBrk="1" hangingPunct="1"/>
            <a:r>
              <a:rPr lang="en-US" sz="4000" smtClean="0"/>
              <a:t>Old Testament Survey- 1 &amp; 2 Samuel</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b="1" dirty="0" smtClean="0"/>
              <a:t>Second Samuel</a:t>
            </a:r>
          </a:p>
          <a:p>
            <a:pPr marL="274320" indent="-274320" eaLnBrk="1" fontAlgn="auto" hangingPunct="1">
              <a:spcAft>
                <a:spcPts val="0"/>
              </a:spcAft>
              <a:buClr>
                <a:schemeClr val="accent3"/>
              </a:buClr>
              <a:buFont typeface="Wingdings 2"/>
              <a:buChar char=""/>
              <a:defRPr/>
            </a:pPr>
            <a:r>
              <a:rPr lang="en-US" sz="2000" b="1" dirty="0" smtClean="0"/>
              <a:t>Lessons from the Book of II Samuel:</a:t>
            </a:r>
          </a:p>
          <a:p>
            <a:pPr marL="274320" indent="-274320" eaLnBrk="1" fontAlgn="auto" hangingPunct="1">
              <a:spcAft>
                <a:spcPts val="0"/>
              </a:spcAft>
              <a:buClr>
                <a:schemeClr val="accent3"/>
              </a:buClr>
              <a:buFont typeface="Wingdings 2"/>
              <a:buChar char=""/>
              <a:defRPr/>
            </a:pPr>
            <a:r>
              <a:rPr lang="en-US" sz="2000" b="1" i="1" dirty="0" smtClean="0"/>
              <a:t>2. God's grace and mercy are always in effect.</a:t>
            </a:r>
          </a:p>
          <a:p>
            <a:pPr marL="274320" indent="-274320" eaLnBrk="1" fontAlgn="auto" hangingPunct="1">
              <a:spcAft>
                <a:spcPts val="0"/>
              </a:spcAft>
              <a:buClr>
                <a:schemeClr val="accent3"/>
              </a:buClr>
              <a:buFont typeface="Wingdings 2"/>
              <a:buChar char=""/>
              <a:defRPr/>
            </a:pPr>
            <a:r>
              <a:rPr lang="en-US" sz="2000" dirty="0" smtClean="0"/>
              <a:t>In spite of Israel's and David's continued mistakes and failures, God controls circumstances and raises up deliverers to fulfill his promises. He is always faithful to His remnant and always keeps His word. </a:t>
            </a:r>
          </a:p>
          <a:p>
            <a:pPr marL="274320" indent="-274320" eaLnBrk="1" fontAlgn="auto" hangingPunct="1">
              <a:spcAft>
                <a:spcPts val="0"/>
              </a:spcAft>
              <a:buClr>
                <a:schemeClr val="accent3"/>
              </a:buClr>
              <a:buFont typeface="Wingdings 2"/>
              <a:buChar char=""/>
              <a:defRPr/>
            </a:pPr>
            <a:r>
              <a:rPr lang="en-US" sz="2000" b="1" dirty="0" smtClean="0"/>
              <a:t>3. David's story is the story of "everyman". </a:t>
            </a:r>
            <a:r>
              <a:rPr lang="en-US" sz="2000" dirty="0" smtClean="0"/>
              <a:t>My mind paralleled David in Samuel with Paul in Romans.</a:t>
            </a:r>
          </a:p>
          <a:p>
            <a:pPr marL="274320" indent="-274320" eaLnBrk="1" fontAlgn="auto" hangingPunct="1">
              <a:spcAft>
                <a:spcPts val="0"/>
              </a:spcAft>
              <a:buClr>
                <a:schemeClr val="accent3"/>
              </a:buClr>
              <a:buFont typeface="Wingdings 2"/>
              <a:buChar char=""/>
              <a:defRPr/>
            </a:pPr>
            <a:r>
              <a:rPr lang="en-US" sz="2000" i="1" dirty="0" smtClean="0"/>
              <a:t>I Samuel 1 3:14 -- God said, "David was a man after His own heart. "</a:t>
            </a:r>
          </a:p>
          <a:p>
            <a:pPr marL="274320" indent="-274320" eaLnBrk="1" fontAlgn="auto" hangingPunct="1">
              <a:spcAft>
                <a:spcPts val="0"/>
              </a:spcAft>
              <a:buClr>
                <a:schemeClr val="accent3"/>
              </a:buClr>
              <a:buFont typeface="Wingdings 2"/>
              <a:buChar char=""/>
              <a:defRPr/>
            </a:pPr>
            <a:r>
              <a:rPr lang="en-US" sz="2000" dirty="0" smtClean="0"/>
              <a:t>Romans 7 :22 -- Paul said, </a:t>
            </a:r>
            <a:r>
              <a:rPr lang="en-US" sz="2000" i="1" dirty="0" smtClean="0"/>
              <a:t>"I joyfully concur with the law of the Lord in the inner man. "</a:t>
            </a:r>
          </a:p>
          <a:p>
            <a:pPr marL="274320" indent="-274320" eaLnBrk="1" fontAlgn="auto" hangingPunct="1">
              <a:spcAft>
                <a:spcPts val="0"/>
              </a:spcAft>
              <a:buClr>
                <a:schemeClr val="accent3"/>
              </a:buClr>
              <a:buFont typeface="Wingdings 2"/>
              <a:buChar char=""/>
              <a:defRPr/>
            </a:pPr>
            <a:r>
              <a:rPr lang="en-US" sz="2000" dirty="0" smtClean="0"/>
              <a:t>II Samuel 7:13 -- David said, </a:t>
            </a:r>
            <a:r>
              <a:rPr lang="en-US" sz="2000" i="1" dirty="0" smtClean="0"/>
              <a:t>"I have sinned against the Lord. " Romans 7:23 -- Paul said, "but I see </a:t>
            </a:r>
            <a:r>
              <a:rPr lang="en-US" sz="2000" dirty="0" smtClean="0"/>
              <a:t>a different law in the members of my body, waging war against the law of my mind, and making me a prisoner of the law of sin which is in my members.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le 1"/>
          <p:cNvSpPr>
            <a:spLocks noGrp="1"/>
          </p:cNvSpPr>
          <p:nvPr>
            <p:ph type="title"/>
          </p:nvPr>
        </p:nvSpPr>
        <p:spPr/>
        <p:txBody>
          <a:bodyPr/>
          <a:lstStyle/>
          <a:p>
            <a:pPr eaLnBrk="1" hangingPunct="1"/>
            <a:r>
              <a:rPr lang="en-US" sz="4000" smtClean="0"/>
              <a:t>Old Testament Survey- 1 &amp; 2 Samuel</a:t>
            </a:r>
          </a:p>
        </p:txBody>
      </p:sp>
      <p:sp>
        <p:nvSpPr>
          <p:cNvPr id="223234" name="Content Placeholder 2"/>
          <p:cNvSpPr>
            <a:spLocks noGrp="1"/>
          </p:cNvSpPr>
          <p:nvPr>
            <p:ph idx="1"/>
          </p:nvPr>
        </p:nvSpPr>
        <p:spPr/>
        <p:txBody>
          <a:bodyPr/>
          <a:lstStyle/>
          <a:p>
            <a:pPr eaLnBrk="1" hangingPunct="1"/>
            <a:r>
              <a:rPr lang="en-US" b="1" smtClean="0"/>
              <a:t>Second Samuel</a:t>
            </a:r>
          </a:p>
          <a:p>
            <a:pPr eaLnBrk="1" hangingPunct="1"/>
            <a:r>
              <a:rPr lang="en-US" sz="2000" b="1" smtClean="0"/>
              <a:t>Lessons from the Book of II Samuel:</a:t>
            </a:r>
          </a:p>
          <a:p>
            <a:pPr eaLnBrk="1" hangingPunct="1"/>
            <a:r>
              <a:rPr lang="en-US" sz="1800" b="1" smtClean="0"/>
              <a:t>4. Sin brings short and long term consequences.</a:t>
            </a:r>
          </a:p>
          <a:p>
            <a:pPr eaLnBrk="1" hangingPunct="1"/>
            <a:r>
              <a:rPr lang="en-US" sz="1800" smtClean="0"/>
              <a:t>"Be sure your sin will find you out" is still in the Bible . As is "what you do in secret will be shouted from the house tops." As well as, "because of sin, some of you are sick and some have died."</a:t>
            </a:r>
          </a:p>
          <a:p>
            <a:pPr eaLnBrk="1" hangingPunct="1"/>
            <a:r>
              <a:rPr lang="en-US" sz="1800" smtClean="0"/>
              <a:t>Notice how Saul's sin affected his entire life, and likewise, David's sin brought great suffering to his.</a:t>
            </a:r>
            <a:endParaRPr lang="en-US" sz="2000" smtClean="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lstStyle/>
          <a:p>
            <a:pPr eaLnBrk="1" hangingPunct="1"/>
            <a:r>
              <a:rPr lang="en-US" b="1" smtClean="0"/>
              <a:t>First Kings</a:t>
            </a:r>
          </a:p>
          <a:p>
            <a:pPr eaLnBrk="1" hangingPunct="1">
              <a:buFont typeface="Wingdings 2" pitchFamily="18" charset="2"/>
              <a:buNone/>
            </a:pPr>
            <a:r>
              <a:rPr lang="en-US" b="1" smtClean="0"/>
              <a:t>Introduction</a:t>
            </a:r>
          </a:p>
          <a:p>
            <a:pPr eaLnBrk="1" hangingPunct="1"/>
            <a:r>
              <a:rPr lang="en-US" smtClean="0"/>
              <a:t>The title "Kings" predicts the content of I and II Kings because they trace the history of God' s covenant people under a human monarchy.</a:t>
            </a:r>
          </a:p>
          <a:p>
            <a:pPr eaLnBrk="1" hangingPunct="1"/>
            <a:r>
              <a:rPr lang="en-US" smtClean="0"/>
              <a:t>These two books present the splendor of the peak of Hebrew history under Solomon's reign, then follow the slow decline as the glory tarnishes and the monarchy disintegrates.</a:t>
            </a:r>
            <a:endParaRPr lang="en-US"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None/>
              <a:defRPr/>
            </a:pPr>
            <a:r>
              <a:rPr lang="en-US" b="1" dirty="0" smtClean="0"/>
              <a:t>Introduction</a:t>
            </a:r>
          </a:p>
          <a:p>
            <a:pPr marL="274320" indent="-274320" eaLnBrk="1" fontAlgn="auto" hangingPunct="1">
              <a:spcAft>
                <a:spcPts val="0"/>
              </a:spcAft>
              <a:buClr>
                <a:schemeClr val="accent3"/>
              </a:buClr>
              <a:buFont typeface="Wingdings 2"/>
              <a:buChar char=""/>
              <a:defRPr/>
            </a:pPr>
            <a:r>
              <a:rPr lang="en-US" dirty="0" smtClean="0"/>
              <a:t>For one hundred and twenty years the twelve tribes were </a:t>
            </a:r>
            <a:r>
              <a:rPr lang="en-US" b="1" dirty="0" smtClean="0"/>
              <a:t>united under the rule of Saul, David, and </a:t>
            </a:r>
            <a:r>
              <a:rPr lang="en-US" dirty="0" smtClean="0"/>
              <a:t>Solomon (each were on the throne for forty years). </a:t>
            </a:r>
          </a:p>
          <a:p>
            <a:pPr marL="274320" indent="-274320" eaLnBrk="1" fontAlgn="auto" hangingPunct="1">
              <a:spcAft>
                <a:spcPts val="0"/>
              </a:spcAft>
              <a:buClr>
                <a:schemeClr val="accent3"/>
              </a:buClr>
              <a:buFont typeface="Wingdings 2"/>
              <a:buChar char=""/>
              <a:defRPr/>
            </a:pPr>
            <a:r>
              <a:rPr lang="en-US" dirty="0" smtClean="0"/>
              <a:t>With the death of Solomon, the throne of David was threatened. Ten tribes seceded from the throne and set up an independent kingdom in the </a:t>
            </a:r>
            <a:r>
              <a:rPr lang="en-US" b="1" dirty="0" smtClean="0"/>
              <a:t>North. This kingdom was called Israel and was eventually ruled from Samaria by a number of </a:t>
            </a:r>
            <a:r>
              <a:rPr lang="en-US" dirty="0" smtClean="0"/>
              <a:t>kings, all of whom were bad (unrighteous).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lstStyle/>
          <a:p>
            <a:pPr eaLnBrk="1" hangingPunct="1"/>
            <a:r>
              <a:rPr lang="en-US" b="1" smtClean="0"/>
              <a:t>First Kings</a:t>
            </a:r>
          </a:p>
          <a:p>
            <a:pPr eaLnBrk="1" hangingPunct="1">
              <a:buFont typeface="Wingdings 2" pitchFamily="18" charset="2"/>
              <a:buNone/>
            </a:pPr>
            <a:r>
              <a:rPr lang="en-US" b="1" smtClean="0"/>
              <a:t>Introduction</a:t>
            </a:r>
          </a:p>
          <a:p>
            <a:pPr eaLnBrk="1" hangingPunct="1"/>
            <a:r>
              <a:rPr lang="en-US" smtClean="0"/>
              <a:t>The tribe of Benjamin remained loyal to Judah and the Davidic throne in Jerusalem, making up the </a:t>
            </a:r>
            <a:r>
              <a:rPr lang="en-US" b="1" smtClean="0"/>
              <a:t>"Southern kingdom" known as Judah. </a:t>
            </a:r>
          </a:p>
          <a:p>
            <a:pPr eaLnBrk="1" hangingPunct="1"/>
            <a:r>
              <a:rPr lang="en-US" b="1" smtClean="0"/>
              <a:t>This nation was ruled by men who were heirs and true </a:t>
            </a:r>
            <a:r>
              <a:rPr lang="en-US" smtClean="0"/>
              <a:t>successors to the throne of King David and some of those kings were very good. </a:t>
            </a:r>
          </a:p>
          <a:p>
            <a:pPr eaLnBrk="1" hangingPunct="1"/>
            <a:r>
              <a:rPr lang="en-US" smtClean="0"/>
              <a:t>Most however were unrighteous.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lstStyle/>
          <a:p>
            <a:pPr eaLnBrk="1" hangingPunct="1"/>
            <a:r>
              <a:rPr lang="en-US" b="1" smtClean="0"/>
              <a:t>First Kings</a:t>
            </a:r>
          </a:p>
          <a:p>
            <a:pPr eaLnBrk="1" hangingPunct="1">
              <a:buFont typeface="Wingdings 2" pitchFamily="18" charset="2"/>
              <a:buNone/>
            </a:pPr>
            <a:r>
              <a:rPr lang="en-US" b="1" smtClean="0"/>
              <a:t>Introduction</a:t>
            </a:r>
          </a:p>
          <a:p>
            <a:pPr eaLnBrk="1" hangingPunct="1"/>
            <a:r>
              <a:rPr lang="en-US" smtClean="0"/>
              <a:t>In the Biblical account the narrative alternates between the kingdoms of Judah and Israel. Sometimes this makes the book hard to follow.</a:t>
            </a:r>
          </a:p>
          <a:p>
            <a:pPr eaLnBrk="1" hangingPunct="1"/>
            <a:r>
              <a:rPr lang="en-US" smtClean="0"/>
              <a:t>To make matters more challenging, many of the prophets fall within this same period of history and will be dealt with when we study the Prophetic Books.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None/>
              <a:defRPr/>
            </a:pPr>
            <a:r>
              <a:rPr lang="en-US" b="1" dirty="0" smtClean="0"/>
              <a:t>Introduction</a:t>
            </a:r>
          </a:p>
          <a:p>
            <a:pPr marL="274320" indent="-274320" eaLnBrk="1" fontAlgn="auto" hangingPunct="1">
              <a:spcAft>
                <a:spcPts val="0"/>
              </a:spcAft>
              <a:buClr>
                <a:schemeClr val="accent3"/>
              </a:buClr>
              <a:buFont typeface="Wingdings 2"/>
              <a:buChar char=""/>
              <a:defRPr/>
            </a:pPr>
            <a:r>
              <a:rPr lang="en-US" dirty="0" smtClean="0"/>
              <a:t>Just like the Books of Samuel, I and II Kings were one book in the Hebrew Scriptures, and like Samuel, the first division occurred in the early Greek translation from the Hebrew (the Septuagint).</a:t>
            </a:r>
          </a:p>
          <a:p>
            <a:pPr marL="274320" indent="-274320" eaLnBrk="1" fontAlgn="auto" hangingPunct="1">
              <a:spcAft>
                <a:spcPts val="0"/>
              </a:spcAft>
              <a:buClr>
                <a:schemeClr val="accent3"/>
              </a:buClr>
              <a:buFont typeface="Wingdings 2"/>
              <a:buChar char=""/>
              <a:defRPr/>
            </a:pPr>
            <a:r>
              <a:rPr lang="en-US" dirty="0" smtClean="0"/>
              <a:t>At that time these four books (the Samuels and the Kings) were named </a:t>
            </a:r>
            <a:r>
              <a:rPr lang="en-US" i="1" dirty="0" smtClean="0"/>
              <a:t>First through Fourth Kingdoms.</a:t>
            </a:r>
          </a:p>
          <a:p>
            <a:pPr marL="274320" indent="-274320" eaLnBrk="1" fontAlgn="auto" hangingPunct="1">
              <a:spcAft>
                <a:spcPts val="0"/>
              </a:spcAft>
              <a:buClr>
                <a:schemeClr val="accent3"/>
              </a:buClr>
              <a:buFont typeface="Wingdings 2"/>
              <a:buChar char=""/>
              <a:defRPr/>
            </a:pPr>
            <a:r>
              <a:rPr lang="en-US" dirty="0" smtClean="0"/>
              <a:t>The English titles, as we know them, were taken from the Latin Vulgate using the reference to what they contain, Samuel and Kings.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925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i="1" dirty="0" smtClean="0"/>
              <a:t>Author:</a:t>
            </a:r>
          </a:p>
          <a:p>
            <a:pPr marL="274320" indent="-274320" eaLnBrk="1" fontAlgn="auto" hangingPunct="1">
              <a:spcAft>
                <a:spcPts val="0"/>
              </a:spcAft>
              <a:buClr>
                <a:schemeClr val="accent3"/>
              </a:buClr>
              <a:buFont typeface="Wingdings 2"/>
              <a:buChar char=""/>
              <a:defRPr/>
            </a:pPr>
            <a:r>
              <a:rPr lang="en-US" dirty="0" smtClean="0"/>
              <a:t>The writer(s) of the Books of Kings are anonymous. Jewish tradition assigns their authorship to Jeremiah, but other rabbinical sources attribute the books to various important Old Testament leaders from Jewish history.</a:t>
            </a:r>
          </a:p>
          <a:p>
            <a:pPr marL="274320" indent="-274320" eaLnBrk="1" fontAlgn="auto" hangingPunct="1">
              <a:spcAft>
                <a:spcPts val="0"/>
              </a:spcAft>
              <a:buClr>
                <a:schemeClr val="accent3"/>
              </a:buClr>
              <a:buFont typeface="Wingdings 2"/>
              <a:buChar char=""/>
              <a:defRPr/>
            </a:pPr>
            <a:r>
              <a:rPr lang="en-US" dirty="0" smtClean="0"/>
              <a:t>Whoever the author was, he used a variety of sources, ranging from official royal and temple documents such as The Book of the Annals of Solomon, I Kings 11; The Book of the Kings of Judah, I Kings 14; to historical accounts and stories of the Prophets.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mtClean="0"/>
              <a:t>Old Testament Survey- Exodus</a:t>
            </a:r>
          </a:p>
        </p:txBody>
      </p:sp>
      <p:sp>
        <p:nvSpPr>
          <p:cNvPr id="3" name="Content Placeholder 2"/>
          <p:cNvSpPr>
            <a:spLocks noGrp="1"/>
          </p:cNvSpPr>
          <p:nvPr>
            <p:ph idx="1"/>
          </p:nvPr>
        </p:nvSpPr>
        <p:spPr/>
        <p:txBody>
          <a:bodyPr/>
          <a:lstStyle/>
          <a:p>
            <a:pPr eaLnBrk="1" hangingPunct="1"/>
            <a:r>
              <a:rPr lang="en-US" smtClean="0"/>
              <a:t>The Law is divided into two sections- apodictic law and casuistic law</a:t>
            </a:r>
          </a:p>
          <a:p>
            <a:pPr eaLnBrk="1" hangingPunct="1"/>
            <a:r>
              <a:rPr lang="en-US" smtClean="0"/>
              <a:t>Apodictic laws reflect truths that are necessarily true and logically certain. They require no context for understanding or application.</a:t>
            </a:r>
          </a:p>
          <a:p>
            <a:pPr eaLnBrk="1" hangingPunct="1"/>
            <a:r>
              <a:rPr lang="en-US" smtClean="0"/>
              <a:t>The ten commandments (literally, ten words) are apodictic laws. They are given in the strongest language possible. “Thou shall and Thou shall not.”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lstStyle/>
          <a:p>
            <a:pPr eaLnBrk="1" hangingPunct="1"/>
            <a:r>
              <a:rPr lang="en-US" b="1" smtClean="0"/>
              <a:t>First Kings</a:t>
            </a:r>
          </a:p>
          <a:p>
            <a:pPr eaLnBrk="1" hangingPunct="1"/>
            <a:r>
              <a:rPr lang="en-US" smtClean="0"/>
              <a:t>These two books will introduce us to each king and will add the mention of several prophets including Elijah and Elisha.</a:t>
            </a:r>
          </a:p>
          <a:p>
            <a:pPr eaLnBrk="1" hangingPunct="1"/>
            <a:r>
              <a:rPr lang="en-US" smtClean="0"/>
              <a:t>We are going to begin by looking briefly at a few of the more significant kings of Israel and Judah.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925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it-IT" b="1" dirty="0" smtClean="0"/>
              <a:t>Solomon (971 BC. - 931 BC.)</a:t>
            </a:r>
          </a:p>
          <a:p>
            <a:pPr marL="274320" indent="-274320" eaLnBrk="1" fontAlgn="auto" hangingPunct="1">
              <a:spcAft>
                <a:spcPts val="0"/>
              </a:spcAft>
              <a:buClr>
                <a:schemeClr val="accent3"/>
              </a:buClr>
              <a:buFont typeface="Wingdings 2"/>
              <a:buChar char=""/>
              <a:defRPr/>
            </a:pPr>
            <a:r>
              <a:rPr lang="en-US" dirty="0" smtClean="0"/>
              <a:t>David's son, Solomon, was blessed by God in a number of ways. God personally appeared to him twice, gave him supernatural wisdom, and made him wealthy beyond all imagination. </a:t>
            </a:r>
          </a:p>
          <a:p>
            <a:pPr marL="274320" indent="-274320" eaLnBrk="1" fontAlgn="auto" hangingPunct="1">
              <a:spcAft>
                <a:spcPts val="0"/>
              </a:spcAft>
              <a:buClr>
                <a:schemeClr val="accent3"/>
              </a:buClr>
              <a:buFont typeface="Wingdings 2"/>
              <a:buChar char=""/>
              <a:defRPr/>
            </a:pPr>
            <a:r>
              <a:rPr lang="en-US" dirty="0" smtClean="0"/>
              <a:t>Under his leadership the nation experienced the apex of its peace and prosperity. In fact, some historians consider Israel under Solomon to be one of the richest nations in all of history and Solomon is surely considered one of the richest, perhaps the richest man ever.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it-IT" b="1" dirty="0" smtClean="0"/>
              <a:t>Solomon (971 BC. - 931 BC.)</a:t>
            </a:r>
          </a:p>
          <a:p>
            <a:pPr marL="274320" indent="-274320" eaLnBrk="1" fontAlgn="auto" hangingPunct="1">
              <a:spcAft>
                <a:spcPts val="0"/>
              </a:spcAft>
              <a:buClr>
                <a:schemeClr val="accent3"/>
              </a:buClr>
              <a:buFont typeface="Wingdings 2"/>
              <a:buChar char=""/>
              <a:defRPr/>
            </a:pPr>
            <a:r>
              <a:rPr lang="en-US" dirty="0" smtClean="0"/>
              <a:t>Solomon's greatest accomplishment was the building of the Temple in Jerusalem one of the all-time wonders of the world. His fame spread throughout the known world and he is recorded in secular as well as Biblical history.</a:t>
            </a:r>
          </a:p>
          <a:p>
            <a:pPr marL="274320" indent="-274320" eaLnBrk="1" fontAlgn="auto" hangingPunct="1">
              <a:spcAft>
                <a:spcPts val="0"/>
              </a:spcAft>
              <a:buClr>
                <a:schemeClr val="accent3"/>
              </a:buClr>
              <a:buFont typeface="Wingdings 2"/>
              <a:buChar char=""/>
              <a:defRPr/>
            </a:pPr>
            <a:r>
              <a:rPr lang="en-US" dirty="0" smtClean="0"/>
              <a:t>Solomon made several major mistakes including collecting horses and over taxing his people, but his worst sin was in disobeying God and marrying many women (700 wives, 300 concubines) from surrounding nations. </a:t>
            </a:r>
          </a:p>
          <a:p>
            <a:pPr marL="274320" indent="-274320" eaLnBrk="1" fontAlgn="auto" hangingPunct="1">
              <a:spcAft>
                <a:spcPts val="0"/>
              </a:spcAft>
              <a:buClr>
                <a:schemeClr val="accent3"/>
              </a:buClr>
              <a:buFont typeface="Wingdings 2"/>
              <a:buChar char=""/>
              <a:defRPr/>
            </a:pPr>
            <a:r>
              <a:rPr lang="en-US" dirty="0" smtClean="0"/>
              <a:t>"Why did he marry all those women?'' </a:t>
            </a:r>
          </a:p>
          <a:p>
            <a:pPr marL="274320" indent="-274320" eaLnBrk="1" fontAlgn="auto" hangingPunct="1">
              <a:spcAft>
                <a:spcPts val="0"/>
              </a:spcAft>
              <a:buClr>
                <a:schemeClr val="accent3"/>
              </a:buClr>
              <a:buFont typeface="Wingdings 2"/>
              <a:buChar char=""/>
              <a:defRPr/>
            </a:pPr>
            <a:r>
              <a:rPr lang="en-US" dirty="0" smtClean="0"/>
              <a:t>One of the ways for a king to enlarge his kingdom was to marry into the royal families of their neighboring countries (political marriages).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lstStyle/>
          <a:p>
            <a:pPr eaLnBrk="1" hangingPunct="1"/>
            <a:r>
              <a:rPr lang="en-US" b="1" smtClean="0"/>
              <a:t>First Kings</a:t>
            </a:r>
          </a:p>
          <a:p>
            <a:pPr eaLnBrk="1" hangingPunct="1"/>
            <a:r>
              <a:rPr lang="it-IT" b="1" smtClean="0"/>
              <a:t>Solomon (971 BC. - 931 BC.)</a:t>
            </a:r>
          </a:p>
          <a:p>
            <a:pPr eaLnBrk="1" hangingPunct="1"/>
            <a:r>
              <a:rPr lang="en-US" smtClean="0"/>
              <a:t>These alliances were disastrous because Solomon allowed the women to bring their idols and religious systems with them and practice them in Israel. </a:t>
            </a:r>
          </a:p>
          <a:p>
            <a:pPr eaLnBrk="1" hangingPunct="1"/>
            <a:r>
              <a:rPr lang="en-US" smtClean="0"/>
              <a:t>For a time, Solomon forsook the Lord to serve his wives' idols. Because of this sin of allowing idolatry to be reintroduced into Israel the kingdom was torn apart.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dirty="0" smtClean="0"/>
              <a:t>THE KINGS OF THE NORTHERN KINGDOM</a:t>
            </a:r>
          </a:p>
          <a:p>
            <a:pPr marL="274320" indent="-274320" eaLnBrk="1" fontAlgn="auto" hangingPunct="1">
              <a:spcAft>
                <a:spcPts val="0"/>
              </a:spcAft>
              <a:buClr>
                <a:schemeClr val="accent3"/>
              </a:buClr>
              <a:buFont typeface="Wingdings 2"/>
              <a:buChar char=""/>
              <a:defRPr/>
            </a:pPr>
            <a:r>
              <a:rPr lang="en-US" dirty="0" smtClean="0"/>
              <a:t>1. Jeroboam (931 BC. - 910 BC.) The first king of Israel was Jeroboam, "the son of </a:t>
            </a:r>
            <a:r>
              <a:rPr lang="en-US" dirty="0" err="1" smtClean="0"/>
              <a:t>Nebat</a:t>
            </a:r>
            <a:r>
              <a:rPr lang="en-US" dirty="0" smtClean="0"/>
              <a:t> who made Israel sin. " He helped to lead a rebellion that split the kingdom. </a:t>
            </a:r>
          </a:p>
          <a:p>
            <a:pPr marL="274320" indent="-274320" eaLnBrk="1" fontAlgn="auto" hangingPunct="1">
              <a:spcAft>
                <a:spcPts val="0"/>
              </a:spcAft>
              <a:buClr>
                <a:schemeClr val="accent3"/>
              </a:buClr>
              <a:buFont typeface="Wingdings 2"/>
              <a:buChar char=""/>
              <a:defRPr/>
            </a:pPr>
            <a:r>
              <a:rPr lang="en-US" dirty="0" smtClean="0"/>
              <a:t>His first act when he was proclaimed king was to sever religious ties with Jerusalem. He knew that any contact with the temple, especially the yearly pilgrimages, would weaken his hold politically. He therefore set up a golden calf (sound familiar?) in </a:t>
            </a:r>
            <a:r>
              <a:rPr lang="en-US" b="1" dirty="0" smtClean="0"/>
              <a:t>Bethel and another in Dan so his people could worship in the north.</a:t>
            </a:r>
          </a:p>
          <a:p>
            <a:pPr marL="274320" indent="-274320" eaLnBrk="1" fontAlgn="auto" hangingPunct="1">
              <a:spcAft>
                <a:spcPts val="0"/>
              </a:spcAft>
              <a:buClr>
                <a:schemeClr val="accent3"/>
              </a:buClr>
              <a:buFont typeface="Wingdings 2"/>
              <a:buChar char=""/>
              <a:defRPr/>
            </a:pPr>
            <a:r>
              <a:rPr lang="en-US" dirty="0" smtClean="0"/>
              <a:t>He even ordained his own priests and devised a separate religious calendar to further divorce his nation from Judah. He actually presented this as worship to the Lord.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lstStyle/>
          <a:p>
            <a:pPr eaLnBrk="1" hangingPunct="1"/>
            <a:r>
              <a:rPr lang="en-US" b="1" smtClean="0"/>
              <a:t>First Kings</a:t>
            </a:r>
            <a:endParaRPr lang="it-IT" b="1" smtClean="0"/>
          </a:p>
          <a:p>
            <a:pPr eaLnBrk="1" hangingPunct="1"/>
            <a:r>
              <a:rPr lang="en-US" smtClean="0"/>
              <a:t>THE KINGS OF THE NORTHERN KINGDOM</a:t>
            </a:r>
          </a:p>
          <a:p>
            <a:pPr eaLnBrk="1" hangingPunct="1"/>
            <a:r>
              <a:rPr lang="en-US" smtClean="0"/>
              <a:t>God actually promised Jeraboam an everlasting kingdom if he would remain faithful to God, but Jereboam didn’t claim that promise.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dirty="0" smtClean="0"/>
              <a:t>THE KINGS OF THE NORTHERN KINGDOM</a:t>
            </a:r>
          </a:p>
          <a:p>
            <a:pPr marL="274320" indent="-274320" eaLnBrk="1" fontAlgn="auto" hangingPunct="1">
              <a:spcAft>
                <a:spcPts val="0"/>
              </a:spcAft>
              <a:buClr>
                <a:schemeClr val="accent3"/>
              </a:buClr>
              <a:buFont typeface="Wingdings 2"/>
              <a:buChar char=""/>
              <a:defRPr/>
            </a:pPr>
            <a:r>
              <a:rPr lang="en-US" b="1" dirty="0" smtClean="0"/>
              <a:t>Ahab (874 BC. - 853 BC.) Jeroboam was a wicked king, but Ahab was even worse. Ahab was so </a:t>
            </a:r>
            <a:r>
              <a:rPr lang="en-US" dirty="0" smtClean="0"/>
              <a:t>bad that the Bible calls him the "most wicked king" ever in Israel. </a:t>
            </a:r>
          </a:p>
          <a:p>
            <a:pPr marL="274320" indent="-274320" eaLnBrk="1" fontAlgn="auto" hangingPunct="1">
              <a:spcAft>
                <a:spcPts val="0"/>
              </a:spcAft>
              <a:buClr>
                <a:schemeClr val="accent3"/>
              </a:buClr>
              <a:buFont typeface="Wingdings 2"/>
              <a:buChar char=""/>
              <a:defRPr/>
            </a:pPr>
            <a:r>
              <a:rPr lang="en-US" dirty="0" smtClean="0"/>
              <a:t>With his wife Jezebel, he established the worship of Baal, the most perverse idol, and persecuted true followers of the Lord.</a:t>
            </a:r>
          </a:p>
          <a:p>
            <a:pPr marL="274320" indent="-274320" eaLnBrk="1" fontAlgn="auto" hangingPunct="1">
              <a:spcAft>
                <a:spcPts val="0"/>
              </a:spcAft>
              <a:buClr>
                <a:schemeClr val="accent3"/>
              </a:buClr>
              <a:buFont typeface="Wingdings 2"/>
              <a:buChar char=""/>
              <a:defRPr/>
            </a:pPr>
            <a:r>
              <a:rPr lang="en-US" dirty="0" smtClean="0"/>
              <a:t>Ahab and Jezebel met their end through their confrontation with the prophet Elijah.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lstStyle/>
          <a:p>
            <a:pPr eaLnBrk="1" hangingPunct="1"/>
            <a:r>
              <a:rPr lang="en-US" b="1" smtClean="0"/>
              <a:t>First Kings</a:t>
            </a:r>
          </a:p>
          <a:p>
            <a:pPr eaLnBrk="1" hangingPunct="1"/>
            <a:r>
              <a:rPr lang="en-US" smtClean="0"/>
              <a:t>THE KINGS OF THE NORTHERN KINGDOM</a:t>
            </a:r>
          </a:p>
          <a:p>
            <a:pPr eaLnBrk="1" hangingPunct="1"/>
            <a:r>
              <a:rPr lang="en-US" b="1" smtClean="0"/>
              <a:t>Jehu (841 BC. - 814 BC.) Omri created a dynasty that culminated in the reign of terror under </a:t>
            </a:r>
            <a:r>
              <a:rPr lang="en-US" smtClean="0"/>
              <a:t>Ahab.</a:t>
            </a:r>
          </a:p>
          <a:p>
            <a:pPr eaLnBrk="1" hangingPunct="1"/>
            <a:r>
              <a:rPr lang="en-US" smtClean="0"/>
              <a:t> Jehu, pretending to be a zealous follower of God, ruthlessly exterminated all of Ahab's family and put a temporary end to Baal worship.</a:t>
            </a:r>
          </a:p>
          <a:p>
            <a:pPr eaLnBrk="1" hangingPunct="1"/>
            <a:r>
              <a:rPr lang="en-US" smtClean="0"/>
              <a:t> In reality he was not a righteous man and reverted to the sins of Jeroboam.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dirty="0" smtClean="0"/>
              <a:t>THE KINGS OF THE NORTHERN KINGDOM</a:t>
            </a:r>
          </a:p>
          <a:p>
            <a:pPr marL="274320" indent="-274320" eaLnBrk="1" fontAlgn="auto" hangingPunct="1">
              <a:spcAft>
                <a:spcPts val="0"/>
              </a:spcAft>
              <a:buClr>
                <a:schemeClr val="accent3"/>
              </a:buClr>
              <a:buFont typeface="Wingdings 2"/>
              <a:buChar char=""/>
              <a:defRPr/>
            </a:pPr>
            <a:r>
              <a:rPr lang="en-US" b="1" dirty="0" smtClean="0"/>
              <a:t>Jeroboam II (793 BC. - 753 BC.) The only remaining king of importance in Israel was Jeroboam </a:t>
            </a:r>
            <a:r>
              <a:rPr lang="en-US" dirty="0" smtClean="0"/>
              <a:t>who became a hero when he defeated Syrian oppressors from the north and restored Israel to political power. </a:t>
            </a:r>
          </a:p>
          <a:p>
            <a:pPr marL="274320" indent="-274320" eaLnBrk="1" fontAlgn="auto" hangingPunct="1">
              <a:spcAft>
                <a:spcPts val="0"/>
              </a:spcAft>
              <a:buClr>
                <a:schemeClr val="accent3"/>
              </a:buClr>
              <a:buFont typeface="Wingdings 2"/>
              <a:buChar char=""/>
              <a:defRPr/>
            </a:pPr>
            <a:r>
              <a:rPr lang="en-US" dirty="0" smtClean="0"/>
              <a:t>He was, however, an unjust and immoral leader and his heritage was the decline of the nation.</a:t>
            </a:r>
          </a:p>
          <a:p>
            <a:pPr marL="274320" indent="-274320" eaLnBrk="1" fontAlgn="auto" hangingPunct="1">
              <a:spcAft>
                <a:spcPts val="0"/>
              </a:spcAft>
              <a:buClr>
                <a:schemeClr val="accent3"/>
              </a:buClr>
              <a:buFont typeface="Wingdings 2"/>
              <a:buChar char=""/>
              <a:defRPr/>
            </a:pPr>
            <a:r>
              <a:rPr lang="en-US" dirty="0" smtClean="0"/>
              <a:t>Following Jeroboam II's death the powerful Assyrians from the east marched west into Israel and engulfed them, carrying the northern ten tribes into captivity.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lstStyle/>
          <a:p>
            <a:pPr eaLnBrk="1" hangingPunct="1"/>
            <a:r>
              <a:rPr lang="en-US" b="1" smtClean="0"/>
              <a:t>First Kings</a:t>
            </a:r>
          </a:p>
          <a:p>
            <a:pPr eaLnBrk="1" hangingPunct="1"/>
            <a:r>
              <a:rPr lang="en-US" b="1" smtClean="0"/>
              <a:t>THE KINGS OF THE SOUTHERN KINGDOM</a:t>
            </a:r>
          </a:p>
          <a:p>
            <a:pPr eaLnBrk="1" hangingPunct="1"/>
            <a:r>
              <a:rPr lang="en-US" b="1" smtClean="0"/>
              <a:t>1. Rehoboam (931 BC. - 913 BC.) Solomon's son, Rehoboam and his son, Abijah were weak and </a:t>
            </a:r>
            <a:r>
              <a:rPr lang="en-US" smtClean="0"/>
              <a:t>evil kings .</a:t>
            </a:r>
          </a:p>
          <a:p>
            <a:pPr eaLnBrk="1" hangingPunct="1"/>
            <a:r>
              <a:rPr lang="en-US" b="1" smtClean="0"/>
              <a:t>2. Asa (911 BC. - 870 BC.) Even though Asa's mother was evil and usurped the power of the </a:t>
            </a:r>
            <a:r>
              <a:rPr lang="en-US" smtClean="0"/>
              <a:t>throne, Asa deposed her and became a fine and righteous king, the first of eight good kings Judah would experience.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mtClean="0"/>
              <a:t>Old Testament Survey- Exodus</a:t>
            </a:r>
          </a:p>
        </p:txBody>
      </p:sp>
      <p:sp>
        <p:nvSpPr>
          <p:cNvPr id="3" name="Content Placeholder 2"/>
          <p:cNvSpPr>
            <a:spLocks noGrp="1"/>
          </p:cNvSpPr>
          <p:nvPr>
            <p:ph idx="1"/>
          </p:nvPr>
        </p:nvSpPr>
        <p:spPr/>
        <p:txBody>
          <a:bodyPr/>
          <a:lstStyle/>
          <a:p>
            <a:pPr eaLnBrk="1" hangingPunct="1"/>
            <a:r>
              <a:rPr lang="en-US" smtClean="0"/>
              <a:t>The apodictic laws especially reflect God’s attributes and character.</a:t>
            </a:r>
          </a:p>
          <a:p>
            <a:pPr eaLnBrk="1" hangingPunct="1"/>
            <a:r>
              <a:rPr lang="en-US" smtClean="0"/>
              <a:t>We worship the Lord only because He is the only true God, because He is uniquely holy, because He is worthy, etc.</a:t>
            </a:r>
          </a:p>
          <a:p>
            <a:pPr eaLnBrk="1" hangingPunct="1"/>
            <a:r>
              <a:rPr lang="en-US" smtClean="0"/>
              <a:t>We do not lie because God does not lie. We are faithful to our spouse because God is faithful to His people. We do not covet because everything belongs to God and is distributed according to His sovereign will.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THE KINGS OF THE SOUTHERN KINGDOM</a:t>
            </a:r>
          </a:p>
          <a:p>
            <a:pPr marL="274320" indent="-274320" eaLnBrk="1" fontAlgn="auto" hangingPunct="1">
              <a:spcAft>
                <a:spcPts val="0"/>
              </a:spcAft>
              <a:buClr>
                <a:schemeClr val="accent3"/>
              </a:buClr>
              <a:buFont typeface="Wingdings 2"/>
              <a:buChar char=""/>
              <a:defRPr/>
            </a:pPr>
            <a:r>
              <a:rPr lang="en-US" b="1" dirty="0" smtClean="0"/>
              <a:t>Jehoshaphat (873 BC. - 848 BC.) Jehoshaphat followed in the steps of </a:t>
            </a:r>
            <a:r>
              <a:rPr lang="en-US" b="1" dirty="0" err="1" smtClean="0"/>
              <a:t>Asa</a:t>
            </a:r>
            <a:r>
              <a:rPr lang="en-US" b="1" dirty="0" smtClean="0"/>
              <a:t> as a good king, but </a:t>
            </a:r>
            <a:r>
              <a:rPr lang="en-US" dirty="0" smtClean="0"/>
              <a:t>he made one serious mistake. </a:t>
            </a:r>
          </a:p>
          <a:p>
            <a:pPr marL="274320" indent="-274320" eaLnBrk="1" fontAlgn="auto" hangingPunct="1">
              <a:spcAft>
                <a:spcPts val="0"/>
              </a:spcAft>
              <a:buClr>
                <a:schemeClr val="accent3"/>
              </a:buClr>
              <a:buFont typeface="Wingdings 2"/>
              <a:buChar char=""/>
              <a:defRPr/>
            </a:pPr>
            <a:r>
              <a:rPr lang="en-US" dirty="0" smtClean="0"/>
              <a:t>He allowed himself to be drawn into an alliance with Ahab including having his son marry Jezebel's daughter, </a:t>
            </a:r>
            <a:r>
              <a:rPr lang="en-US" dirty="0" err="1" smtClean="0"/>
              <a:t>Athaliah</a:t>
            </a:r>
            <a:r>
              <a:rPr lang="en-US" dirty="0" smtClean="0"/>
              <a:t>. </a:t>
            </a:r>
          </a:p>
          <a:p>
            <a:pPr marL="274320" indent="-274320" eaLnBrk="1" fontAlgn="auto" hangingPunct="1">
              <a:spcAft>
                <a:spcPts val="0"/>
              </a:spcAft>
              <a:buClr>
                <a:schemeClr val="accent3"/>
              </a:buClr>
              <a:buFont typeface="Wingdings 2"/>
              <a:buChar char=""/>
              <a:defRPr/>
            </a:pPr>
            <a:r>
              <a:rPr lang="en-US" dirty="0" smtClean="0"/>
              <a:t>Not surprisingly she was wicked (like mother, like daughter), introduced idolatry to Judah and almost succeeded in wiping out the line of David.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77500" lnSpcReduction="2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THE KINGS OF THE SOUTHERN KINGDOM</a:t>
            </a:r>
          </a:p>
          <a:p>
            <a:pPr marL="274320" indent="-274320" eaLnBrk="1" fontAlgn="auto" hangingPunct="1">
              <a:spcAft>
                <a:spcPts val="0"/>
              </a:spcAft>
              <a:buClr>
                <a:schemeClr val="accent3"/>
              </a:buClr>
              <a:buFont typeface="Wingdings 2"/>
              <a:buChar char=""/>
              <a:defRPr/>
            </a:pPr>
            <a:r>
              <a:rPr lang="en-US" b="1" dirty="0" err="1" smtClean="0"/>
              <a:t>Jehoash</a:t>
            </a:r>
            <a:r>
              <a:rPr lang="en-US" b="1" dirty="0" smtClean="0"/>
              <a:t> (835 BC. - 796 BC.) God thwarted </a:t>
            </a:r>
            <a:r>
              <a:rPr lang="en-US" b="1" dirty="0" err="1" smtClean="0"/>
              <a:t>Athaliah's</a:t>
            </a:r>
            <a:r>
              <a:rPr lang="en-US" b="1" dirty="0" smtClean="0"/>
              <a:t> plot by having one surviving heir, a small </a:t>
            </a:r>
            <a:r>
              <a:rPr lang="en-US" dirty="0" smtClean="0"/>
              <a:t>boy, rescued and secretly raised by </a:t>
            </a:r>
            <a:r>
              <a:rPr lang="en-US" dirty="0" err="1" smtClean="0"/>
              <a:t>Jehoiada</a:t>
            </a:r>
            <a:r>
              <a:rPr lang="en-US" dirty="0" smtClean="0"/>
              <a:t> the priest in the Temple. She was overthrown and the boy king (7 years old), </a:t>
            </a:r>
            <a:r>
              <a:rPr lang="en-US" dirty="0" err="1" smtClean="0"/>
              <a:t>Jehoash</a:t>
            </a:r>
            <a:r>
              <a:rPr lang="en-US" dirty="0" smtClean="0"/>
              <a:t>, was crowned with the priest as his advisor. </a:t>
            </a:r>
          </a:p>
          <a:p>
            <a:pPr marL="274320" indent="-274320" eaLnBrk="1" fontAlgn="auto" hangingPunct="1">
              <a:spcAft>
                <a:spcPts val="0"/>
              </a:spcAft>
              <a:buClr>
                <a:schemeClr val="accent3"/>
              </a:buClr>
              <a:buFont typeface="Wingdings 2"/>
              <a:buChar char=""/>
              <a:defRPr/>
            </a:pPr>
            <a:r>
              <a:rPr lang="en-US" dirty="0" smtClean="0"/>
              <a:t>While </a:t>
            </a:r>
            <a:r>
              <a:rPr lang="en-US" dirty="0" err="1" smtClean="0"/>
              <a:t>Jehoiada</a:t>
            </a:r>
            <a:r>
              <a:rPr lang="en-US" dirty="0" smtClean="0"/>
              <a:t> lived all went well but when he died </a:t>
            </a:r>
            <a:r>
              <a:rPr lang="en-US" dirty="0" err="1" smtClean="0"/>
              <a:t>Jehoash</a:t>
            </a:r>
            <a:r>
              <a:rPr lang="en-US" dirty="0" smtClean="0"/>
              <a:t> turned to evil and was eventually assassinated.</a:t>
            </a:r>
          </a:p>
          <a:p>
            <a:pPr marL="274320" indent="-274320" eaLnBrk="1" fontAlgn="auto" hangingPunct="1">
              <a:spcAft>
                <a:spcPts val="0"/>
              </a:spcAft>
              <a:buClr>
                <a:schemeClr val="accent3"/>
              </a:buClr>
              <a:buFont typeface="Wingdings 2"/>
              <a:buChar char=""/>
              <a:defRPr/>
            </a:pPr>
            <a:r>
              <a:rPr lang="en-US" b="1" dirty="0" smtClean="0"/>
              <a:t>5. </a:t>
            </a:r>
            <a:r>
              <a:rPr lang="en-US" b="1" dirty="0" err="1" smtClean="0"/>
              <a:t>Uzziah</a:t>
            </a:r>
            <a:r>
              <a:rPr lang="en-US" b="1" dirty="0" smtClean="0"/>
              <a:t> (790 BC.-739 BC.) </a:t>
            </a:r>
            <a:r>
              <a:rPr lang="en-US" b="1" dirty="0" err="1" smtClean="0"/>
              <a:t>Uzziah</a:t>
            </a:r>
            <a:r>
              <a:rPr lang="en-US" b="1" dirty="0" smtClean="0"/>
              <a:t> (AKA </a:t>
            </a:r>
            <a:r>
              <a:rPr lang="en-US" b="1" dirty="0" err="1" smtClean="0"/>
              <a:t>Azariah</a:t>
            </a:r>
            <a:r>
              <a:rPr lang="en-US" b="1" dirty="0" smtClean="0"/>
              <a:t>) reigned righteously for over fifty years and </a:t>
            </a:r>
            <a:r>
              <a:rPr lang="en-US" dirty="0" smtClean="0"/>
              <a:t>was very powerful. </a:t>
            </a:r>
          </a:p>
          <a:p>
            <a:pPr marL="274320" indent="-274320" eaLnBrk="1" fontAlgn="auto" hangingPunct="1">
              <a:spcAft>
                <a:spcPts val="0"/>
              </a:spcAft>
              <a:buClr>
                <a:schemeClr val="accent3"/>
              </a:buClr>
              <a:buFont typeface="Wingdings 2"/>
              <a:buChar char=""/>
              <a:defRPr/>
            </a:pPr>
            <a:r>
              <a:rPr lang="en-US" dirty="0" smtClean="0"/>
              <a:t>Unfortunately, at the peak of his rule he allowed his pride to lead him into trying to combine his office of king with that of priest (This was one of Saul's sins). </a:t>
            </a:r>
          </a:p>
          <a:p>
            <a:pPr marL="274320" indent="-274320" eaLnBrk="1" fontAlgn="auto" hangingPunct="1">
              <a:spcAft>
                <a:spcPts val="0"/>
              </a:spcAft>
              <a:buClr>
                <a:schemeClr val="accent3"/>
              </a:buClr>
              <a:buFont typeface="Wingdings 2"/>
              <a:buChar char=""/>
              <a:defRPr/>
            </a:pPr>
            <a:r>
              <a:rPr lang="en-US" dirty="0" smtClean="0"/>
              <a:t>He paid the price as God smote him with leprosy.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THE KINGS OF THE SOUTHERN KINGDOM</a:t>
            </a:r>
          </a:p>
          <a:p>
            <a:pPr marL="274320" indent="-274320" eaLnBrk="1" fontAlgn="auto" hangingPunct="1">
              <a:spcAft>
                <a:spcPts val="0"/>
              </a:spcAft>
              <a:buClr>
                <a:schemeClr val="accent3"/>
              </a:buClr>
              <a:buFont typeface="Wingdings 2"/>
              <a:buChar char=""/>
              <a:defRPr/>
            </a:pPr>
            <a:r>
              <a:rPr lang="en-US" b="1" dirty="0" err="1" smtClean="0"/>
              <a:t>Ahaz</a:t>
            </a:r>
            <a:r>
              <a:rPr lang="en-US" b="1" dirty="0" smtClean="0"/>
              <a:t> (735 BC.-715 BC.) At the same time Assyria was moving west, engulfing Israel and </a:t>
            </a:r>
            <a:r>
              <a:rPr lang="en-US" dirty="0" smtClean="0"/>
              <a:t>expanding their kingdom. </a:t>
            </a:r>
            <a:r>
              <a:rPr lang="en-US" dirty="0" err="1" smtClean="0"/>
              <a:t>Ahaz</a:t>
            </a:r>
            <a:r>
              <a:rPr lang="en-US" dirty="0" smtClean="0"/>
              <a:t> was terrified and made sweeping concessions to them. This plunged Judah into a deep apostasy and they began to fall into a similar fate as that of the tribes to the north.</a:t>
            </a:r>
          </a:p>
          <a:p>
            <a:pPr marL="274320" indent="-274320" eaLnBrk="1" fontAlgn="auto" hangingPunct="1">
              <a:spcAft>
                <a:spcPts val="0"/>
              </a:spcAft>
              <a:buClr>
                <a:schemeClr val="accent3"/>
              </a:buClr>
              <a:buFont typeface="Wingdings 2"/>
              <a:buChar char=""/>
              <a:defRPr/>
            </a:pPr>
            <a:r>
              <a:rPr lang="en-US" b="1" dirty="0" smtClean="0"/>
              <a:t>7. Hezekiah (715 BC.- 686 BC.) In the midst of the final fall of Judah, God gave the nation one of </a:t>
            </a:r>
            <a:r>
              <a:rPr lang="en-US" dirty="0" smtClean="0"/>
              <a:t>their greatest kings. Under his rule and the guidance of the Prophet Isaiah they resisted Assyria as God gave them a miraculous victory.</a:t>
            </a:r>
          </a:p>
          <a:p>
            <a:pPr marL="274320" indent="-274320" eaLnBrk="1" fontAlgn="auto" hangingPunct="1">
              <a:spcAft>
                <a:spcPts val="0"/>
              </a:spcAft>
              <a:buClr>
                <a:schemeClr val="accent3"/>
              </a:buClr>
              <a:buFont typeface="Wingdings 2"/>
              <a:buChar char=""/>
              <a:defRPr/>
            </a:pPr>
            <a:r>
              <a:rPr lang="en-US" dirty="0" smtClean="0"/>
              <a:t> Hezekiah instituted great religious reforms, giving Judah a strong chance of standing, but the people and his son Manasseh reversed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1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THE KINGS OF THE SOUTHERN KINGDOM</a:t>
            </a:r>
          </a:p>
          <a:p>
            <a:pPr marL="274320" indent="-274320" eaLnBrk="1" fontAlgn="auto" hangingPunct="1">
              <a:spcAft>
                <a:spcPts val="0"/>
              </a:spcAft>
              <a:buClr>
                <a:schemeClr val="accent3"/>
              </a:buClr>
              <a:buFont typeface="Wingdings 2"/>
              <a:buChar char=""/>
              <a:defRPr/>
            </a:pPr>
            <a:r>
              <a:rPr lang="en-US" b="1" dirty="0" smtClean="0"/>
              <a:t>8. Manasseh (695 BC.- 642 BC.) Manasseh ruled Judah for over fifty years and was one of their </a:t>
            </a:r>
            <a:r>
              <a:rPr lang="en-US" dirty="0" smtClean="0"/>
              <a:t>worst kings. He led his people into vile and perverse idolatry and was finally captured by the Assyrians. </a:t>
            </a:r>
          </a:p>
          <a:p>
            <a:pPr marL="274320" indent="-274320" eaLnBrk="1" fontAlgn="auto" hangingPunct="1">
              <a:spcAft>
                <a:spcPts val="0"/>
              </a:spcAft>
              <a:buClr>
                <a:schemeClr val="accent3"/>
              </a:buClr>
              <a:buFont typeface="Wingdings 2"/>
              <a:buChar char=""/>
              <a:defRPr/>
            </a:pPr>
            <a:r>
              <a:rPr lang="en-US" dirty="0" smtClean="0"/>
              <a:t>He repented, was forgiven and restored to his throne by God, but he certainly had greased the rails for Judah to skid into oblivion. </a:t>
            </a:r>
          </a:p>
          <a:p>
            <a:pPr marL="274320" indent="-274320" eaLnBrk="1" fontAlgn="auto" hangingPunct="1">
              <a:spcAft>
                <a:spcPts val="0"/>
              </a:spcAft>
              <a:buClr>
                <a:schemeClr val="accent3"/>
              </a:buClr>
              <a:buFont typeface="Wingdings 2"/>
              <a:buChar char=""/>
              <a:defRPr/>
            </a:pPr>
            <a:r>
              <a:rPr lang="en-US" dirty="0" smtClean="0"/>
              <a:t>His grandson Josiah led the last religious revival in Judah, but it was too little, too late. The </a:t>
            </a:r>
            <a:r>
              <a:rPr lang="en-US" smtClean="0"/>
              <a:t>people did </a:t>
            </a:r>
            <a:r>
              <a:rPr lang="en-US" dirty="0" smtClean="0"/>
              <a:t>not respond and after his death, four wicked kings slowly allowed Judah to come under the power of Babylon. Judah's history ends with the Babylonian Captivity.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dirty="0" smtClean="0"/>
              <a:t>I Kings began as David died and Solomon became King. </a:t>
            </a:r>
          </a:p>
          <a:p>
            <a:pPr marL="274320" indent="-274320" eaLnBrk="1" fontAlgn="auto" hangingPunct="1">
              <a:spcAft>
                <a:spcPts val="0"/>
              </a:spcAft>
              <a:buClr>
                <a:schemeClr val="accent3"/>
              </a:buClr>
              <a:buFont typeface="Wingdings 2"/>
              <a:buChar char=""/>
              <a:defRPr/>
            </a:pPr>
            <a:r>
              <a:rPr lang="en-US" dirty="0" smtClean="0"/>
              <a:t>As Solomon's rule came to an end the nation was split: Ten tribes set up the Kingdom of Israel in the north with a capital in Bethany and temples in Bethany and Dan. </a:t>
            </a:r>
          </a:p>
          <a:p>
            <a:pPr marL="274320" indent="-274320" eaLnBrk="1" fontAlgn="auto" hangingPunct="1">
              <a:spcAft>
                <a:spcPts val="0"/>
              </a:spcAft>
              <a:buClr>
                <a:schemeClr val="accent3"/>
              </a:buClr>
              <a:buFont typeface="Wingdings 2"/>
              <a:buChar char=""/>
              <a:defRPr/>
            </a:pPr>
            <a:r>
              <a:rPr lang="en-US" dirty="0" smtClean="0"/>
              <a:t>The tribes of Judah and Benjamin stayed loyal to the Throne of David becoming Judah with its capital in the City of David, Jerusalem.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77500" lnSpcReduction="2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 DEATH BRINGS RICHES AND RUIN (Chapters 1-11)</a:t>
            </a:r>
          </a:p>
          <a:p>
            <a:pPr marL="274320" indent="-274320" eaLnBrk="1" fontAlgn="auto" hangingPunct="1">
              <a:spcAft>
                <a:spcPts val="0"/>
              </a:spcAft>
              <a:buClr>
                <a:schemeClr val="accent3"/>
              </a:buClr>
              <a:buFont typeface="Wingdings 2"/>
              <a:buChar char=""/>
              <a:defRPr/>
            </a:pPr>
            <a:r>
              <a:rPr lang="en-US" b="1" dirty="0" smtClean="0"/>
              <a:t>A. Solomon Fights For the Throne (Chapters 1-2)</a:t>
            </a:r>
          </a:p>
          <a:p>
            <a:pPr marL="274320" indent="-274320" eaLnBrk="1" fontAlgn="auto" hangingPunct="1">
              <a:spcAft>
                <a:spcPts val="0"/>
              </a:spcAft>
              <a:buClr>
                <a:schemeClr val="accent3"/>
              </a:buClr>
              <a:buFont typeface="Wingdings 2"/>
              <a:buChar char=""/>
              <a:defRPr/>
            </a:pPr>
            <a:r>
              <a:rPr lang="en-US" b="1" dirty="0" smtClean="0"/>
              <a:t>1. Solomon's Succession to the Throne (1)</a:t>
            </a:r>
          </a:p>
          <a:p>
            <a:pPr marL="274320" indent="-274320" eaLnBrk="1" fontAlgn="auto" hangingPunct="1">
              <a:spcAft>
                <a:spcPts val="0"/>
              </a:spcAft>
              <a:buClr>
                <a:schemeClr val="accent3"/>
              </a:buClr>
              <a:buFont typeface="Wingdings 2"/>
              <a:buChar char=""/>
              <a:defRPr/>
            </a:pPr>
            <a:r>
              <a:rPr lang="en-US" dirty="0" smtClean="0"/>
              <a:t>This section completes the story of David begun in I Samuel and continued through II Samuel.</a:t>
            </a:r>
          </a:p>
          <a:p>
            <a:pPr marL="274320" indent="-274320" eaLnBrk="1" fontAlgn="auto" hangingPunct="1">
              <a:spcAft>
                <a:spcPts val="0"/>
              </a:spcAft>
              <a:buClr>
                <a:schemeClr val="accent3"/>
              </a:buClr>
              <a:buFont typeface="Wingdings 2"/>
              <a:buChar char=""/>
              <a:defRPr/>
            </a:pPr>
            <a:r>
              <a:rPr lang="en-US" dirty="0" smtClean="0"/>
              <a:t>David was now near death and the question of succession to the throne became a real and vital one.</a:t>
            </a:r>
          </a:p>
          <a:p>
            <a:pPr marL="274320" indent="-274320" eaLnBrk="1" fontAlgn="auto" hangingPunct="1">
              <a:spcAft>
                <a:spcPts val="0"/>
              </a:spcAft>
              <a:buClr>
                <a:schemeClr val="accent3"/>
              </a:buClr>
              <a:buFont typeface="Wingdings 2"/>
              <a:buChar char=""/>
              <a:defRPr/>
            </a:pPr>
            <a:r>
              <a:rPr lang="en-US" dirty="0" smtClean="0"/>
              <a:t>As David struggled to live, a power struggle began between: </a:t>
            </a:r>
            <a:r>
              <a:rPr lang="en-US" b="1" dirty="0" err="1" smtClean="0"/>
              <a:t>Adonijah</a:t>
            </a:r>
            <a:r>
              <a:rPr lang="en-US" b="1" dirty="0" smtClean="0"/>
              <a:t>, David's oldest living son </a:t>
            </a:r>
            <a:r>
              <a:rPr lang="en-US" dirty="0" smtClean="0"/>
              <a:t>and heir apparent and his backers, General, </a:t>
            </a:r>
            <a:r>
              <a:rPr lang="en-US" dirty="0" err="1" smtClean="0"/>
              <a:t>Joab</a:t>
            </a:r>
            <a:r>
              <a:rPr lang="en-US" dirty="0" smtClean="0"/>
              <a:t> and the Chief Priest, </a:t>
            </a:r>
            <a:r>
              <a:rPr lang="en-US" dirty="0" err="1" smtClean="0"/>
              <a:t>Abiathar</a:t>
            </a:r>
            <a:r>
              <a:rPr lang="en-US" dirty="0" smtClean="0"/>
              <a:t> </a:t>
            </a:r>
            <a:r>
              <a:rPr lang="en-US" b="1" dirty="0" smtClean="0"/>
              <a:t>VS Solomon with his supporters Nathan the prophet, </a:t>
            </a:r>
            <a:r>
              <a:rPr lang="en-US" b="1" dirty="0" err="1" smtClean="0"/>
              <a:t>Zadok</a:t>
            </a:r>
            <a:r>
              <a:rPr lang="en-US" b="1" dirty="0" smtClean="0"/>
              <a:t> the priest, </a:t>
            </a:r>
            <a:r>
              <a:rPr lang="en-US" b="1" dirty="0" err="1" smtClean="0"/>
              <a:t>Benieal</a:t>
            </a:r>
            <a:r>
              <a:rPr lang="en-US" b="1" dirty="0" smtClean="0"/>
              <a:t>, the captain of David's </a:t>
            </a:r>
            <a:r>
              <a:rPr lang="en-US" dirty="0" smtClean="0"/>
              <a:t>body guards, and Bathsheba, his mother.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 DEATH BRINGS RICHES AND RUIN (Chapters 1-11)</a:t>
            </a:r>
          </a:p>
          <a:p>
            <a:pPr marL="274320" indent="-274320" eaLnBrk="1" fontAlgn="auto" hangingPunct="1">
              <a:spcAft>
                <a:spcPts val="0"/>
              </a:spcAft>
              <a:buClr>
                <a:schemeClr val="accent3"/>
              </a:buClr>
              <a:buFont typeface="Wingdings 2"/>
              <a:buChar char=""/>
              <a:defRPr/>
            </a:pPr>
            <a:r>
              <a:rPr lang="en-US" b="1" dirty="0" smtClean="0"/>
              <a:t>A. Solomon Fights For the Throne (Chapters 1-2)</a:t>
            </a:r>
          </a:p>
          <a:p>
            <a:pPr marL="274320" indent="-274320" eaLnBrk="1" fontAlgn="auto" hangingPunct="1">
              <a:spcAft>
                <a:spcPts val="0"/>
              </a:spcAft>
              <a:buClr>
                <a:schemeClr val="accent3"/>
              </a:buClr>
              <a:buFont typeface="Wingdings 2"/>
              <a:buChar char=""/>
              <a:defRPr/>
            </a:pPr>
            <a:r>
              <a:rPr lang="en-US" b="1" dirty="0" smtClean="0"/>
              <a:t>1. Solomon's Succession to the Throne (1)</a:t>
            </a:r>
          </a:p>
          <a:p>
            <a:pPr marL="274320" indent="-274320" eaLnBrk="1" fontAlgn="auto" hangingPunct="1">
              <a:spcAft>
                <a:spcPts val="0"/>
              </a:spcAft>
              <a:buClr>
                <a:schemeClr val="accent3"/>
              </a:buClr>
              <a:buFont typeface="Wingdings 2"/>
              <a:buChar char=""/>
              <a:defRPr/>
            </a:pPr>
            <a:r>
              <a:rPr lang="en-US" dirty="0" smtClean="0"/>
              <a:t>Nathan encouraged David to fulfill his prior commitment to make Solomon king (vv. 11-27). </a:t>
            </a:r>
          </a:p>
          <a:p>
            <a:pPr marL="274320" indent="-274320" eaLnBrk="1" fontAlgn="auto" hangingPunct="1">
              <a:spcAft>
                <a:spcPts val="0"/>
              </a:spcAft>
              <a:buClr>
                <a:schemeClr val="accent3"/>
              </a:buClr>
              <a:buFont typeface="Wingdings 2"/>
              <a:buChar char=""/>
              <a:defRPr/>
            </a:pPr>
            <a:r>
              <a:rPr lang="en-US" dirty="0" smtClean="0"/>
              <a:t>David ordered the anointing of Solomon and when </a:t>
            </a:r>
            <a:r>
              <a:rPr lang="en-US" dirty="0" err="1" smtClean="0"/>
              <a:t>Adonijah</a:t>
            </a:r>
            <a:r>
              <a:rPr lang="en-US" dirty="0" smtClean="0"/>
              <a:t> heard the shout, "Long live King Solomon,“ he ran to the Tabernacle and grabbed the horns of the alter, claiming sanctuary. </a:t>
            </a:r>
          </a:p>
          <a:p>
            <a:pPr marL="274320" indent="-274320" eaLnBrk="1" fontAlgn="auto" hangingPunct="1">
              <a:spcAft>
                <a:spcPts val="0"/>
              </a:spcAft>
              <a:buClr>
                <a:schemeClr val="accent3"/>
              </a:buClr>
              <a:buFont typeface="Wingdings 2"/>
              <a:buChar char=""/>
              <a:defRPr/>
            </a:pPr>
            <a:r>
              <a:rPr lang="en-US" dirty="0" smtClean="0"/>
              <a:t>Solomon spared his life but put him under house arrest (vv. 28-53).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77500" lnSpcReduction="2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 DEATH BRINGS RICHES AND RUIN (Chapters 1-11)</a:t>
            </a:r>
          </a:p>
          <a:p>
            <a:pPr marL="274320" indent="-274320" eaLnBrk="1" fontAlgn="auto" hangingPunct="1">
              <a:spcAft>
                <a:spcPts val="0"/>
              </a:spcAft>
              <a:buClr>
                <a:schemeClr val="accent3"/>
              </a:buClr>
              <a:buFont typeface="Wingdings 2"/>
              <a:buChar char=""/>
              <a:defRPr/>
            </a:pPr>
            <a:r>
              <a:rPr lang="en-US" b="1" dirty="0" smtClean="0"/>
              <a:t>A. Solomon Fights For the Throne (Chapters 1-2)</a:t>
            </a:r>
          </a:p>
          <a:p>
            <a:pPr marL="274320" indent="-274320" eaLnBrk="1" fontAlgn="auto" hangingPunct="1">
              <a:spcAft>
                <a:spcPts val="0"/>
              </a:spcAft>
              <a:buClr>
                <a:schemeClr val="accent3"/>
              </a:buClr>
              <a:buFont typeface="Wingdings 2"/>
              <a:buChar char=""/>
              <a:defRPr/>
            </a:pPr>
            <a:r>
              <a:rPr lang="en-US" b="1" dirty="0" smtClean="0"/>
              <a:t>2. Solomon's Kingdom Established (2)</a:t>
            </a:r>
          </a:p>
          <a:p>
            <a:pPr marL="274320" indent="-274320" eaLnBrk="1" fontAlgn="auto" hangingPunct="1">
              <a:spcAft>
                <a:spcPts val="0"/>
              </a:spcAft>
              <a:buClr>
                <a:schemeClr val="accent3"/>
              </a:buClr>
              <a:buFont typeface="Wingdings 2"/>
              <a:buChar char=""/>
              <a:defRPr/>
            </a:pPr>
            <a:r>
              <a:rPr lang="en-US" dirty="0" smtClean="0"/>
              <a:t>Based on a death-bed warning from David, that only obedience would guarantee his kingdom and that he needed to deal swiftly with ally and foe alike, Solomon did the following:</a:t>
            </a:r>
          </a:p>
          <a:p>
            <a:pPr marL="274320" indent="-274320" eaLnBrk="1" fontAlgn="auto" hangingPunct="1">
              <a:spcAft>
                <a:spcPts val="0"/>
              </a:spcAft>
              <a:buClr>
                <a:schemeClr val="accent3"/>
              </a:buClr>
              <a:buFont typeface="Wingdings 2"/>
              <a:buChar char=""/>
              <a:defRPr/>
            </a:pPr>
            <a:r>
              <a:rPr lang="en-US" dirty="0" smtClean="0"/>
              <a:t>--Executed </a:t>
            </a:r>
            <a:r>
              <a:rPr lang="en-US" dirty="0" err="1" smtClean="0"/>
              <a:t>Adonijah</a:t>
            </a:r>
            <a:r>
              <a:rPr lang="en-US" dirty="0" smtClean="0"/>
              <a:t> for asking to marry one of his harem. (Solomon thought he was again trying to </a:t>
            </a:r>
            <a:r>
              <a:rPr lang="en-US" dirty="0" err="1" smtClean="0"/>
              <a:t>usup</a:t>
            </a:r>
            <a:r>
              <a:rPr lang="en-US" dirty="0" smtClean="0"/>
              <a:t> the throne.)</a:t>
            </a:r>
          </a:p>
          <a:p>
            <a:pPr marL="274320" indent="-274320" eaLnBrk="1" fontAlgn="auto" hangingPunct="1">
              <a:spcAft>
                <a:spcPts val="0"/>
              </a:spcAft>
              <a:buClr>
                <a:schemeClr val="accent3"/>
              </a:buClr>
              <a:buFont typeface="Wingdings 2"/>
              <a:buChar char=""/>
              <a:defRPr/>
            </a:pPr>
            <a:r>
              <a:rPr lang="en-US" dirty="0" smtClean="0"/>
              <a:t>-- Replaced </a:t>
            </a:r>
            <a:r>
              <a:rPr lang="en-US" dirty="0" err="1" smtClean="0"/>
              <a:t>Abiathar</a:t>
            </a:r>
            <a:r>
              <a:rPr lang="en-US" dirty="0" smtClean="0"/>
              <a:t> with </a:t>
            </a:r>
            <a:r>
              <a:rPr lang="en-US" dirty="0" err="1" smtClean="0"/>
              <a:t>Zadok</a:t>
            </a:r>
            <a:r>
              <a:rPr lang="en-US" dirty="0" smtClean="0"/>
              <a:t> as the High Priest because he sided with </a:t>
            </a:r>
            <a:r>
              <a:rPr lang="en-US" dirty="0" err="1" smtClean="0"/>
              <a:t>Adonijah</a:t>
            </a:r>
            <a:r>
              <a:rPr lang="en-US" dirty="0" smtClean="0"/>
              <a:t>. Since </a:t>
            </a:r>
            <a:r>
              <a:rPr lang="en-US" dirty="0" err="1" smtClean="0"/>
              <a:t>Abiathar</a:t>
            </a:r>
            <a:r>
              <a:rPr lang="en-US" dirty="0" smtClean="0"/>
              <a:t> a descendent of Eli, this continued the judgment on Eli's house promised in I Sam. 2.</a:t>
            </a:r>
          </a:p>
          <a:p>
            <a:pPr marL="274320" indent="-274320" eaLnBrk="1" fontAlgn="auto" hangingPunct="1">
              <a:spcAft>
                <a:spcPts val="0"/>
              </a:spcAft>
              <a:buClr>
                <a:schemeClr val="accent3"/>
              </a:buClr>
              <a:buFont typeface="Wingdings 2"/>
              <a:buChar char=""/>
              <a:defRPr/>
            </a:pPr>
            <a:r>
              <a:rPr lang="en-US" dirty="0" smtClean="0"/>
              <a:t>--Had </a:t>
            </a:r>
            <a:r>
              <a:rPr lang="en-US" dirty="0" err="1" smtClean="0"/>
              <a:t>Benaiah</a:t>
            </a:r>
            <a:r>
              <a:rPr lang="en-US" dirty="0" smtClean="0"/>
              <a:t> execute </a:t>
            </a:r>
            <a:r>
              <a:rPr lang="en-US" dirty="0" err="1" smtClean="0"/>
              <a:t>Joab</a:t>
            </a:r>
            <a:r>
              <a:rPr lang="en-US" dirty="0" smtClean="0"/>
              <a:t> for murdering </a:t>
            </a:r>
            <a:r>
              <a:rPr lang="en-US" dirty="0" err="1" smtClean="0"/>
              <a:t>Abner</a:t>
            </a:r>
            <a:r>
              <a:rPr lang="en-US" dirty="0" smtClean="0"/>
              <a:t> and </a:t>
            </a:r>
            <a:r>
              <a:rPr lang="en-US" dirty="0" err="1" smtClean="0"/>
              <a:t>Amasa</a:t>
            </a:r>
            <a:r>
              <a:rPr lang="en-US" dirty="0" smtClean="0"/>
              <a:t> and replaced him as General of Solomon's armies.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 DEATH BRINGS RICHES AND RUIN (Chapters 1-11)</a:t>
            </a:r>
          </a:p>
          <a:p>
            <a:pPr marL="274320" indent="-274320" eaLnBrk="1" fontAlgn="auto" hangingPunct="1">
              <a:spcAft>
                <a:spcPts val="0"/>
              </a:spcAft>
              <a:buClr>
                <a:schemeClr val="accent3"/>
              </a:buClr>
              <a:buFont typeface="Wingdings 2"/>
              <a:buChar char=""/>
              <a:defRPr/>
            </a:pPr>
            <a:r>
              <a:rPr lang="en-US" b="1" dirty="0" smtClean="0"/>
              <a:t>A. Solomon Fights For the Throne (Chapters 1-2)</a:t>
            </a:r>
          </a:p>
          <a:p>
            <a:pPr marL="274320" indent="-274320" eaLnBrk="1" fontAlgn="auto" hangingPunct="1">
              <a:spcAft>
                <a:spcPts val="0"/>
              </a:spcAft>
              <a:buClr>
                <a:schemeClr val="accent3"/>
              </a:buClr>
              <a:buFont typeface="Wingdings 2"/>
              <a:buChar char=""/>
              <a:defRPr/>
            </a:pPr>
            <a:r>
              <a:rPr lang="en-US" b="1" dirty="0" smtClean="0"/>
              <a:t>2. Solomon's Kingdom Established (2)</a:t>
            </a:r>
          </a:p>
          <a:p>
            <a:pPr marL="274320" indent="-274320" eaLnBrk="1" fontAlgn="auto" hangingPunct="1">
              <a:spcAft>
                <a:spcPts val="0"/>
              </a:spcAft>
              <a:buClr>
                <a:schemeClr val="accent3"/>
              </a:buClr>
              <a:buFont typeface="Wingdings 2"/>
              <a:buChar char=""/>
              <a:defRPr/>
            </a:pPr>
            <a:r>
              <a:rPr lang="en-US" dirty="0" smtClean="0"/>
              <a:t>The struggle to consolidate the kingdom was concluded with the statement in verse 46, </a:t>
            </a:r>
            <a:r>
              <a:rPr lang="en-US" i="1" dirty="0" smtClean="0"/>
              <a:t>"The kingdom was now firmly established in Solomon's hands. </a:t>
            </a:r>
          </a:p>
          <a:p>
            <a:pPr marL="274320" indent="-274320" eaLnBrk="1" fontAlgn="auto" hangingPunct="1">
              <a:spcAft>
                <a:spcPts val="0"/>
              </a:spcAft>
              <a:buClr>
                <a:schemeClr val="accent3"/>
              </a:buClr>
              <a:buFont typeface="Wingdings 2"/>
              <a:buChar char=""/>
              <a:defRPr/>
            </a:pPr>
            <a:r>
              <a:rPr lang="en-US" b="1" dirty="0" smtClean="0"/>
              <a:t>B. Solomon Sits On the Throne (Chapters 3-11)</a:t>
            </a:r>
          </a:p>
          <a:p>
            <a:pPr marL="274320" indent="-274320" eaLnBrk="1" fontAlgn="auto" hangingPunct="1">
              <a:spcAft>
                <a:spcPts val="0"/>
              </a:spcAft>
              <a:buClr>
                <a:schemeClr val="accent3"/>
              </a:buClr>
              <a:buFont typeface="Wingdings 2"/>
              <a:buChar char=""/>
              <a:defRPr/>
            </a:pPr>
            <a:r>
              <a:rPr lang="en-US" dirty="0" smtClean="0"/>
              <a:t>Next, the book deals with Solomon's reign. Using the supernatural gift of wisdom he received from God he was able to assemble an impressive administration, undertake ambitious building projects, become an important international figure, and lead Israel to it's highest point in history.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77500" lnSpcReduction="2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 DEATH BRINGS RICHES AND RUIN (Chapters 1-11)</a:t>
            </a:r>
          </a:p>
          <a:p>
            <a:pPr marL="274320" indent="-274320" eaLnBrk="1" fontAlgn="auto" hangingPunct="1">
              <a:spcAft>
                <a:spcPts val="0"/>
              </a:spcAft>
              <a:buClr>
                <a:schemeClr val="accent3"/>
              </a:buClr>
              <a:buFont typeface="Wingdings 2"/>
              <a:buChar char=""/>
              <a:defRPr/>
            </a:pPr>
            <a:r>
              <a:rPr lang="en-US" b="1" dirty="0" smtClean="0"/>
              <a:t>A. Solomon Fights For the Throne (Chapters 1-2)</a:t>
            </a:r>
          </a:p>
          <a:p>
            <a:pPr marL="274320" indent="-274320" eaLnBrk="1" fontAlgn="auto" hangingPunct="1">
              <a:spcAft>
                <a:spcPts val="0"/>
              </a:spcAft>
              <a:buClr>
                <a:schemeClr val="accent3"/>
              </a:buClr>
              <a:buFont typeface="Wingdings 2"/>
              <a:buChar char=""/>
              <a:defRPr/>
            </a:pPr>
            <a:r>
              <a:rPr lang="en-US" b="1" dirty="0" smtClean="0"/>
              <a:t>B. Solomon Sits On the Throne (Chapters 3-11)</a:t>
            </a:r>
          </a:p>
          <a:p>
            <a:pPr marL="274320" indent="-274320" eaLnBrk="1" fontAlgn="auto" hangingPunct="1">
              <a:spcAft>
                <a:spcPts val="0"/>
              </a:spcAft>
              <a:buClr>
                <a:schemeClr val="accent3"/>
              </a:buClr>
              <a:buFont typeface="Wingdings 2"/>
              <a:buChar char=""/>
              <a:defRPr/>
            </a:pPr>
            <a:r>
              <a:rPr lang="en-US" b="1" dirty="0" smtClean="0"/>
              <a:t>1. The Wisdom of Solomon (3)</a:t>
            </a:r>
          </a:p>
          <a:p>
            <a:pPr marL="274320" indent="-274320" eaLnBrk="1" fontAlgn="auto" hangingPunct="1">
              <a:spcAft>
                <a:spcPts val="0"/>
              </a:spcAft>
              <a:buClr>
                <a:schemeClr val="accent3"/>
              </a:buClr>
              <a:buFont typeface="Wingdings 2"/>
              <a:buChar char=""/>
              <a:defRPr/>
            </a:pPr>
            <a:r>
              <a:rPr lang="en-US" dirty="0" smtClean="0"/>
              <a:t>Solomon loved God in much the same way his father did, but he made an early mistake. He married the Pharaoh's daughter (v 1), which was great politically but dangerous spiritually. </a:t>
            </a:r>
          </a:p>
          <a:p>
            <a:pPr marL="274320" indent="-274320" eaLnBrk="1" fontAlgn="auto" hangingPunct="1">
              <a:spcAft>
                <a:spcPts val="0"/>
              </a:spcAft>
              <a:buClr>
                <a:schemeClr val="accent3"/>
              </a:buClr>
              <a:buFont typeface="Wingdings 2"/>
              <a:buChar char=""/>
              <a:defRPr/>
            </a:pPr>
            <a:r>
              <a:rPr lang="en-US" dirty="0" smtClean="0"/>
              <a:t>Because of her he started sacrificing at local shrines rather than only worshipping the Lord and this led him into idolatry (vv. 2 and 3).</a:t>
            </a:r>
          </a:p>
          <a:p>
            <a:pPr marL="274320" indent="-274320" eaLnBrk="1" fontAlgn="auto" hangingPunct="1">
              <a:spcAft>
                <a:spcPts val="0"/>
              </a:spcAft>
              <a:buClr>
                <a:schemeClr val="accent3"/>
              </a:buClr>
              <a:buFont typeface="Wingdings 2"/>
              <a:buChar char=""/>
              <a:defRPr/>
            </a:pPr>
            <a:r>
              <a:rPr lang="en-US" dirty="0" smtClean="0"/>
              <a:t>God asked Solomon what he most wanted and Solomon chose wisdom so that he might rule his people wisely. God was pleased and granted that request and threw in temporal blessings which made Solomon rich beyond imagination (vv. 4-15).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mtClean="0"/>
              <a:t>Old Testament Survey- Exodus</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dirty="0" smtClean="0"/>
              <a:t>The Jews see, I AM YHWH your God… as the first commandment,  then they see the second as you shall worship Me and have no graven images.</a:t>
            </a:r>
          </a:p>
          <a:p>
            <a:pPr marL="274320" indent="-274320" eaLnBrk="1" fontAlgn="auto" hangingPunct="1">
              <a:spcAft>
                <a:spcPts val="0"/>
              </a:spcAft>
              <a:buClr>
                <a:schemeClr val="accent3"/>
              </a:buClr>
              <a:buFont typeface="Wingdings 2"/>
              <a:buChar char=""/>
              <a:defRPr/>
            </a:pPr>
            <a:r>
              <a:rPr lang="en-US" dirty="0" smtClean="0"/>
              <a:t>The first four commandments tell us how to relate to God and the final six tell us how to relate to other people.</a:t>
            </a:r>
          </a:p>
          <a:p>
            <a:pPr marL="274320" indent="-274320" eaLnBrk="1" fontAlgn="auto" hangingPunct="1">
              <a:spcAft>
                <a:spcPts val="0"/>
              </a:spcAft>
              <a:buClr>
                <a:schemeClr val="accent3"/>
              </a:buClr>
              <a:buFont typeface="Wingdings 2"/>
              <a:buChar char=""/>
              <a:defRPr/>
            </a:pPr>
            <a:r>
              <a:rPr lang="en-US" dirty="0" smtClean="0"/>
              <a:t>You can summarize the message of the ten commandments as “Love God and love people.”</a:t>
            </a:r>
          </a:p>
          <a:p>
            <a:pPr marL="274320" indent="-274320" eaLnBrk="1" fontAlgn="auto" hangingPunct="1">
              <a:spcAft>
                <a:spcPts val="0"/>
              </a:spcAft>
              <a:buClr>
                <a:schemeClr val="accent3"/>
              </a:buClr>
              <a:buFont typeface="Wingdings 2"/>
              <a:buChar char=""/>
              <a:defRPr/>
            </a:pPr>
            <a:r>
              <a:rPr lang="en-US" dirty="0" smtClean="0"/>
              <a:t>The Ten Commandments do not constitute the whole law. Instead, they reflect the moral principles on which the individual laws rest.</a:t>
            </a:r>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1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 DEATH BRINGS RICHES AND RUIN (Chapters 1-11)</a:t>
            </a:r>
          </a:p>
          <a:p>
            <a:pPr marL="274320" indent="-274320" eaLnBrk="1" fontAlgn="auto" hangingPunct="1">
              <a:spcAft>
                <a:spcPts val="0"/>
              </a:spcAft>
              <a:buClr>
                <a:schemeClr val="accent3"/>
              </a:buClr>
              <a:buFont typeface="Wingdings 2"/>
              <a:buChar char=""/>
              <a:defRPr/>
            </a:pPr>
            <a:r>
              <a:rPr lang="en-US" b="1" dirty="0" smtClean="0"/>
              <a:t>A. Solomon Fights For the Throne (Chapters 1-2)</a:t>
            </a:r>
          </a:p>
          <a:p>
            <a:pPr marL="274320" indent="-274320" eaLnBrk="1" fontAlgn="auto" hangingPunct="1">
              <a:spcAft>
                <a:spcPts val="0"/>
              </a:spcAft>
              <a:buClr>
                <a:schemeClr val="accent3"/>
              </a:buClr>
              <a:buFont typeface="Wingdings 2"/>
              <a:buChar char=""/>
              <a:defRPr/>
            </a:pPr>
            <a:r>
              <a:rPr lang="en-US" b="1" dirty="0" smtClean="0"/>
              <a:t>B. Solomon Sits On the Throne (Chapters 3-11)</a:t>
            </a:r>
          </a:p>
          <a:p>
            <a:pPr marL="274320" indent="-274320" eaLnBrk="1" fontAlgn="auto" hangingPunct="1">
              <a:spcAft>
                <a:spcPts val="0"/>
              </a:spcAft>
              <a:buClr>
                <a:schemeClr val="accent3"/>
              </a:buClr>
              <a:buFont typeface="Wingdings 2"/>
              <a:buChar char=""/>
              <a:defRPr/>
            </a:pPr>
            <a:r>
              <a:rPr lang="en-US" b="1" dirty="0" smtClean="0"/>
              <a:t>1. The Wisdom of Solomon (3)</a:t>
            </a:r>
          </a:p>
          <a:p>
            <a:pPr marL="274320" indent="-274320" eaLnBrk="1" fontAlgn="auto" hangingPunct="1">
              <a:spcAft>
                <a:spcPts val="0"/>
              </a:spcAft>
              <a:buClr>
                <a:schemeClr val="accent3"/>
              </a:buClr>
              <a:buFont typeface="Wingdings 2"/>
              <a:buChar char=""/>
              <a:defRPr/>
            </a:pPr>
            <a:r>
              <a:rPr lang="en-US" dirty="0" smtClean="0"/>
              <a:t>This wisdom is made evident in his: </a:t>
            </a:r>
          </a:p>
          <a:p>
            <a:pPr marL="274320" indent="-274320" eaLnBrk="1" fontAlgn="auto" hangingPunct="1">
              <a:spcAft>
                <a:spcPts val="0"/>
              </a:spcAft>
              <a:buClr>
                <a:schemeClr val="accent3"/>
              </a:buClr>
              <a:buFont typeface="Wingdings 2"/>
              <a:buChar char=""/>
              <a:defRPr/>
            </a:pPr>
            <a:r>
              <a:rPr lang="en-US" dirty="0" smtClean="0"/>
              <a:t>1. Settling the dispute between the two prostitutes over a child;</a:t>
            </a:r>
          </a:p>
          <a:p>
            <a:pPr marL="274320" indent="-274320" eaLnBrk="1" fontAlgn="auto" hangingPunct="1">
              <a:spcAft>
                <a:spcPts val="0"/>
              </a:spcAft>
              <a:buClr>
                <a:schemeClr val="accent3"/>
              </a:buClr>
              <a:buFont typeface="Wingdings 2"/>
              <a:buChar char=""/>
              <a:defRPr/>
            </a:pPr>
            <a:r>
              <a:rPr lang="en-US" dirty="0" smtClean="0"/>
              <a:t>2. His organization and administration of the new kingdom; </a:t>
            </a:r>
          </a:p>
          <a:p>
            <a:pPr marL="274320" indent="-274320" eaLnBrk="1" fontAlgn="auto" hangingPunct="1">
              <a:spcAft>
                <a:spcPts val="0"/>
              </a:spcAft>
              <a:buClr>
                <a:schemeClr val="accent3"/>
              </a:buClr>
              <a:buFont typeface="Wingdings 2"/>
              <a:buChar char=""/>
              <a:defRPr/>
            </a:pPr>
            <a:r>
              <a:rPr lang="en-US" dirty="0" smtClean="0"/>
              <a:t>3. His learning exceeded that of the famous sages in Egypt in all areas of the arts, education, and the earth sciences.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70000" lnSpcReduction="2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 DEATH BRINGS RICHES AND RUIN (Chapters 1-11)</a:t>
            </a:r>
          </a:p>
          <a:p>
            <a:pPr marL="274320" indent="-274320" eaLnBrk="1" fontAlgn="auto" hangingPunct="1">
              <a:spcAft>
                <a:spcPts val="0"/>
              </a:spcAft>
              <a:buClr>
                <a:schemeClr val="accent3"/>
              </a:buClr>
              <a:buFont typeface="Wingdings 2"/>
              <a:buChar char=""/>
              <a:defRPr/>
            </a:pPr>
            <a:r>
              <a:rPr lang="en-US" b="1" dirty="0" smtClean="0"/>
              <a:t>A. Solomon Fights For the Throne (Chapters 1-2)</a:t>
            </a:r>
          </a:p>
          <a:p>
            <a:pPr marL="274320" indent="-274320" eaLnBrk="1" fontAlgn="auto" hangingPunct="1">
              <a:spcAft>
                <a:spcPts val="0"/>
              </a:spcAft>
              <a:buClr>
                <a:schemeClr val="accent3"/>
              </a:buClr>
              <a:buFont typeface="Wingdings 2"/>
              <a:buChar char=""/>
              <a:defRPr/>
            </a:pPr>
            <a:r>
              <a:rPr lang="en-US" b="1" dirty="0" smtClean="0"/>
              <a:t>B. Solomon Sits On the Throne (Chapters 3-11)</a:t>
            </a:r>
          </a:p>
          <a:p>
            <a:pPr marL="274320" indent="-274320" eaLnBrk="1" fontAlgn="auto" hangingPunct="1">
              <a:spcAft>
                <a:spcPts val="0"/>
              </a:spcAft>
              <a:buClr>
                <a:schemeClr val="accent3"/>
              </a:buClr>
              <a:buFont typeface="Wingdings 2"/>
              <a:buChar char=""/>
              <a:defRPr/>
            </a:pPr>
            <a:r>
              <a:rPr lang="en-US" b="1" dirty="0" smtClean="0"/>
              <a:t>2. The Temple of Solomon (5-8)</a:t>
            </a:r>
          </a:p>
          <a:p>
            <a:pPr marL="274320" indent="-274320" eaLnBrk="1" fontAlgn="auto" hangingPunct="1">
              <a:spcAft>
                <a:spcPts val="0"/>
              </a:spcAft>
              <a:buClr>
                <a:schemeClr val="accent3"/>
              </a:buClr>
              <a:buFont typeface="Wingdings 2"/>
              <a:buChar char=""/>
              <a:defRPr/>
            </a:pPr>
            <a:r>
              <a:rPr lang="en-US" dirty="0" smtClean="0"/>
              <a:t>This achievement would be a crowning glory to God and a credit to Solomon, however he made two grave mistakes. (Remember when Samuel told the Israelites the kind of things all kings do). </a:t>
            </a:r>
          </a:p>
          <a:p>
            <a:pPr marL="274320" indent="-274320" eaLnBrk="1" fontAlgn="auto" hangingPunct="1">
              <a:spcAft>
                <a:spcPts val="0"/>
              </a:spcAft>
              <a:buClr>
                <a:schemeClr val="accent3"/>
              </a:buClr>
              <a:buFont typeface="Wingdings 2"/>
              <a:buChar char=""/>
              <a:defRPr/>
            </a:pPr>
            <a:r>
              <a:rPr lang="en-US" dirty="0" smtClean="0"/>
              <a:t>He conscripted the able bodied young men as laborers, and he heavily taxed the people, causing the people, especially the northern tribes, to resent him.</a:t>
            </a:r>
          </a:p>
          <a:p>
            <a:pPr marL="274320" indent="-274320" eaLnBrk="1" fontAlgn="auto" hangingPunct="1">
              <a:spcAft>
                <a:spcPts val="0"/>
              </a:spcAft>
              <a:buClr>
                <a:schemeClr val="accent3"/>
              </a:buClr>
              <a:buFont typeface="Wingdings 2"/>
              <a:buChar char=""/>
              <a:defRPr/>
            </a:pPr>
            <a:r>
              <a:rPr lang="en-US" dirty="0" smtClean="0"/>
              <a:t>Solomon allied himself with Hiram, King of </a:t>
            </a:r>
            <a:r>
              <a:rPr lang="en-US" dirty="0" err="1" smtClean="0"/>
              <a:t>Tyre</a:t>
            </a:r>
            <a:r>
              <a:rPr lang="en-US" dirty="0" smtClean="0"/>
              <a:t> in Phoenicia, to receive building materials (5).</a:t>
            </a:r>
          </a:p>
          <a:p>
            <a:pPr marL="274320" indent="-274320" eaLnBrk="1" fontAlgn="auto" hangingPunct="1">
              <a:spcAft>
                <a:spcPts val="0"/>
              </a:spcAft>
              <a:buClr>
                <a:schemeClr val="accent3"/>
              </a:buClr>
              <a:buFont typeface="Wingdings 2"/>
              <a:buChar char=""/>
              <a:defRPr/>
            </a:pPr>
            <a:r>
              <a:rPr lang="en-US" dirty="0" smtClean="0"/>
              <a:t>Hiram respected Solomon's God as being the true God because he saw how the Lord blessed him.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70000" lnSpcReduction="2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 DEATH BRINGS RICHES AND RUIN (Chapters 1-11)</a:t>
            </a:r>
          </a:p>
          <a:p>
            <a:pPr marL="274320" indent="-274320" eaLnBrk="1" fontAlgn="auto" hangingPunct="1">
              <a:spcAft>
                <a:spcPts val="0"/>
              </a:spcAft>
              <a:buClr>
                <a:schemeClr val="accent3"/>
              </a:buClr>
              <a:buFont typeface="Wingdings 2"/>
              <a:buChar char=""/>
              <a:defRPr/>
            </a:pPr>
            <a:r>
              <a:rPr lang="en-US" b="1" dirty="0" smtClean="0"/>
              <a:t>A. Solomon Fights For the Throne (Chapters 1-2)</a:t>
            </a:r>
          </a:p>
          <a:p>
            <a:pPr marL="274320" indent="-274320" eaLnBrk="1" fontAlgn="auto" hangingPunct="1">
              <a:spcAft>
                <a:spcPts val="0"/>
              </a:spcAft>
              <a:buClr>
                <a:schemeClr val="accent3"/>
              </a:buClr>
              <a:buFont typeface="Wingdings 2"/>
              <a:buChar char=""/>
              <a:defRPr/>
            </a:pPr>
            <a:r>
              <a:rPr lang="en-US" b="1" dirty="0" smtClean="0"/>
              <a:t>B. Solomon Sits On the Throne (Chapters 3-11)</a:t>
            </a:r>
          </a:p>
          <a:p>
            <a:pPr marL="274320" indent="-274320" eaLnBrk="1" fontAlgn="auto" hangingPunct="1">
              <a:spcAft>
                <a:spcPts val="0"/>
              </a:spcAft>
              <a:buClr>
                <a:schemeClr val="accent3"/>
              </a:buClr>
              <a:buFont typeface="Wingdings 2"/>
              <a:buChar char=""/>
              <a:defRPr/>
            </a:pPr>
            <a:r>
              <a:rPr lang="en-US" b="1" dirty="0" smtClean="0"/>
              <a:t>2. The Temple of Solomon (5-8)</a:t>
            </a:r>
          </a:p>
          <a:p>
            <a:pPr marL="274320" indent="-274320" eaLnBrk="1" fontAlgn="auto" hangingPunct="1">
              <a:spcAft>
                <a:spcPts val="0"/>
              </a:spcAft>
              <a:buClr>
                <a:schemeClr val="accent3"/>
              </a:buClr>
              <a:buFont typeface="Wingdings 2"/>
              <a:buChar char=""/>
              <a:defRPr/>
            </a:pPr>
            <a:r>
              <a:rPr lang="en-US" dirty="0" smtClean="0"/>
              <a:t>The construction of the Temple was a magnificent project taking over seven years and the help of local and foreign craftsmen. For a brief view, read chapters 6 and 7.</a:t>
            </a:r>
          </a:p>
          <a:p>
            <a:pPr marL="274320" indent="-274320" eaLnBrk="1" fontAlgn="auto" hangingPunct="1">
              <a:spcAft>
                <a:spcPts val="0"/>
              </a:spcAft>
              <a:buClr>
                <a:schemeClr val="accent3"/>
              </a:buClr>
              <a:buFont typeface="Wingdings 2"/>
              <a:buChar char=""/>
              <a:defRPr/>
            </a:pPr>
            <a:r>
              <a:rPr lang="en-US" dirty="0" smtClean="0"/>
              <a:t>Chapter 7 primarily describes the finishing of the temple and Solomon's palace. The palace took twice as long to build as the temple and was also magnificent. </a:t>
            </a:r>
          </a:p>
          <a:p>
            <a:pPr marL="274320" indent="-274320" eaLnBrk="1" fontAlgn="auto" hangingPunct="1">
              <a:spcAft>
                <a:spcPts val="0"/>
              </a:spcAft>
              <a:buClr>
                <a:schemeClr val="accent3"/>
              </a:buClr>
              <a:buFont typeface="Wingdings 2"/>
              <a:buChar char=""/>
              <a:defRPr/>
            </a:pPr>
            <a:r>
              <a:rPr lang="en-US" dirty="0" smtClean="0"/>
              <a:t>Finally, in chapter 8 we have the dedication of the Temple. After the Ark of the Covenant was placed in the Holy of Holies, the whole house was filled with a cloud indicating, visually, the presence of the Lord as it did in the wilderness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 DEATH BRINGS RICHES AND RUIN (Chapters 1-11)</a:t>
            </a:r>
          </a:p>
          <a:p>
            <a:pPr marL="274320" indent="-274320" eaLnBrk="1" fontAlgn="auto" hangingPunct="1">
              <a:spcAft>
                <a:spcPts val="0"/>
              </a:spcAft>
              <a:buClr>
                <a:schemeClr val="accent3"/>
              </a:buClr>
              <a:buFont typeface="Wingdings 2"/>
              <a:buChar char=""/>
              <a:defRPr/>
            </a:pPr>
            <a:r>
              <a:rPr lang="en-US" b="1" dirty="0" smtClean="0"/>
              <a:t>A. Solomon Fights For the Throne (Chapters 1-2)</a:t>
            </a:r>
          </a:p>
          <a:p>
            <a:pPr marL="274320" indent="-274320" eaLnBrk="1" fontAlgn="auto" hangingPunct="1">
              <a:spcAft>
                <a:spcPts val="0"/>
              </a:spcAft>
              <a:buClr>
                <a:schemeClr val="accent3"/>
              </a:buClr>
              <a:buFont typeface="Wingdings 2"/>
              <a:buChar char=""/>
              <a:defRPr/>
            </a:pPr>
            <a:r>
              <a:rPr lang="en-US" b="1" dirty="0" smtClean="0"/>
              <a:t>B. Solomon Sits On the Throne (Chapters 3-11)</a:t>
            </a:r>
          </a:p>
          <a:p>
            <a:pPr marL="274320" indent="-274320" eaLnBrk="1" fontAlgn="auto" hangingPunct="1">
              <a:spcAft>
                <a:spcPts val="0"/>
              </a:spcAft>
              <a:buClr>
                <a:schemeClr val="accent3"/>
              </a:buClr>
              <a:buFont typeface="Wingdings 2"/>
              <a:buChar char=""/>
              <a:defRPr/>
            </a:pPr>
            <a:r>
              <a:rPr lang="en-US" b="1" dirty="0" smtClean="0"/>
              <a:t>2. The Temple of Solomon (5-8)</a:t>
            </a:r>
          </a:p>
          <a:p>
            <a:pPr marL="274320" indent="-274320" eaLnBrk="1" fontAlgn="auto" hangingPunct="1">
              <a:spcAft>
                <a:spcPts val="0"/>
              </a:spcAft>
              <a:buClr>
                <a:schemeClr val="accent3"/>
              </a:buClr>
              <a:buFont typeface="Wingdings 2"/>
              <a:buChar char=""/>
              <a:defRPr/>
            </a:pPr>
            <a:r>
              <a:rPr lang="en-US" dirty="0" smtClean="0"/>
              <a:t>Solomon, in his prayer of dedication, made it clear that God could not be restricted to any building since He is the "God of Heaven" and is everywhere.</a:t>
            </a:r>
          </a:p>
          <a:p>
            <a:pPr marL="274320" indent="-274320" eaLnBrk="1" fontAlgn="auto" hangingPunct="1">
              <a:spcAft>
                <a:spcPts val="0"/>
              </a:spcAft>
              <a:buClr>
                <a:schemeClr val="accent3"/>
              </a:buClr>
              <a:buFont typeface="Wingdings 2"/>
              <a:buChar char=""/>
              <a:defRPr/>
            </a:pPr>
            <a:r>
              <a:rPr lang="en-US" dirty="0" smtClean="0"/>
              <a:t>Solomon called on God to be faithful to His covenant, and called on his people to be faithful and obedient to the Lord. The dedication ceremony ended with a fourteen-day feast of worship and celebration.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 DEATH BRINGS RICHES AND RUIN (Chapters 1-11)</a:t>
            </a:r>
          </a:p>
          <a:p>
            <a:pPr marL="274320" indent="-274320" eaLnBrk="1" fontAlgn="auto" hangingPunct="1">
              <a:spcAft>
                <a:spcPts val="0"/>
              </a:spcAft>
              <a:buClr>
                <a:schemeClr val="accent3"/>
              </a:buClr>
              <a:buFont typeface="Wingdings 2"/>
              <a:buChar char=""/>
              <a:defRPr/>
            </a:pPr>
            <a:r>
              <a:rPr lang="en-US" b="1" dirty="0" smtClean="0"/>
              <a:t>A. Solomon Fights For the Throne (Chapters 1-2)</a:t>
            </a:r>
          </a:p>
          <a:p>
            <a:pPr marL="274320" indent="-274320" eaLnBrk="1" fontAlgn="auto" hangingPunct="1">
              <a:spcAft>
                <a:spcPts val="0"/>
              </a:spcAft>
              <a:buClr>
                <a:schemeClr val="accent3"/>
              </a:buClr>
              <a:buFont typeface="Wingdings 2"/>
              <a:buChar char=""/>
              <a:defRPr/>
            </a:pPr>
            <a:r>
              <a:rPr lang="en-US" b="1" dirty="0" smtClean="0"/>
              <a:t>B. Solomon Sits On the Throne (Chapters 3-11)</a:t>
            </a:r>
          </a:p>
          <a:p>
            <a:pPr marL="274320" indent="-274320" eaLnBrk="1" fontAlgn="auto" hangingPunct="1">
              <a:spcAft>
                <a:spcPts val="0"/>
              </a:spcAft>
              <a:buClr>
                <a:schemeClr val="accent3"/>
              </a:buClr>
              <a:buFont typeface="Wingdings 2"/>
              <a:buChar char=""/>
              <a:defRPr/>
            </a:pPr>
            <a:r>
              <a:rPr lang="en-US" b="1" dirty="0" smtClean="0"/>
              <a:t>2. The Temple of Solomon (5-8)</a:t>
            </a:r>
          </a:p>
          <a:p>
            <a:pPr marL="274320" indent="-274320" eaLnBrk="1" fontAlgn="auto" hangingPunct="1">
              <a:spcAft>
                <a:spcPts val="0"/>
              </a:spcAft>
              <a:buClr>
                <a:schemeClr val="accent3"/>
              </a:buClr>
              <a:buFont typeface="Wingdings 2"/>
              <a:buChar char=""/>
              <a:defRPr/>
            </a:pPr>
            <a:r>
              <a:rPr lang="en-US" dirty="0" smtClean="0"/>
              <a:t>Solomon, in his prayer of dedication, made it clear that God could not be restricted to any building since He is the "God of Heaven" and is everywhere.</a:t>
            </a:r>
          </a:p>
          <a:p>
            <a:pPr marL="274320" indent="-274320" eaLnBrk="1" fontAlgn="auto" hangingPunct="1">
              <a:spcAft>
                <a:spcPts val="0"/>
              </a:spcAft>
              <a:buClr>
                <a:schemeClr val="accent3"/>
              </a:buClr>
              <a:buFont typeface="Wingdings 2"/>
              <a:buChar char=""/>
              <a:defRPr/>
            </a:pPr>
            <a:r>
              <a:rPr lang="en-US" dirty="0" smtClean="0"/>
              <a:t>Solomon called on God to be faithful to His covenant, and called on his people to be faithful and obedient to the Lord. The dedication ceremony ended with a fourteen-day feast of worship and celebration.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 DEATH BRINGS RICHES AND RUIN (Chapters 1-11)</a:t>
            </a:r>
          </a:p>
          <a:p>
            <a:pPr marL="274320" indent="-274320" eaLnBrk="1" fontAlgn="auto" hangingPunct="1">
              <a:spcAft>
                <a:spcPts val="0"/>
              </a:spcAft>
              <a:buClr>
                <a:schemeClr val="accent3"/>
              </a:buClr>
              <a:buFont typeface="Wingdings 2"/>
              <a:buChar char=""/>
              <a:defRPr/>
            </a:pPr>
            <a:r>
              <a:rPr lang="en-US" b="1" dirty="0" smtClean="0"/>
              <a:t>B. Solomon Sits On the Throne (Chapters 3-11)</a:t>
            </a:r>
          </a:p>
          <a:p>
            <a:pPr marL="274320" indent="-274320" eaLnBrk="1" fontAlgn="auto" hangingPunct="1">
              <a:spcAft>
                <a:spcPts val="0"/>
              </a:spcAft>
              <a:buClr>
                <a:schemeClr val="accent3"/>
              </a:buClr>
              <a:buFont typeface="Wingdings 2"/>
              <a:buChar char=""/>
              <a:defRPr/>
            </a:pPr>
            <a:r>
              <a:rPr lang="en-US" b="1" dirty="0" smtClean="0"/>
              <a:t>3. The Reign of Solomon (9-10)</a:t>
            </a:r>
          </a:p>
          <a:p>
            <a:pPr marL="274320" indent="-274320" eaLnBrk="1" fontAlgn="auto" hangingPunct="1">
              <a:spcAft>
                <a:spcPts val="0"/>
              </a:spcAft>
              <a:buClr>
                <a:schemeClr val="accent3"/>
              </a:buClr>
              <a:buFont typeface="Wingdings 2"/>
              <a:buChar char=""/>
              <a:defRPr/>
            </a:pPr>
            <a:r>
              <a:rPr lang="en-US" dirty="0" smtClean="0"/>
              <a:t>In response to Solomon's prayer, God appeared to him a second time (9:1-9). He charged Solomon to be obedient and warned that failure to do so would bring an end to his kingdom, exile for his people, and God's rejection of the Temple.</a:t>
            </a:r>
          </a:p>
          <a:p>
            <a:pPr marL="274320" indent="-274320" eaLnBrk="1" fontAlgn="auto" hangingPunct="1">
              <a:spcAft>
                <a:spcPts val="0"/>
              </a:spcAft>
              <a:buClr>
                <a:schemeClr val="accent3"/>
              </a:buClr>
              <a:buFont typeface="Wingdings 2"/>
              <a:buChar char=""/>
              <a:defRPr/>
            </a:pPr>
            <a:r>
              <a:rPr lang="en-US" dirty="0" smtClean="0"/>
              <a:t>Everything Solomon did turned to gold (God's blessing). He received tons of gold from Hiram in exchange for twenty cities (9: 10-14). His building projects spread from the palace and Temple to fortifying Jerusalem and other royal cities (9:15-24).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 DEATH BRINGS RICHES AND RUIN (Chapters 1-11)</a:t>
            </a:r>
          </a:p>
          <a:p>
            <a:pPr marL="274320" indent="-274320" eaLnBrk="1" fontAlgn="auto" hangingPunct="1">
              <a:spcAft>
                <a:spcPts val="0"/>
              </a:spcAft>
              <a:buClr>
                <a:schemeClr val="accent3"/>
              </a:buClr>
              <a:buFont typeface="Wingdings 2"/>
              <a:buChar char=""/>
              <a:defRPr/>
            </a:pPr>
            <a:r>
              <a:rPr lang="en-US" b="1" dirty="0" smtClean="0"/>
              <a:t>B. Solomon Sits On the Throne (Chapters 3-11)</a:t>
            </a:r>
          </a:p>
          <a:p>
            <a:pPr marL="274320" indent="-274320" eaLnBrk="1" fontAlgn="auto" hangingPunct="1">
              <a:spcAft>
                <a:spcPts val="0"/>
              </a:spcAft>
              <a:buClr>
                <a:schemeClr val="accent3"/>
              </a:buClr>
              <a:buFont typeface="Wingdings 2"/>
              <a:buChar char=""/>
              <a:defRPr/>
            </a:pPr>
            <a:r>
              <a:rPr lang="en-US" b="1" dirty="0" smtClean="0"/>
              <a:t>3. The Reign of Solomon (9-10)</a:t>
            </a:r>
          </a:p>
          <a:p>
            <a:pPr marL="274320" indent="-274320" eaLnBrk="1" fontAlgn="auto" hangingPunct="1">
              <a:spcAft>
                <a:spcPts val="0"/>
              </a:spcAft>
              <a:buClr>
                <a:schemeClr val="accent3"/>
              </a:buClr>
              <a:buFont typeface="Wingdings 2"/>
              <a:buChar char=""/>
              <a:defRPr/>
            </a:pPr>
            <a:r>
              <a:rPr lang="en-US" dirty="0" smtClean="0"/>
              <a:t>Solomon became a world figure. Chapter 10 is the record of his international fame and prowess and includes:</a:t>
            </a:r>
          </a:p>
          <a:p>
            <a:pPr marL="274320" indent="-274320" eaLnBrk="1" fontAlgn="auto" hangingPunct="1">
              <a:spcAft>
                <a:spcPts val="0"/>
              </a:spcAft>
              <a:buClr>
                <a:schemeClr val="accent3"/>
              </a:buClr>
              <a:buFont typeface="Wingdings 2"/>
              <a:buChar char=""/>
              <a:defRPr/>
            </a:pPr>
            <a:r>
              <a:rPr lang="en-US" dirty="0" smtClean="0"/>
              <a:t>The Queen of Sheba, who controlled South Arabia and the sea lanes between India and the East, was impressed by Solomon's wisdom, wealth, and fame. She not only honored Solomon but praised his God for blessing him.</a:t>
            </a:r>
          </a:p>
          <a:p>
            <a:pPr marL="274320" indent="-274320" eaLnBrk="1" fontAlgn="auto" hangingPunct="1">
              <a:spcAft>
                <a:spcPts val="0"/>
              </a:spcAft>
              <a:buClr>
                <a:schemeClr val="accent3"/>
              </a:buClr>
              <a:buFont typeface="Wingdings 2"/>
              <a:buChar char=""/>
              <a:defRPr/>
            </a:pPr>
            <a:r>
              <a:rPr lang="en-US" dirty="0" smtClean="0"/>
              <a:t>Solomon cornered the gold market (The Temple and its furnishings were plated with it) and he developed a world wide shipping enterprises.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1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 DEATH BRINGS RICHES AND RUIN (Chapters 1-11)</a:t>
            </a:r>
          </a:p>
          <a:p>
            <a:pPr marL="274320" indent="-274320" eaLnBrk="1" fontAlgn="auto" hangingPunct="1">
              <a:spcAft>
                <a:spcPts val="0"/>
              </a:spcAft>
              <a:buClr>
                <a:schemeClr val="accent3"/>
              </a:buClr>
              <a:buFont typeface="Wingdings 2"/>
              <a:buChar char=""/>
              <a:defRPr/>
            </a:pPr>
            <a:r>
              <a:rPr lang="en-US" b="1" dirty="0" smtClean="0"/>
              <a:t>B. Solomon Sits On the Throne (Chapters 3-11)</a:t>
            </a:r>
          </a:p>
          <a:p>
            <a:pPr marL="274320" indent="-274320" eaLnBrk="1" fontAlgn="auto" hangingPunct="1">
              <a:spcAft>
                <a:spcPts val="0"/>
              </a:spcAft>
              <a:buClr>
                <a:schemeClr val="accent3"/>
              </a:buClr>
              <a:buFont typeface="Wingdings 2"/>
              <a:buChar char=""/>
              <a:defRPr/>
            </a:pPr>
            <a:r>
              <a:rPr lang="en-US" b="1" dirty="0" smtClean="0"/>
              <a:t>3. The Reign of Solomon (9-10)</a:t>
            </a:r>
          </a:p>
          <a:p>
            <a:pPr marL="274320" indent="-274320" eaLnBrk="1" fontAlgn="auto" hangingPunct="1">
              <a:spcAft>
                <a:spcPts val="0"/>
              </a:spcAft>
              <a:buClr>
                <a:schemeClr val="accent3"/>
              </a:buClr>
              <a:buFont typeface="Wingdings 2"/>
              <a:buChar char=""/>
              <a:defRPr/>
            </a:pPr>
            <a:r>
              <a:rPr lang="en-US" dirty="0" smtClean="0"/>
              <a:t>His army became the mightiest in the world and he controlled trade in horses from Cilicia and chariots from Egypt. </a:t>
            </a:r>
          </a:p>
          <a:p>
            <a:pPr marL="274320" indent="-274320" eaLnBrk="1" fontAlgn="auto" hangingPunct="1">
              <a:spcAft>
                <a:spcPts val="0"/>
              </a:spcAft>
              <a:buClr>
                <a:schemeClr val="accent3"/>
              </a:buClr>
              <a:buFont typeface="Wingdings 2"/>
              <a:buChar char=""/>
              <a:defRPr/>
            </a:pPr>
            <a:r>
              <a:rPr lang="en-US" dirty="0" smtClean="0"/>
              <a:t>He became an international arms dealer and import/export mogul.</a:t>
            </a:r>
          </a:p>
          <a:p>
            <a:pPr marL="274320" indent="-274320" eaLnBrk="1" fontAlgn="auto" hangingPunct="1">
              <a:spcAft>
                <a:spcPts val="0"/>
              </a:spcAft>
              <a:buClr>
                <a:schemeClr val="accent3"/>
              </a:buClr>
              <a:buFont typeface="Wingdings 2"/>
              <a:buChar char=""/>
              <a:defRPr/>
            </a:pPr>
            <a:r>
              <a:rPr lang="en-US" b="1" dirty="0" smtClean="0"/>
              <a:t>It is great to notice that the credit for all this is attributed to God and the wisdom He gave to Solomon.</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70000" lnSpcReduction="2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 DEATH BRINGS RICHES AND RUIN (Chapters 1-11)</a:t>
            </a:r>
          </a:p>
          <a:p>
            <a:pPr marL="274320" indent="-274320" eaLnBrk="1" fontAlgn="auto" hangingPunct="1">
              <a:spcAft>
                <a:spcPts val="0"/>
              </a:spcAft>
              <a:buClr>
                <a:schemeClr val="accent3"/>
              </a:buClr>
              <a:buFont typeface="Wingdings 2"/>
              <a:buChar char=""/>
              <a:defRPr/>
            </a:pPr>
            <a:r>
              <a:rPr lang="en-US" b="1" dirty="0" smtClean="0"/>
              <a:t>B. Solomon Sits On the Throne (Chapters 3-11)</a:t>
            </a:r>
          </a:p>
          <a:p>
            <a:pPr marL="274320" indent="-274320" eaLnBrk="1" fontAlgn="auto" hangingPunct="1">
              <a:spcAft>
                <a:spcPts val="0"/>
              </a:spcAft>
              <a:buClr>
                <a:schemeClr val="accent3"/>
              </a:buClr>
              <a:buFont typeface="Wingdings 2"/>
              <a:buChar char=""/>
              <a:defRPr/>
            </a:pPr>
            <a:r>
              <a:rPr lang="en-US" b="1" dirty="0" smtClean="0"/>
              <a:t>4. The Ruin of Solomon (11)</a:t>
            </a:r>
          </a:p>
          <a:p>
            <a:pPr marL="274320" indent="-274320" eaLnBrk="1" fontAlgn="auto" hangingPunct="1">
              <a:spcAft>
                <a:spcPts val="0"/>
              </a:spcAft>
              <a:buClr>
                <a:schemeClr val="accent3"/>
              </a:buClr>
              <a:buFont typeface="Wingdings 2"/>
              <a:buChar char=""/>
              <a:defRPr/>
            </a:pPr>
            <a:r>
              <a:rPr lang="en-US" dirty="0" smtClean="0"/>
              <a:t>In Deut. 6 and 8 there are strong warnings about forgetting God when prosperous. All the troubles Solomon experienced can be traced to the misuse of his blessings.</a:t>
            </a:r>
          </a:p>
          <a:p>
            <a:pPr marL="274320" indent="-274320" eaLnBrk="1" fontAlgn="auto" hangingPunct="1">
              <a:spcAft>
                <a:spcPts val="0"/>
              </a:spcAft>
              <a:buClr>
                <a:schemeClr val="accent3"/>
              </a:buClr>
              <a:buFont typeface="Wingdings 2"/>
              <a:buChar char=""/>
              <a:defRPr/>
            </a:pPr>
            <a:r>
              <a:rPr lang="en-US" dirty="0" smtClean="0"/>
              <a:t>His success in land expansion and world trade came at the expense of marrying many foreign women for political reasons. (the land expanded from six thousand to six hundred thousand square miles.) He loved God but as I Kings l l:l says:</a:t>
            </a:r>
          </a:p>
          <a:p>
            <a:pPr marL="274320" indent="-274320" eaLnBrk="1" fontAlgn="auto" hangingPunct="1">
              <a:spcAft>
                <a:spcPts val="0"/>
              </a:spcAft>
              <a:buClr>
                <a:schemeClr val="accent3"/>
              </a:buClr>
              <a:buFont typeface="Wingdings 2"/>
              <a:buChar char=""/>
              <a:defRPr/>
            </a:pPr>
            <a:r>
              <a:rPr lang="en-US" i="1" dirty="0" smtClean="0"/>
              <a:t>"King Solomon, however, loved many foreign women . . .from nations about which the Lord had told the Israelites, 'You mustn't intermarry with them because they will surely turn your hearts after their gods!' never-the-less, Solomon held fast to them in love."</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 DEATH BRINGS RICHES AND RUIN (Chapters 1-11)</a:t>
            </a:r>
          </a:p>
          <a:p>
            <a:pPr marL="274320" indent="-274320" eaLnBrk="1" fontAlgn="auto" hangingPunct="1">
              <a:spcAft>
                <a:spcPts val="0"/>
              </a:spcAft>
              <a:buClr>
                <a:schemeClr val="accent3"/>
              </a:buClr>
              <a:buFont typeface="Wingdings 2"/>
              <a:buChar char=""/>
              <a:defRPr/>
            </a:pPr>
            <a:r>
              <a:rPr lang="en-US" b="1" dirty="0" smtClean="0"/>
              <a:t>B. Solomon Sits On the Throne (Chapters 3-11)</a:t>
            </a:r>
          </a:p>
          <a:p>
            <a:pPr marL="274320" indent="-274320" eaLnBrk="1" fontAlgn="auto" hangingPunct="1">
              <a:spcAft>
                <a:spcPts val="0"/>
              </a:spcAft>
              <a:buClr>
                <a:schemeClr val="accent3"/>
              </a:buClr>
              <a:buFont typeface="Wingdings 2"/>
              <a:buChar char=""/>
              <a:defRPr/>
            </a:pPr>
            <a:r>
              <a:rPr lang="en-US" b="1" dirty="0" smtClean="0"/>
              <a:t>4. The Ruin of Solomon (11)</a:t>
            </a:r>
          </a:p>
          <a:p>
            <a:pPr marL="274320" indent="-274320" eaLnBrk="1" fontAlgn="auto" hangingPunct="1">
              <a:spcAft>
                <a:spcPts val="0"/>
              </a:spcAft>
              <a:buClr>
                <a:schemeClr val="accent3"/>
              </a:buClr>
              <a:buFont typeface="Wingdings 2"/>
              <a:buChar char=""/>
              <a:defRPr/>
            </a:pPr>
            <a:r>
              <a:rPr lang="en-US" dirty="0" smtClean="0"/>
              <a:t>The hills of Jerusalem were filled with "high places" built for the worship of foreign idols.” Solomon did evil in the sight of the Lord and did not obey as David his father had done." (v. 6)</a:t>
            </a:r>
          </a:p>
          <a:p>
            <a:pPr marL="274320" indent="-274320" eaLnBrk="1" fontAlgn="auto" hangingPunct="1">
              <a:spcAft>
                <a:spcPts val="0"/>
              </a:spcAft>
              <a:buClr>
                <a:schemeClr val="accent3"/>
              </a:buClr>
              <a:buFont typeface="Wingdings 2"/>
              <a:buChar char=""/>
              <a:defRPr/>
            </a:pPr>
            <a:r>
              <a:rPr lang="en-US" dirty="0" smtClean="0"/>
              <a:t>David sinned against the Lord, but never brought idolatry into his home or presented it to the nation.</a:t>
            </a:r>
          </a:p>
          <a:p>
            <a:pPr marL="274320" indent="-274320" eaLnBrk="1" fontAlgn="auto" hangingPunct="1">
              <a:spcAft>
                <a:spcPts val="0"/>
              </a:spcAft>
              <a:buClr>
                <a:schemeClr val="accent3"/>
              </a:buClr>
              <a:buFont typeface="Wingdings 2"/>
              <a:buChar char=""/>
              <a:defRPr/>
            </a:pPr>
            <a:r>
              <a:rPr lang="en-US" dirty="0" smtClean="0"/>
              <a:t>This royal and national sin brought about the division of Israel into two kingdoms and eventually brought those two kingdoms into captivity.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mtClean="0"/>
              <a:t>Old Testament Survey- Exodus</a:t>
            </a:r>
          </a:p>
        </p:txBody>
      </p:sp>
      <p:sp>
        <p:nvSpPr>
          <p:cNvPr id="3" name="Content Placeholder 2"/>
          <p:cNvSpPr>
            <a:spLocks noGrp="1"/>
          </p:cNvSpPr>
          <p:nvPr>
            <p:ph idx="1"/>
          </p:nvPr>
        </p:nvSpPr>
        <p:spPr/>
        <p:txBody>
          <a:bodyPr/>
          <a:lstStyle/>
          <a:p>
            <a:pPr eaLnBrk="1" hangingPunct="1"/>
            <a:r>
              <a:rPr lang="en-US" smtClean="0"/>
              <a:t>The remainder of the law is given as casuistic laws- this means that they require a context for understanding and application. Therefore, these laws are given as case studies. For instance, if this situation arises….you are to handle the matter in this way.</a:t>
            </a:r>
          </a:p>
          <a:p>
            <a:pPr eaLnBrk="1" hangingPunct="1"/>
            <a:r>
              <a:rPr lang="en-US" smtClean="0"/>
              <a:t>There more than 600 laws in Israel’s constitution. </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 DEATH BRINGS RICHES AND RUIN (Chapters 1-11)</a:t>
            </a:r>
          </a:p>
          <a:p>
            <a:pPr marL="274320" indent="-274320" eaLnBrk="1" fontAlgn="auto" hangingPunct="1">
              <a:spcAft>
                <a:spcPts val="0"/>
              </a:spcAft>
              <a:buClr>
                <a:schemeClr val="accent3"/>
              </a:buClr>
              <a:buFont typeface="Wingdings 2"/>
              <a:buChar char=""/>
              <a:defRPr/>
            </a:pPr>
            <a:r>
              <a:rPr lang="en-US" b="1" dirty="0" smtClean="0"/>
              <a:t>B. Solomon Sits On the Throne (Chapters 3-11)</a:t>
            </a:r>
          </a:p>
          <a:p>
            <a:pPr marL="274320" indent="-274320" eaLnBrk="1" fontAlgn="auto" hangingPunct="1">
              <a:spcAft>
                <a:spcPts val="0"/>
              </a:spcAft>
              <a:buClr>
                <a:schemeClr val="accent3"/>
              </a:buClr>
              <a:buFont typeface="Wingdings 2"/>
              <a:buChar char=""/>
              <a:defRPr/>
            </a:pPr>
            <a:r>
              <a:rPr lang="en-US" b="1" dirty="0" smtClean="0"/>
              <a:t>4. The Ruin of Solomon (11)</a:t>
            </a:r>
          </a:p>
          <a:p>
            <a:pPr marL="274320" indent="-274320" eaLnBrk="1" fontAlgn="auto" hangingPunct="1">
              <a:spcAft>
                <a:spcPts val="0"/>
              </a:spcAft>
              <a:buClr>
                <a:schemeClr val="accent3"/>
              </a:buClr>
              <a:buFont typeface="Wingdings 2"/>
              <a:buChar char=""/>
              <a:defRPr/>
            </a:pPr>
            <a:r>
              <a:rPr lang="en-US" dirty="0" smtClean="0"/>
              <a:t>Solomon had everything and above that he had supernatural wisdom (the ability to use all his superior knowledge)- but even wisdom if not subject to the Lord can not save one from his own flesh and foolishness.</a:t>
            </a:r>
          </a:p>
          <a:p>
            <a:pPr marL="274320" indent="-274320" eaLnBrk="1" fontAlgn="auto" hangingPunct="1">
              <a:spcAft>
                <a:spcPts val="0"/>
              </a:spcAft>
              <a:buClr>
                <a:schemeClr val="accent3"/>
              </a:buClr>
              <a:buFont typeface="Wingdings 2"/>
              <a:buChar char=""/>
              <a:defRPr/>
            </a:pPr>
            <a:r>
              <a:rPr lang="en-US" dirty="0" smtClean="0"/>
              <a:t>By the time Solomon died and </a:t>
            </a:r>
            <a:r>
              <a:rPr lang="en-US" dirty="0" err="1" smtClean="0"/>
              <a:t>Rehoboam</a:t>
            </a:r>
            <a:r>
              <a:rPr lang="en-US" dirty="0" smtClean="0"/>
              <a:t> succeeded him to the Throne of David, </a:t>
            </a:r>
            <a:r>
              <a:rPr lang="en-US" dirty="0" err="1" smtClean="0"/>
              <a:t>Abijah</a:t>
            </a:r>
            <a:r>
              <a:rPr lang="en-US" dirty="0" smtClean="0"/>
              <a:t>, a prophet of God, had incited Jeroboam to lead the ten northern tribes in another secession. God's judgment had begun!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II. DIVISION BRINGS APOSTASY (Chapters 12-16)</a:t>
            </a:r>
          </a:p>
          <a:p>
            <a:pPr marL="274320" indent="-274320" eaLnBrk="1" fontAlgn="auto" hangingPunct="1">
              <a:spcAft>
                <a:spcPts val="0"/>
              </a:spcAft>
              <a:buClr>
                <a:schemeClr val="accent3"/>
              </a:buClr>
              <a:buFont typeface="Wingdings 2"/>
              <a:buChar char=""/>
              <a:defRPr/>
            </a:pPr>
            <a:r>
              <a:rPr lang="en-US" dirty="0" smtClean="0"/>
              <a:t>The remainder of I Kings describes the antagonism between the newly split kingdoms of Israel and Judah. Jeroboam's revolt and the separation of the ten northern tribes fulfilled God's judgment on Solomon.</a:t>
            </a:r>
          </a:p>
          <a:p>
            <a:pPr marL="274320" indent="-274320" eaLnBrk="1" fontAlgn="auto" hangingPunct="1">
              <a:spcAft>
                <a:spcPts val="0"/>
              </a:spcAft>
              <a:buClr>
                <a:schemeClr val="accent3"/>
              </a:buClr>
              <a:buFont typeface="Wingdings 2"/>
              <a:buChar char=""/>
              <a:defRPr/>
            </a:pPr>
            <a:r>
              <a:rPr lang="en-US" dirty="0" smtClean="0"/>
              <a:t>Israel suffered for two hundred years, through nine evil monarchies, bloodshed, war and political coups.</a:t>
            </a:r>
          </a:p>
          <a:p>
            <a:pPr marL="274320" indent="-274320" eaLnBrk="1" fontAlgn="auto" hangingPunct="1">
              <a:spcAft>
                <a:spcPts val="0"/>
              </a:spcAft>
              <a:buClr>
                <a:schemeClr val="accent3"/>
              </a:buClr>
              <a:buFont typeface="Wingdings 2"/>
              <a:buChar char=""/>
              <a:defRPr/>
            </a:pPr>
            <a:r>
              <a:rPr lang="en-US" dirty="0" smtClean="0"/>
              <a:t>Judah enjoyed more stability because God preserved the "Throne of David." Not all their kings were righteous, and they were plagued by a war and unrest, but several kings were righteous, especially </a:t>
            </a:r>
            <a:r>
              <a:rPr lang="en-US" dirty="0" err="1" smtClean="0"/>
              <a:t>Asa</a:t>
            </a:r>
            <a:r>
              <a:rPr lang="en-US" dirty="0" smtClean="0"/>
              <a:t> and his son, who had a long and prosperous careers.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II. DIVISION BRINGS APOSTASY (Chapters 12-16)</a:t>
            </a:r>
          </a:p>
          <a:p>
            <a:pPr marL="274320" indent="-274320" eaLnBrk="1" fontAlgn="auto" hangingPunct="1">
              <a:spcAft>
                <a:spcPts val="0"/>
              </a:spcAft>
              <a:buClr>
                <a:schemeClr val="accent3"/>
              </a:buClr>
              <a:buFont typeface="Wingdings 2"/>
              <a:buChar char=""/>
              <a:defRPr/>
            </a:pPr>
            <a:r>
              <a:rPr lang="en-US" b="1" dirty="0" smtClean="0"/>
              <a:t>A. The Northern Kingdom (Chapters 12-16)</a:t>
            </a:r>
          </a:p>
          <a:p>
            <a:pPr marL="274320" indent="-274320" eaLnBrk="1" fontAlgn="auto" hangingPunct="1">
              <a:spcAft>
                <a:spcPts val="0"/>
              </a:spcAft>
              <a:buClr>
                <a:schemeClr val="accent3"/>
              </a:buClr>
              <a:buFont typeface="Wingdings 2"/>
              <a:buChar char=""/>
              <a:defRPr/>
            </a:pPr>
            <a:r>
              <a:rPr lang="en-US" dirty="0" smtClean="0"/>
              <a:t>Chapter 12 presents the water shed event in the history of the Hebrew ration. The kingdom reaches its apex and starts to decline.</a:t>
            </a:r>
          </a:p>
          <a:p>
            <a:pPr marL="274320" indent="-274320" eaLnBrk="1" fontAlgn="auto" hangingPunct="1">
              <a:spcAft>
                <a:spcPts val="0"/>
              </a:spcAft>
              <a:buClr>
                <a:schemeClr val="accent3"/>
              </a:buClr>
              <a:buFont typeface="Wingdings 2"/>
              <a:buChar char=""/>
              <a:defRPr/>
            </a:pPr>
            <a:r>
              <a:rPr lang="en-US" dirty="0" err="1" smtClean="0"/>
              <a:t>Rehoboam</a:t>
            </a:r>
            <a:r>
              <a:rPr lang="en-US" dirty="0" smtClean="0"/>
              <a:t>, Solomon's son, declined very wise counsel and refused to change his father's policies of forced labor and heavy taxation. This split the kingdom, which was ironic since his name means "one who enlarges his people.”</a:t>
            </a:r>
          </a:p>
          <a:p>
            <a:pPr marL="274320" indent="-274320" eaLnBrk="1" fontAlgn="auto" hangingPunct="1">
              <a:spcAft>
                <a:spcPts val="0"/>
              </a:spcAft>
              <a:buClr>
                <a:schemeClr val="accent3"/>
              </a:buClr>
              <a:buFont typeface="Wingdings 2"/>
              <a:buChar char=""/>
              <a:defRPr/>
            </a:pPr>
            <a:r>
              <a:rPr lang="en-US" dirty="0" smtClean="0"/>
              <a:t>Jeroboam led the ten tribes to secede and when </a:t>
            </a:r>
            <a:r>
              <a:rPr lang="en-US" dirty="0" err="1" smtClean="0"/>
              <a:t>Rehoboam</a:t>
            </a:r>
            <a:r>
              <a:rPr lang="en-US" dirty="0" smtClean="0"/>
              <a:t> attempted to stop them, a prophetic word from God stopped him.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II. DIVISION BRINGS APOSTASY (Chapters 12-16)</a:t>
            </a:r>
          </a:p>
          <a:p>
            <a:pPr marL="274320" indent="-274320" eaLnBrk="1" fontAlgn="auto" hangingPunct="1">
              <a:spcAft>
                <a:spcPts val="0"/>
              </a:spcAft>
              <a:buClr>
                <a:schemeClr val="accent3"/>
              </a:buClr>
              <a:buFont typeface="Wingdings 2"/>
              <a:buChar char=""/>
              <a:defRPr/>
            </a:pPr>
            <a:r>
              <a:rPr lang="en-US" b="1" dirty="0" smtClean="0"/>
              <a:t>A. The Northern Kingdom (Chapters 12-16)</a:t>
            </a:r>
          </a:p>
          <a:p>
            <a:pPr marL="274320" indent="-274320" eaLnBrk="1" fontAlgn="auto" hangingPunct="1">
              <a:spcAft>
                <a:spcPts val="0"/>
              </a:spcAft>
              <a:buClr>
                <a:schemeClr val="accent3"/>
              </a:buClr>
              <a:buFont typeface="Wingdings 2"/>
              <a:buChar char=""/>
              <a:defRPr/>
            </a:pPr>
            <a:r>
              <a:rPr lang="en-US" b="1" dirty="0" smtClean="0"/>
              <a:t>l. Jeroboam Builds A Kingdom (12)</a:t>
            </a:r>
          </a:p>
          <a:p>
            <a:pPr marL="274320" indent="-274320" eaLnBrk="1" fontAlgn="auto" hangingPunct="1">
              <a:spcAft>
                <a:spcPts val="0"/>
              </a:spcAft>
              <a:buClr>
                <a:schemeClr val="accent3"/>
              </a:buClr>
              <a:buFont typeface="Wingdings 2"/>
              <a:buChar char=""/>
              <a:defRPr/>
            </a:pPr>
            <a:r>
              <a:rPr lang="en-US" dirty="0" smtClean="0"/>
              <a:t>King Jeroboam built his military headquarters in </a:t>
            </a:r>
            <a:r>
              <a:rPr lang="en-US" dirty="0" err="1" smtClean="0"/>
              <a:t>Shechem</a:t>
            </a:r>
            <a:r>
              <a:rPr lang="en-US" dirty="0" smtClean="0"/>
              <a:t> located in the center of his new kingdom, Israel. He knew, though, that his political success depended on breaking religious ties with the Temple in Jerusalem, while keeping a semblance or illusion of the "worship of the Lord."</a:t>
            </a:r>
          </a:p>
          <a:p>
            <a:pPr marL="274320" indent="-274320" eaLnBrk="1" fontAlgn="auto" hangingPunct="1">
              <a:spcAft>
                <a:spcPts val="0"/>
              </a:spcAft>
              <a:buClr>
                <a:schemeClr val="accent3"/>
              </a:buClr>
              <a:buFont typeface="Wingdings 2"/>
              <a:buChar char=""/>
              <a:defRPr/>
            </a:pPr>
            <a:r>
              <a:rPr lang="en-US" dirty="0" smtClean="0"/>
              <a:t>He set up golden calves in Bethel and Dan and encouraged the building of "high places" throughout the land with non-</a:t>
            </a:r>
            <a:r>
              <a:rPr lang="en-US" dirty="0" err="1" smtClean="0"/>
              <a:t>Levitical</a:t>
            </a:r>
            <a:r>
              <a:rPr lang="en-US" dirty="0" smtClean="0"/>
              <a:t> priests. He also moved the primary feast day from the seventh month (Feast of Tabernacles) to the eighth month.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II. DIVISION BRINGS APOSTASY (Chapters 12-16)</a:t>
            </a:r>
          </a:p>
          <a:p>
            <a:pPr marL="274320" indent="-274320" eaLnBrk="1" fontAlgn="auto" hangingPunct="1">
              <a:spcAft>
                <a:spcPts val="0"/>
              </a:spcAft>
              <a:buClr>
                <a:schemeClr val="accent3"/>
              </a:buClr>
              <a:buFont typeface="Wingdings 2"/>
              <a:buChar char=""/>
              <a:defRPr/>
            </a:pPr>
            <a:r>
              <a:rPr lang="en-US" b="1" dirty="0" smtClean="0"/>
              <a:t>A. The Northern Kingdom (Chapters 12-16)</a:t>
            </a:r>
          </a:p>
          <a:p>
            <a:pPr marL="274320" indent="-274320" eaLnBrk="1" fontAlgn="auto" hangingPunct="1">
              <a:spcAft>
                <a:spcPts val="0"/>
              </a:spcAft>
              <a:buClr>
                <a:schemeClr val="accent3"/>
              </a:buClr>
              <a:buFont typeface="Wingdings 2"/>
              <a:buChar char=""/>
              <a:defRPr/>
            </a:pPr>
            <a:r>
              <a:rPr lang="en-US" b="1" dirty="0" smtClean="0"/>
              <a:t>l. Jeroboam Builds A Kingdom (l2)</a:t>
            </a:r>
          </a:p>
          <a:p>
            <a:pPr marL="274320" indent="-274320" eaLnBrk="1" fontAlgn="auto" hangingPunct="1">
              <a:spcAft>
                <a:spcPts val="0"/>
              </a:spcAft>
              <a:buClr>
                <a:schemeClr val="accent3"/>
              </a:buClr>
              <a:buFont typeface="Wingdings 2"/>
              <a:buChar char=""/>
              <a:defRPr/>
            </a:pPr>
            <a:r>
              <a:rPr lang="en-US" dirty="0" smtClean="0"/>
              <a:t>He instituted this worship by saying, </a:t>
            </a:r>
            <a:r>
              <a:rPr lang="en-US" i="1" dirty="0" smtClean="0"/>
              <a:t>"Here are your gods, O Israel, who brought you out of the land of Egypt. " He seemed to think these calves were just a visual representation to aid worship (as </a:t>
            </a:r>
            <a:r>
              <a:rPr lang="en-US" dirty="0" smtClean="0"/>
              <a:t>did Aaron), but the writer treats them as they are . . . pagan idols like the sacred calves of the Egyptians and the Canaanites.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II. DIVISION BRINGS APOSTASY (Chapters 12-16)</a:t>
            </a:r>
          </a:p>
          <a:p>
            <a:pPr marL="274320" indent="-274320" eaLnBrk="1" fontAlgn="auto" hangingPunct="1">
              <a:spcAft>
                <a:spcPts val="0"/>
              </a:spcAft>
              <a:buClr>
                <a:schemeClr val="accent3"/>
              </a:buClr>
              <a:buFont typeface="Wingdings 2"/>
              <a:buChar char=""/>
              <a:defRPr/>
            </a:pPr>
            <a:r>
              <a:rPr lang="en-US" b="1" dirty="0" smtClean="0"/>
              <a:t>A. The Northern Kingdom (Chapters 12-16)</a:t>
            </a:r>
          </a:p>
          <a:p>
            <a:pPr marL="274320" indent="-274320" eaLnBrk="1" fontAlgn="auto" hangingPunct="1">
              <a:spcAft>
                <a:spcPts val="0"/>
              </a:spcAft>
              <a:buClr>
                <a:schemeClr val="accent3"/>
              </a:buClr>
              <a:buFont typeface="Wingdings 2"/>
              <a:buChar char=""/>
              <a:defRPr/>
            </a:pPr>
            <a:r>
              <a:rPr lang="en-US" b="1" dirty="0" smtClean="0"/>
              <a:t>2. Jeroboam Gets the Message (13-14)</a:t>
            </a:r>
          </a:p>
          <a:p>
            <a:pPr marL="274320" indent="-274320" eaLnBrk="1" fontAlgn="auto" hangingPunct="1">
              <a:spcAft>
                <a:spcPts val="0"/>
              </a:spcAft>
              <a:buClr>
                <a:schemeClr val="accent3"/>
              </a:buClr>
              <a:buFont typeface="Wingdings 2"/>
              <a:buChar char=""/>
              <a:defRPr/>
            </a:pPr>
            <a:r>
              <a:rPr lang="en-US" dirty="0" smtClean="0"/>
              <a:t>God used an unnamed prophet to deliver a message of judgment to the shrine at Bethel. He predicted that Josiah (a king of Judah) would destroy the site. This prophecy came true when that righteous king instituted religious reform in Judah (621 BC.).</a:t>
            </a:r>
          </a:p>
          <a:p>
            <a:pPr marL="274320" indent="-274320" eaLnBrk="1" fontAlgn="auto" hangingPunct="1">
              <a:spcAft>
                <a:spcPts val="0"/>
              </a:spcAft>
              <a:buClr>
                <a:schemeClr val="accent3"/>
              </a:buClr>
              <a:buFont typeface="Wingdings 2"/>
              <a:buChar char=""/>
              <a:defRPr/>
            </a:pPr>
            <a:r>
              <a:rPr lang="en-US" dirty="0" smtClean="0"/>
              <a:t>Chapter 13 relates the story of Jeroboam's wife consulting a prophet to find out her husband's fate, which is recorded in Chapter 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77500" lnSpcReduction="2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II. DIVISION BRINGS APOSTASY (Chapters 12-16)</a:t>
            </a:r>
          </a:p>
          <a:p>
            <a:pPr marL="274320" indent="-274320" eaLnBrk="1" fontAlgn="auto" hangingPunct="1">
              <a:spcAft>
                <a:spcPts val="0"/>
              </a:spcAft>
              <a:buClr>
                <a:schemeClr val="accent3"/>
              </a:buClr>
              <a:buFont typeface="Wingdings 2"/>
              <a:buChar char=""/>
              <a:defRPr/>
            </a:pPr>
            <a:r>
              <a:rPr lang="en-US" b="1" dirty="0" smtClean="0"/>
              <a:t>B. The Southern Kingdom (Chapters 14-15)</a:t>
            </a:r>
          </a:p>
          <a:p>
            <a:pPr marL="274320" indent="-274320" eaLnBrk="1" fontAlgn="auto" hangingPunct="1">
              <a:spcAft>
                <a:spcPts val="0"/>
              </a:spcAft>
              <a:buClr>
                <a:schemeClr val="accent3"/>
              </a:buClr>
              <a:buFont typeface="Wingdings 2"/>
              <a:buChar char=""/>
              <a:defRPr/>
            </a:pPr>
            <a:r>
              <a:rPr lang="en-US" b="1" dirty="0" smtClean="0"/>
              <a:t>1. </a:t>
            </a:r>
            <a:r>
              <a:rPr lang="en-US" b="1" dirty="0" err="1" smtClean="0"/>
              <a:t>Rehoboam</a:t>
            </a:r>
            <a:r>
              <a:rPr lang="en-US" b="1" dirty="0" smtClean="0"/>
              <a:t> Follows Suit (14)</a:t>
            </a:r>
          </a:p>
          <a:p>
            <a:pPr marL="274320" indent="-274320" eaLnBrk="1" fontAlgn="auto" hangingPunct="1">
              <a:spcAft>
                <a:spcPts val="0"/>
              </a:spcAft>
              <a:buClr>
                <a:schemeClr val="accent3"/>
              </a:buClr>
              <a:buFont typeface="Wingdings 2"/>
              <a:buChar char=""/>
              <a:defRPr/>
            </a:pPr>
            <a:r>
              <a:rPr lang="en-US" dirty="0" err="1" smtClean="0"/>
              <a:t>Rehoboam</a:t>
            </a:r>
            <a:r>
              <a:rPr lang="en-US" dirty="0" smtClean="0"/>
              <a:t> squanders his Davidic heritage through spiritual apostasy as well. He was as wicked as Jeroboam, instituting his own "high places" and bringing male prostitution and idol worship into Judah.</a:t>
            </a:r>
          </a:p>
          <a:p>
            <a:pPr marL="274320" indent="-274320" eaLnBrk="1" fontAlgn="auto" hangingPunct="1">
              <a:spcAft>
                <a:spcPts val="0"/>
              </a:spcAft>
              <a:buClr>
                <a:schemeClr val="accent3"/>
              </a:buClr>
              <a:buFont typeface="Wingdings 2"/>
              <a:buChar char=""/>
              <a:defRPr/>
            </a:pPr>
            <a:r>
              <a:rPr lang="en-US" dirty="0" smtClean="0"/>
              <a:t>Judah was preserved only because of God's promise to David, but </a:t>
            </a:r>
            <a:r>
              <a:rPr lang="en-US" dirty="0" err="1" smtClean="0"/>
              <a:t>Rehoboam's</a:t>
            </a:r>
            <a:r>
              <a:rPr lang="en-US" dirty="0" smtClean="0"/>
              <a:t> (Judah's) punishment was inflicted at the hand of </a:t>
            </a:r>
            <a:r>
              <a:rPr lang="en-US" dirty="0" err="1" smtClean="0"/>
              <a:t>Shishak</a:t>
            </a:r>
            <a:r>
              <a:rPr lang="en-US" dirty="0" smtClean="0"/>
              <a:t>, an Egyptian ruler. </a:t>
            </a:r>
          </a:p>
          <a:p>
            <a:pPr marL="274320" indent="-274320" eaLnBrk="1" fontAlgn="auto" hangingPunct="1">
              <a:spcAft>
                <a:spcPts val="0"/>
              </a:spcAft>
              <a:buClr>
                <a:schemeClr val="accent3"/>
              </a:buClr>
              <a:buFont typeface="Wingdings 2"/>
              <a:buChar char=""/>
              <a:defRPr/>
            </a:pPr>
            <a:r>
              <a:rPr lang="en-US" dirty="0" smtClean="0"/>
              <a:t>An account of these events is inscribed on the wall of the temple recently excavated in </a:t>
            </a:r>
            <a:r>
              <a:rPr lang="en-US" dirty="0" err="1" smtClean="0"/>
              <a:t>Karnak</a:t>
            </a:r>
            <a:r>
              <a:rPr lang="en-US" dirty="0" smtClean="0"/>
              <a:t>. </a:t>
            </a:r>
            <a:r>
              <a:rPr lang="en-US" dirty="0" err="1" smtClean="0"/>
              <a:t>Rehoboam</a:t>
            </a:r>
            <a:r>
              <a:rPr lang="en-US" dirty="0" smtClean="0"/>
              <a:t> survived by paying him off with Solomon's earlier accumulated gold.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II. DIVISION BRINGS APOSTASY (Chapters 12-16)</a:t>
            </a:r>
          </a:p>
          <a:p>
            <a:pPr marL="274320" indent="-274320" eaLnBrk="1" fontAlgn="auto" hangingPunct="1">
              <a:spcAft>
                <a:spcPts val="0"/>
              </a:spcAft>
              <a:buClr>
                <a:schemeClr val="accent3"/>
              </a:buClr>
              <a:buFont typeface="Wingdings 2"/>
              <a:buChar char=""/>
              <a:defRPr/>
            </a:pPr>
            <a:r>
              <a:rPr lang="en-US" b="1" dirty="0" smtClean="0"/>
              <a:t>B. The Southern Kingdom (Chapters 14-15)</a:t>
            </a:r>
          </a:p>
          <a:p>
            <a:pPr marL="274320" indent="-274320" eaLnBrk="1" fontAlgn="auto" hangingPunct="1">
              <a:spcAft>
                <a:spcPts val="0"/>
              </a:spcAft>
              <a:buClr>
                <a:schemeClr val="accent3"/>
              </a:buClr>
              <a:buFont typeface="Wingdings 2"/>
              <a:buChar char=""/>
              <a:defRPr/>
            </a:pPr>
            <a:r>
              <a:rPr lang="en-US" b="1" dirty="0" smtClean="0"/>
              <a:t>2. </a:t>
            </a:r>
            <a:r>
              <a:rPr lang="en-US" b="1" dirty="0" err="1" smtClean="0"/>
              <a:t>Asa</a:t>
            </a:r>
            <a:r>
              <a:rPr lang="en-US" b="1" dirty="0" smtClean="0"/>
              <a:t>, and Jehoshaphat- Two Righteous Kings (15)</a:t>
            </a:r>
          </a:p>
          <a:p>
            <a:pPr marL="274320" indent="-274320" eaLnBrk="1" fontAlgn="auto" hangingPunct="1">
              <a:spcAft>
                <a:spcPts val="0"/>
              </a:spcAft>
              <a:buClr>
                <a:schemeClr val="accent3"/>
              </a:buClr>
              <a:buFont typeface="Wingdings 2"/>
              <a:buChar char=""/>
              <a:defRPr/>
            </a:pPr>
            <a:r>
              <a:rPr lang="en-US" dirty="0" err="1" smtClean="0"/>
              <a:t>Asa</a:t>
            </a:r>
            <a:r>
              <a:rPr lang="en-US" dirty="0" smtClean="0"/>
              <a:t> and his son Jehoshaphat are the only righteous kings mentioned in I Kings and he </a:t>
            </a:r>
            <a:r>
              <a:rPr lang="en-US" i="1" dirty="0" smtClean="0"/>
              <a:t>"did right in the sight of the Lord. " Their sixty six years reign included many religious reforms, but they did not remove the "high places" (w. 9-15). Their reigns are presented in detail in the Book of Chronicles.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III. DECLINE BRINGS PROPHETS (Chapters 17-22)</a:t>
            </a:r>
            <a:endParaRPr lang="en-US" dirty="0" smtClean="0"/>
          </a:p>
          <a:p>
            <a:pPr marL="274320" indent="-274320" eaLnBrk="1" fontAlgn="auto" hangingPunct="1">
              <a:spcAft>
                <a:spcPts val="0"/>
              </a:spcAft>
              <a:buClr>
                <a:schemeClr val="accent3"/>
              </a:buClr>
              <a:buFont typeface="Wingdings 2"/>
              <a:buChar char=""/>
              <a:defRPr/>
            </a:pPr>
            <a:r>
              <a:rPr lang="en-US" dirty="0" smtClean="0"/>
              <a:t>Ahab and Jezebel ruled for twenty-two years. Together they tried to make Israel a pagan nation devoted to Baal and </a:t>
            </a:r>
            <a:r>
              <a:rPr lang="en-US" dirty="0" err="1" smtClean="0"/>
              <a:t>Asheroth</a:t>
            </a:r>
            <a:r>
              <a:rPr lang="en-US" dirty="0" smtClean="0"/>
              <a:t>, erecting the idol, Baal in Samaria, and building </a:t>
            </a:r>
            <a:r>
              <a:rPr lang="en-US" dirty="0" err="1" smtClean="0"/>
              <a:t>Asheroth</a:t>
            </a:r>
            <a:r>
              <a:rPr lang="en-US" dirty="0" smtClean="0"/>
              <a:t> poles in Bethel and Dan.</a:t>
            </a:r>
          </a:p>
          <a:p>
            <a:pPr marL="274320" indent="-274320" eaLnBrk="1" fontAlgn="auto" hangingPunct="1">
              <a:spcAft>
                <a:spcPts val="0"/>
              </a:spcAft>
              <a:buClr>
                <a:schemeClr val="accent3"/>
              </a:buClr>
              <a:buFont typeface="Wingdings 2"/>
              <a:buChar char=""/>
              <a:defRPr/>
            </a:pPr>
            <a:r>
              <a:rPr lang="en-US" i="1" dirty="0" smtClean="0"/>
              <a:t>Even though Ahab was politically successful he was, in God's eyes, "The most evil king in Hebrew</a:t>
            </a:r>
            <a:r>
              <a:rPr lang="en-US" dirty="0" smtClean="0"/>
              <a:t> </a:t>
            </a:r>
            <a:r>
              <a:rPr lang="en-US" i="1" dirty="0" smtClean="0"/>
              <a:t>history. " </a:t>
            </a:r>
            <a:r>
              <a:rPr lang="en-US" dirty="0" smtClean="0"/>
              <a:t>Ahab's wickedness brought him into direct confrontation with God through the Prophet Elijah.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III. DECLINE BRINGS PROPHETS (Chapters 17-22)</a:t>
            </a:r>
            <a:endParaRPr lang="en-US" dirty="0" smtClean="0"/>
          </a:p>
          <a:p>
            <a:pPr marL="274320" indent="-274320" eaLnBrk="1" fontAlgn="auto" hangingPunct="1">
              <a:spcAft>
                <a:spcPts val="0"/>
              </a:spcAft>
              <a:buClr>
                <a:schemeClr val="accent3"/>
              </a:buClr>
              <a:buFont typeface="Wingdings 2"/>
              <a:buChar char=""/>
              <a:defRPr/>
            </a:pPr>
            <a:r>
              <a:rPr lang="en-US" b="1" dirty="0" smtClean="0"/>
              <a:t>A. Elijah--Prophet of Power (Chapters 17-22)</a:t>
            </a:r>
            <a:endParaRPr lang="en-US" dirty="0" smtClean="0"/>
          </a:p>
          <a:p>
            <a:pPr marL="274320" indent="-274320" eaLnBrk="1" fontAlgn="auto" hangingPunct="1">
              <a:spcAft>
                <a:spcPts val="0"/>
              </a:spcAft>
              <a:buClr>
                <a:schemeClr val="accent3"/>
              </a:buClr>
              <a:buFont typeface="Wingdings 2"/>
              <a:buChar char=""/>
              <a:defRPr/>
            </a:pPr>
            <a:r>
              <a:rPr lang="en-US" dirty="0" smtClean="0"/>
              <a:t>The insertion of the story of Elijah breaks into the narrative of the kings and shows us that, after David, Saul, and Solomon, the real movers and shakers in Israel's history were not the kings, but the prophets.</a:t>
            </a:r>
          </a:p>
          <a:p>
            <a:pPr marL="274320" indent="-274320" eaLnBrk="1" fontAlgn="auto" hangingPunct="1">
              <a:spcAft>
                <a:spcPts val="0"/>
              </a:spcAft>
              <a:buClr>
                <a:schemeClr val="accent3"/>
              </a:buClr>
              <a:buFont typeface="Wingdings 2"/>
              <a:buChar char=""/>
              <a:defRPr/>
            </a:pPr>
            <a:r>
              <a:rPr lang="en-US" dirty="0" smtClean="0"/>
              <a:t>Elijah was brought in by God to deal with Israel's greatest religious crisis, the reign of Ahab and Jezebel.</a:t>
            </a:r>
          </a:p>
          <a:p>
            <a:pPr marL="274320" indent="-274320" eaLnBrk="1" fontAlgn="auto" hangingPunct="1">
              <a:spcAft>
                <a:spcPts val="0"/>
              </a:spcAft>
              <a:buClr>
                <a:schemeClr val="accent3"/>
              </a:buClr>
              <a:buFont typeface="Wingdings 2"/>
              <a:buChar char=""/>
              <a:defRPr/>
            </a:pPr>
            <a:r>
              <a:rPr lang="en-US" i="1" dirty="0" smtClean="0"/>
              <a:t>Even though Ahab was politically successful he was, in God's eyes, "The most evil king in Hebrew</a:t>
            </a:r>
            <a:r>
              <a:rPr lang="en-US" dirty="0" smtClean="0"/>
              <a:t> </a:t>
            </a:r>
            <a:r>
              <a:rPr lang="en-US" i="1" dirty="0" smtClean="0"/>
              <a:t>history. " </a:t>
            </a:r>
            <a:r>
              <a:rPr lang="en-US" dirty="0" smtClean="0"/>
              <a:t>Ahab's wickedness brought him into direct confrontation with God through the Prophet Elijah.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mtClean="0"/>
              <a:t>Old Testament Survey- Exodus</a:t>
            </a:r>
          </a:p>
        </p:txBody>
      </p:sp>
      <p:sp>
        <p:nvSpPr>
          <p:cNvPr id="3" name="Content Placeholder 2"/>
          <p:cNvSpPr>
            <a:spLocks noGrp="1"/>
          </p:cNvSpPr>
          <p:nvPr>
            <p:ph idx="1"/>
          </p:nvPr>
        </p:nvSpPr>
        <p:spPr/>
        <p:txBody>
          <a:bodyPr/>
          <a:lstStyle/>
          <a:p>
            <a:pPr eaLnBrk="1" hangingPunct="1"/>
            <a:r>
              <a:rPr lang="en-US" smtClean="0"/>
              <a:t>The Laws show us that nothing is outside of God’s interest and involvement.</a:t>
            </a:r>
          </a:p>
          <a:p>
            <a:pPr eaLnBrk="1" hangingPunct="1"/>
            <a:r>
              <a:rPr lang="en-US" smtClean="0"/>
              <a:t>The Laws govern:</a:t>
            </a:r>
          </a:p>
          <a:p>
            <a:pPr eaLnBrk="1" hangingPunct="1"/>
            <a:r>
              <a:rPr lang="en-US" smtClean="0"/>
              <a:t>Slavery (21:1-11)</a:t>
            </a:r>
          </a:p>
          <a:p>
            <a:pPr eaLnBrk="1" hangingPunct="1"/>
            <a:r>
              <a:rPr lang="en-US" smtClean="0"/>
              <a:t>Personal injury (21:12-36)</a:t>
            </a:r>
          </a:p>
          <a:p>
            <a:pPr eaLnBrk="1" hangingPunct="1"/>
            <a:r>
              <a:rPr lang="en-US" smtClean="0"/>
              <a:t>Property (22:1-15)</a:t>
            </a:r>
          </a:p>
          <a:p>
            <a:pPr eaLnBrk="1" hangingPunct="1"/>
            <a:r>
              <a:rPr lang="en-US" smtClean="0"/>
              <a:t>Morality, finances, offerings (22:16-21)</a:t>
            </a:r>
          </a:p>
          <a:p>
            <a:pPr eaLnBrk="1" hangingPunct="1"/>
            <a:r>
              <a:rPr lang="en-US" smtClean="0"/>
              <a:t>Civil obligations (23:1-19)</a:t>
            </a:r>
          </a:p>
          <a:p>
            <a:pPr eaLnBrk="1" hangingPunct="1"/>
            <a:r>
              <a:rPr lang="en-US" smtClean="0"/>
              <a:t>Ceremonial obligations (23:10-19)</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buFont typeface="Wingdings 2" pitchFamily="18" charset="2"/>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III. DECLINE BRINGS PROPHETS (Chapters 17-22)</a:t>
            </a:r>
            <a:endParaRPr lang="en-US" dirty="0" smtClean="0"/>
          </a:p>
          <a:p>
            <a:pPr marL="274320" indent="-274320" eaLnBrk="1" fontAlgn="auto" hangingPunct="1">
              <a:spcAft>
                <a:spcPts val="0"/>
              </a:spcAft>
              <a:buClr>
                <a:schemeClr val="accent3"/>
              </a:buClr>
              <a:buFont typeface="Wingdings 2"/>
              <a:buChar char=""/>
              <a:defRPr/>
            </a:pPr>
            <a:r>
              <a:rPr lang="en-US" b="1" dirty="0" smtClean="0"/>
              <a:t>A. Elijah--Prophet of Power (Chapters 17-22)</a:t>
            </a:r>
            <a:endParaRPr lang="en-US" dirty="0" smtClean="0"/>
          </a:p>
          <a:p>
            <a:pPr marL="274320" indent="-274320" eaLnBrk="1" fontAlgn="auto" hangingPunct="1">
              <a:spcAft>
                <a:spcPts val="0"/>
              </a:spcAft>
              <a:buClr>
                <a:schemeClr val="accent3"/>
              </a:buClr>
              <a:buFont typeface="Wingdings 2"/>
              <a:buChar char=""/>
              <a:defRPr/>
            </a:pPr>
            <a:r>
              <a:rPr lang="en-US" b="1" dirty="0" smtClean="0"/>
              <a:t>1. Ahab Defies God (17-19)</a:t>
            </a:r>
            <a:endParaRPr lang="en-US" dirty="0" smtClean="0"/>
          </a:p>
          <a:p>
            <a:pPr marL="274320" indent="-274320" eaLnBrk="1" fontAlgn="auto" hangingPunct="1">
              <a:spcAft>
                <a:spcPts val="0"/>
              </a:spcAft>
              <a:buClr>
                <a:schemeClr val="accent3"/>
              </a:buClr>
              <a:buFont typeface="Wingdings 2"/>
              <a:buChar char=""/>
              <a:defRPr/>
            </a:pPr>
            <a:r>
              <a:rPr lang="en-US" dirty="0" smtClean="0"/>
              <a:t>An early indication of Ahab's character and his relationship to his wife, Jezebel, is presented in the story of </a:t>
            </a:r>
            <a:r>
              <a:rPr lang="en-US" dirty="0" err="1" smtClean="0"/>
              <a:t>Naboath's</a:t>
            </a:r>
            <a:r>
              <a:rPr lang="en-US" dirty="0" smtClean="0"/>
              <a:t> vineyard introduced here but given in detail later.</a:t>
            </a:r>
          </a:p>
          <a:p>
            <a:pPr marL="274320" indent="-274320" eaLnBrk="1" fontAlgn="auto" hangingPunct="1">
              <a:spcAft>
                <a:spcPts val="0"/>
              </a:spcAft>
              <a:buClr>
                <a:schemeClr val="accent3"/>
              </a:buClr>
              <a:buFont typeface="Wingdings 2"/>
              <a:buChar char=""/>
              <a:defRPr/>
            </a:pPr>
            <a:r>
              <a:rPr lang="en-US" dirty="0" smtClean="0"/>
              <a:t>However, what brought the Prophet Elijah into the picture was Ahab's embracing of the religion of Baal (the God of rain or storm) and its perverted forms of worship.</a:t>
            </a:r>
          </a:p>
          <a:p>
            <a:pPr marL="274320" indent="-274320" eaLnBrk="1" fontAlgn="auto" hangingPunct="1">
              <a:spcAft>
                <a:spcPts val="0"/>
              </a:spcAft>
              <a:buClr>
                <a:schemeClr val="accent3"/>
              </a:buClr>
              <a:buFont typeface="Wingdings 2"/>
              <a:buChar char=""/>
              <a:defRPr/>
            </a:pPr>
            <a:r>
              <a:rPr lang="en-US" dirty="0" smtClean="0"/>
              <a:t>Elijah first came to deliver God's message of judgment that a drought would come to the land and last until Elijah returned sometime in the future.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III. DECLINE BRINGS PROPHETS (Chapters 17-22)</a:t>
            </a:r>
            <a:endParaRPr lang="en-US" dirty="0" smtClean="0"/>
          </a:p>
          <a:p>
            <a:pPr marL="274320" indent="-274320" eaLnBrk="1" fontAlgn="auto" hangingPunct="1">
              <a:spcAft>
                <a:spcPts val="0"/>
              </a:spcAft>
              <a:buClr>
                <a:schemeClr val="accent3"/>
              </a:buClr>
              <a:buFont typeface="Wingdings 2"/>
              <a:buChar char=""/>
              <a:defRPr/>
            </a:pPr>
            <a:r>
              <a:rPr lang="en-US" b="1" dirty="0" smtClean="0"/>
              <a:t>A. Elijah--Prophet of Power (Chapters 17-22)</a:t>
            </a:r>
            <a:endParaRPr lang="en-US" dirty="0" smtClean="0"/>
          </a:p>
          <a:p>
            <a:pPr marL="274320" indent="-274320" eaLnBrk="1" fontAlgn="auto" hangingPunct="1">
              <a:spcAft>
                <a:spcPts val="0"/>
              </a:spcAft>
              <a:buClr>
                <a:schemeClr val="accent3"/>
              </a:buClr>
              <a:buFont typeface="Wingdings 2"/>
              <a:buChar char=""/>
              <a:defRPr/>
            </a:pPr>
            <a:r>
              <a:rPr lang="en-US" b="1" dirty="0" smtClean="0"/>
              <a:t>1. Ahab Defies God (17-19)</a:t>
            </a:r>
            <a:endParaRPr lang="en-US" dirty="0" smtClean="0"/>
          </a:p>
          <a:p>
            <a:pPr marL="274320" indent="-274320" eaLnBrk="1" fontAlgn="auto" hangingPunct="1">
              <a:spcAft>
                <a:spcPts val="0"/>
              </a:spcAft>
              <a:buClr>
                <a:schemeClr val="accent3"/>
              </a:buClr>
              <a:buFont typeface="Wingdings 2"/>
              <a:buChar char=""/>
              <a:defRPr/>
            </a:pPr>
            <a:r>
              <a:rPr lang="en-US" dirty="0" smtClean="0"/>
              <a:t>The drought lasted three years, the nation was starving and Elijah was nowhere to be found.</a:t>
            </a:r>
          </a:p>
          <a:p>
            <a:pPr marL="274320" indent="-274320" eaLnBrk="1" fontAlgn="auto" hangingPunct="1">
              <a:spcAft>
                <a:spcPts val="0"/>
              </a:spcAft>
              <a:buClr>
                <a:schemeClr val="accent3"/>
              </a:buClr>
              <a:buFont typeface="Wingdings 2"/>
              <a:buChar char=""/>
              <a:defRPr/>
            </a:pPr>
            <a:r>
              <a:rPr lang="en-US" dirty="0" smtClean="0"/>
              <a:t> After years of suffering Ahab found Elijah and blamed him for the drought. </a:t>
            </a:r>
          </a:p>
          <a:p>
            <a:pPr marL="274320" indent="-274320" eaLnBrk="1" fontAlgn="auto" hangingPunct="1">
              <a:spcAft>
                <a:spcPts val="0"/>
              </a:spcAft>
              <a:buClr>
                <a:schemeClr val="accent3"/>
              </a:buClr>
              <a:buFont typeface="Wingdings 2"/>
              <a:buChar char=""/>
              <a:defRPr/>
            </a:pPr>
            <a:r>
              <a:rPr lang="en-US" dirty="0" smtClean="0"/>
              <a:t>Elijah replied that Ahab and the worship of Baal was the problem and proposed a contest to settle on the identity of the "Real Lord." The contest would pit Baal and </a:t>
            </a:r>
            <a:r>
              <a:rPr lang="en-US" dirty="0" err="1" smtClean="0"/>
              <a:t>Asheroth</a:t>
            </a:r>
            <a:r>
              <a:rPr lang="en-US" dirty="0" smtClean="0"/>
              <a:t>, against the Lord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III. DECLINE BRINGS PROPHETS (Chapters 17-22)</a:t>
            </a:r>
            <a:endParaRPr lang="en-US" dirty="0" smtClean="0"/>
          </a:p>
          <a:p>
            <a:pPr marL="274320" indent="-274320" eaLnBrk="1" fontAlgn="auto" hangingPunct="1">
              <a:spcAft>
                <a:spcPts val="0"/>
              </a:spcAft>
              <a:buClr>
                <a:schemeClr val="accent3"/>
              </a:buClr>
              <a:buFont typeface="Wingdings 2"/>
              <a:buChar char=""/>
              <a:defRPr/>
            </a:pPr>
            <a:r>
              <a:rPr lang="en-US" b="1" dirty="0" smtClean="0"/>
              <a:t>A. Elijah--Prophet of Power (Chapters 17-22)</a:t>
            </a:r>
            <a:endParaRPr lang="en-US" dirty="0" smtClean="0"/>
          </a:p>
          <a:p>
            <a:pPr marL="274320" indent="-274320" eaLnBrk="1" fontAlgn="auto" hangingPunct="1">
              <a:spcAft>
                <a:spcPts val="0"/>
              </a:spcAft>
              <a:buClr>
                <a:schemeClr val="accent3"/>
              </a:buClr>
              <a:buFont typeface="Wingdings 2"/>
              <a:buChar char=""/>
              <a:defRPr/>
            </a:pPr>
            <a:r>
              <a:rPr lang="en-US" b="1" dirty="0" smtClean="0"/>
              <a:t>1. Ahab Defies God (17-19)</a:t>
            </a:r>
            <a:endParaRPr lang="en-US" dirty="0" smtClean="0"/>
          </a:p>
          <a:p>
            <a:pPr marL="274320" indent="-274320" eaLnBrk="1" fontAlgn="auto" hangingPunct="1">
              <a:spcAft>
                <a:spcPts val="0"/>
              </a:spcAft>
              <a:buClr>
                <a:schemeClr val="accent3"/>
              </a:buClr>
              <a:buFont typeface="Wingdings 2"/>
              <a:buChar char=""/>
              <a:defRPr/>
            </a:pPr>
            <a:r>
              <a:rPr lang="en-US" dirty="0" smtClean="0"/>
              <a:t>Since Baal was the "god of rain and storm", including lightning, he should have the advantage.</a:t>
            </a:r>
          </a:p>
          <a:p>
            <a:pPr marL="274320" indent="-274320" eaLnBrk="1" fontAlgn="auto" hangingPunct="1">
              <a:spcAft>
                <a:spcPts val="0"/>
              </a:spcAft>
              <a:buClr>
                <a:schemeClr val="accent3"/>
              </a:buClr>
              <a:buFont typeface="Wingdings 2"/>
              <a:buChar char=""/>
              <a:defRPr/>
            </a:pPr>
            <a:r>
              <a:rPr lang="en-US" dirty="0" smtClean="0"/>
              <a:t>Its a great story in chapter 18, with the false prophets praying, shouting and trying to get their dead idol's attention while Elijah sat on the sidelines and goaded them on. </a:t>
            </a:r>
          </a:p>
          <a:p>
            <a:pPr marL="274320" indent="-274320" eaLnBrk="1" fontAlgn="auto" hangingPunct="1">
              <a:spcAft>
                <a:spcPts val="0"/>
              </a:spcAft>
              <a:buClr>
                <a:schemeClr val="accent3"/>
              </a:buClr>
              <a:buFont typeface="Wingdings 2"/>
              <a:buChar char=""/>
              <a:defRPr/>
            </a:pPr>
            <a:r>
              <a:rPr lang="en-US" dirty="0" smtClean="0"/>
              <a:t>Of course, when Elijah got his turn, all he did was speak to God and the sacrifice was consumed, altar and all. </a:t>
            </a:r>
          </a:p>
          <a:p>
            <a:pPr marL="274320" indent="-274320" eaLnBrk="1" fontAlgn="auto" hangingPunct="1">
              <a:spcAft>
                <a:spcPts val="0"/>
              </a:spcAft>
              <a:buClr>
                <a:schemeClr val="accent3"/>
              </a:buClr>
              <a:buFont typeface="Wingdings 2"/>
              <a:buChar char=""/>
              <a:defRPr/>
            </a:pPr>
            <a:r>
              <a:rPr lang="en-US" dirty="0" smtClean="0"/>
              <a:t>This episode ends with Elijah and the people executing the false prophets and then, just to rub it in, God sent a great rainstorm.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III. DECLINE BRINGS PROPHETS (Chapters 17-22)</a:t>
            </a:r>
            <a:endParaRPr lang="en-US" dirty="0" smtClean="0"/>
          </a:p>
          <a:p>
            <a:pPr marL="274320" indent="-274320" eaLnBrk="1" fontAlgn="auto" hangingPunct="1">
              <a:spcAft>
                <a:spcPts val="0"/>
              </a:spcAft>
              <a:buClr>
                <a:schemeClr val="accent3"/>
              </a:buClr>
              <a:buFont typeface="Wingdings 2"/>
              <a:buChar char=""/>
              <a:defRPr/>
            </a:pPr>
            <a:r>
              <a:rPr lang="en-US" b="1" dirty="0" smtClean="0"/>
              <a:t>A. Elijah--Prophet of Power (Chapters 17-22)</a:t>
            </a:r>
            <a:endParaRPr lang="en-US" dirty="0" smtClean="0"/>
          </a:p>
          <a:p>
            <a:pPr marL="274320" indent="-274320" eaLnBrk="1" fontAlgn="auto" hangingPunct="1">
              <a:spcAft>
                <a:spcPts val="0"/>
              </a:spcAft>
              <a:buClr>
                <a:schemeClr val="accent3"/>
              </a:buClr>
              <a:buFont typeface="Wingdings 2"/>
              <a:buChar char=""/>
              <a:defRPr/>
            </a:pPr>
            <a:r>
              <a:rPr lang="en-US" b="1" dirty="0" smtClean="0"/>
              <a:t>1. Ahab Defies God (17-19)</a:t>
            </a:r>
            <a:endParaRPr lang="en-US" dirty="0" smtClean="0"/>
          </a:p>
          <a:p>
            <a:pPr marL="274320" indent="-274320" eaLnBrk="1" fontAlgn="auto" hangingPunct="1">
              <a:spcAft>
                <a:spcPts val="0"/>
              </a:spcAft>
              <a:buClr>
                <a:schemeClr val="accent3"/>
              </a:buClr>
              <a:buFont typeface="Wingdings 2"/>
              <a:buChar char=""/>
              <a:defRPr/>
            </a:pPr>
            <a:r>
              <a:rPr lang="en-US" dirty="0" smtClean="0"/>
              <a:t>Even after this great exhibition of God's power, Jezebel was not impressed and put a price on Elijah's head, sending him into hiding in the mountains, Mt. Sinai (</a:t>
            </a:r>
            <a:r>
              <a:rPr lang="en-US" dirty="0" err="1" smtClean="0"/>
              <a:t>Horeb</a:t>
            </a:r>
            <a:r>
              <a:rPr lang="en-US" dirty="0" smtClean="0"/>
              <a:t>) in fact. </a:t>
            </a:r>
          </a:p>
          <a:p>
            <a:pPr marL="274320" indent="-274320" eaLnBrk="1" fontAlgn="auto" hangingPunct="1">
              <a:spcAft>
                <a:spcPts val="0"/>
              </a:spcAft>
              <a:buClr>
                <a:schemeClr val="accent3"/>
              </a:buClr>
              <a:buFont typeface="Wingdings 2"/>
              <a:buChar char=""/>
              <a:defRPr/>
            </a:pPr>
            <a:r>
              <a:rPr lang="en-US" dirty="0" smtClean="0"/>
              <a:t>God took care of his needs: gave him rest, food and a visual display of His power that renewed his faith.</a:t>
            </a:r>
          </a:p>
          <a:p>
            <a:pPr marL="274320" indent="-274320" eaLnBrk="1" fontAlgn="auto" hangingPunct="1">
              <a:spcAft>
                <a:spcPts val="0"/>
              </a:spcAft>
              <a:buClr>
                <a:schemeClr val="accent3"/>
              </a:buClr>
              <a:buFont typeface="Wingdings 2"/>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1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III. DECLINE BRINGS PROPHETS (Chapters 17-22)</a:t>
            </a:r>
            <a:endParaRPr lang="en-US" dirty="0" smtClean="0"/>
          </a:p>
          <a:p>
            <a:pPr marL="274320" indent="-274320" eaLnBrk="1" fontAlgn="auto" hangingPunct="1">
              <a:spcAft>
                <a:spcPts val="0"/>
              </a:spcAft>
              <a:buClr>
                <a:schemeClr val="accent3"/>
              </a:buClr>
              <a:buFont typeface="Wingdings 2"/>
              <a:buChar char=""/>
              <a:defRPr/>
            </a:pPr>
            <a:r>
              <a:rPr lang="en-US" b="1" dirty="0" smtClean="0"/>
              <a:t>A. Elijah--Prophet of Power (Chapters 17-22)</a:t>
            </a:r>
            <a:endParaRPr lang="en-US" dirty="0" smtClean="0"/>
          </a:p>
          <a:p>
            <a:pPr marL="274320" indent="-274320" eaLnBrk="1" fontAlgn="auto" hangingPunct="1">
              <a:spcAft>
                <a:spcPts val="0"/>
              </a:spcAft>
              <a:buClr>
                <a:schemeClr val="accent3"/>
              </a:buClr>
              <a:buFont typeface="Wingdings 2"/>
              <a:buChar char=""/>
              <a:defRPr/>
            </a:pPr>
            <a:r>
              <a:rPr lang="en-US" b="1" dirty="0" smtClean="0"/>
              <a:t>1. Ahab Defies God (17-19)</a:t>
            </a:r>
            <a:endParaRPr lang="en-US" dirty="0" smtClean="0"/>
          </a:p>
          <a:p>
            <a:pPr marL="274320" indent="-274320" eaLnBrk="1" fontAlgn="auto" hangingPunct="1">
              <a:spcAft>
                <a:spcPts val="0"/>
              </a:spcAft>
              <a:buClr>
                <a:schemeClr val="accent3"/>
              </a:buClr>
              <a:buFont typeface="Wingdings 2"/>
              <a:buChar char=""/>
              <a:defRPr/>
            </a:pPr>
            <a:r>
              <a:rPr lang="en-US" dirty="0" smtClean="0"/>
              <a:t>Elijah, who thought he was all alone, found that there were 7,000 who had not bowed down to Baal.</a:t>
            </a:r>
          </a:p>
          <a:p>
            <a:pPr marL="274320" indent="-274320" eaLnBrk="1" fontAlgn="auto" hangingPunct="1">
              <a:spcAft>
                <a:spcPts val="0"/>
              </a:spcAft>
              <a:buClr>
                <a:schemeClr val="accent3"/>
              </a:buClr>
              <a:buFont typeface="Wingdings 2"/>
              <a:buChar char=""/>
              <a:defRPr/>
            </a:pPr>
            <a:r>
              <a:rPr lang="en-US" dirty="0" smtClean="0"/>
              <a:t>God sent him to anoint three of those, </a:t>
            </a:r>
            <a:r>
              <a:rPr lang="en-US" dirty="0" err="1" smtClean="0"/>
              <a:t>Hazael</a:t>
            </a:r>
            <a:r>
              <a:rPr lang="en-US" dirty="0" smtClean="0"/>
              <a:t>, Jehu, and Elisha, who eventually brought the downfall of Ahab's house. </a:t>
            </a:r>
          </a:p>
          <a:p>
            <a:pPr marL="274320" indent="-274320" eaLnBrk="1" fontAlgn="auto" hangingPunct="1">
              <a:spcAft>
                <a:spcPts val="0"/>
              </a:spcAft>
              <a:buClr>
                <a:schemeClr val="accent3"/>
              </a:buClr>
              <a:buFont typeface="Wingdings 2"/>
              <a:buChar char=""/>
              <a:defRPr/>
            </a:pPr>
            <a:r>
              <a:rPr lang="en-US" dirty="0" smtClean="0"/>
              <a:t>The calling of Elisha was the beginning of a large school of prophets who would greatly affect the rest of Israel's history.</a:t>
            </a:r>
          </a:p>
          <a:p>
            <a:pPr marL="274320" indent="-274320" eaLnBrk="1" fontAlgn="auto" hangingPunct="1">
              <a:spcAft>
                <a:spcPts val="0"/>
              </a:spcAft>
              <a:buClr>
                <a:schemeClr val="accent3"/>
              </a:buClr>
              <a:buFont typeface="Wingdings 2"/>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III. DECLINE BRINGS PROPHETS (Chapters 17-22)</a:t>
            </a:r>
            <a:endParaRPr lang="en-US" dirty="0" smtClean="0"/>
          </a:p>
          <a:p>
            <a:pPr marL="274320" indent="-274320" eaLnBrk="1" fontAlgn="auto" hangingPunct="1">
              <a:spcAft>
                <a:spcPts val="0"/>
              </a:spcAft>
              <a:buClr>
                <a:schemeClr val="accent3"/>
              </a:buClr>
              <a:buFont typeface="Wingdings 2"/>
              <a:buChar char=""/>
              <a:defRPr/>
            </a:pPr>
            <a:r>
              <a:rPr lang="en-US" b="1" dirty="0" smtClean="0"/>
              <a:t>A. Elijah--Prophet of Power (Chapters 17-22)</a:t>
            </a:r>
            <a:endParaRPr lang="en-US" dirty="0" smtClean="0"/>
          </a:p>
          <a:p>
            <a:pPr marL="274320" indent="-274320" eaLnBrk="1" fontAlgn="auto" hangingPunct="1">
              <a:spcAft>
                <a:spcPts val="0"/>
              </a:spcAft>
              <a:buClr>
                <a:schemeClr val="accent3"/>
              </a:buClr>
              <a:buFont typeface="Wingdings 2"/>
              <a:buChar char=""/>
              <a:defRPr/>
            </a:pPr>
            <a:r>
              <a:rPr lang="en-US" b="1" dirty="0" smtClean="0"/>
              <a:t>2. Ahab Refuses God (20-21)</a:t>
            </a:r>
            <a:endParaRPr lang="en-US" dirty="0" smtClean="0"/>
          </a:p>
          <a:p>
            <a:pPr marL="274320" indent="-274320" eaLnBrk="1" fontAlgn="auto" hangingPunct="1">
              <a:spcAft>
                <a:spcPts val="0"/>
              </a:spcAft>
              <a:buClr>
                <a:schemeClr val="accent3"/>
              </a:buClr>
              <a:buFont typeface="Wingdings 2"/>
              <a:buChar char=""/>
              <a:defRPr/>
            </a:pPr>
            <a:r>
              <a:rPr lang="en-US" dirty="0" smtClean="0"/>
              <a:t>Chapter 20 seems to relate a continued attempt of God to convince Ahab that He is the one true Lord. We've already seen his display of power against Baal, now God allows Ahab several miraculous victories in battles against the </a:t>
            </a:r>
            <a:r>
              <a:rPr lang="en-US" dirty="0" err="1" smtClean="0"/>
              <a:t>Arameans</a:t>
            </a:r>
            <a:r>
              <a:rPr lang="en-US" dirty="0" smtClean="0"/>
              <a:t>, but he still did not respond and repent.</a:t>
            </a:r>
          </a:p>
          <a:p>
            <a:pPr marL="274320" indent="-274320" eaLnBrk="1" fontAlgn="auto" hangingPunct="1">
              <a:spcAft>
                <a:spcPts val="0"/>
              </a:spcAft>
              <a:buClr>
                <a:schemeClr val="accent3"/>
              </a:buClr>
              <a:buFont typeface="Wingdings 2"/>
              <a:buChar char=""/>
              <a:defRPr/>
            </a:pPr>
            <a:r>
              <a:rPr lang="en-US" dirty="0" smtClean="0"/>
              <a:t>The end of Ahab's power and the death of his wife Jezebel and son </a:t>
            </a:r>
            <a:r>
              <a:rPr lang="en-US" dirty="0" err="1" smtClean="0"/>
              <a:t>Joram</a:t>
            </a:r>
            <a:r>
              <a:rPr lang="en-US" dirty="0" smtClean="0"/>
              <a:t> came as a direct result of God's anger kindled by a seemingly small event involving a small vineyard owner, </a:t>
            </a:r>
            <a:r>
              <a:rPr lang="en-US" dirty="0" err="1" smtClean="0"/>
              <a:t>Naboth</a:t>
            </a:r>
            <a:r>
              <a:rPr lang="en-US" dirty="0" smtClean="0"/>
              <a:t>.</a:t>
            </a:r>
          </a:p>
          <a:p>
            <a:pPr marL="274320" indent="-274320" eaLnBrk="1" fontAlgn="auto" hangingPunct="1">
              <a:spcAft>
                <a:spcPts val="0"/>
              </a:spcAft>
              <a:buClr>
                <a:schemeClr val="accent3"/>
              </a:buClr>
              <a:buFont typeface="Wingdings 2"/>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III. DECLINE BRINGS PROPHETS (Chapters 17-22)</a:t>
            </a:r>
            <a:endParaRPr lang="en-US" dirty="0" smtClean="0"/>
          </a:p>
          <a:p>
            <a:pPr marL="274320" indent="-274320" eaLnBrk="1" fontAlgn="auto" hangingPunct="1">
              <a:spcAft>
                <a:spcPts val="0"/>
              </a:spcAft>
              <a:buClr>
                <a:schemeClr val="accent3"/>
              </a:buClr>
              <a:buFont typeface="Wingdings 2"/>
              <a:buChar char=""/>
              <a:defRPr/>
            </a:pPr>
            <a:r>
              <a:rPr lang="en-US" b="1" dirty="0" smtClean="0"/>
              <a:t>A. Elijah--Prophet of Power (Chapters 17-22)</a:t>
            </a:r>
            <a:endParaRPr lang="en-US" dirty="0" smtClean="0"/>
          </a:p>
          <a:p>
            <a:pPr marL="274320" indent="-274320" eaLnBrk="1" fontAlgn="auto" hangingPunct="1">
              <a:spcAft>
                <a:spcPts val="0"/>
              </a:spcAft>
              <a:buClr>
                <a:schemeClr val="accent3"/>
              </a:buClr>
              <a:buFont typeface="Wingdings 2"/>
              <a:buChar char=""/>
              <a:defRPr/>
            </a:pPr>
            <a:r>
              <a:rPr lang="en-US" b="1" dirty="0" smtClean="0"/>
              <a:t>2. Ahab Refuses God (20-21)</a:t>
            </a:r>
            <a:endParaRPr lang="en-US" dirty="0" smtClean="0"/>
          </a:p>
          <a:p>
            <a:pPr marL="274320" indent="-274320" eaLnBrk="1" fontAlgn="auto" hangingPunct="1">
              <a:spcAft>
                <a:spcPts val="0"/>
              </a:spcAft>
              <a:buClr>
                <a:schemeClr val="accent3"/>
              </a:buClr>
              <a:buFont typeface="Wingdings 2"/>
              <a:buChar char=""/>
              <a:defRPr/>
            </a:pPr>
            <a:r>
              <a:rPr lang="en-US" dirty="0" smtClean="0"/>
              <a:t>Chapter 21 tells how Ahab saw </a:t>
            </a:r>
            <a:r>
              <a:rPr lang="en-US" dirty="0" err="1" smtClean="0"/>
              <a:t>Naboth's</a:t>
            </a:r>
            <a:r>
              <a:rPr lang="en-US" dirty="0" smtClean="0"/>
              <a:t> fine little vineyard which bordered on his own estate and wanted it. </a:t>
            </a:r>
            <a:r>
              <a:rPr lang="en-US" dirty="0" err="1" smtClean="0"/>
              <a:t>Naboth</a:t>
            </a:r>
            <a:r>
              <a:rPr lang="en-US" dirty="0" smtClean="0"/>
              <a:t> refused to give it to him. Actually, the Law would not allow him to give it away outside his family (Lev. 25, Num. 27 and 36).</a:t>
            </a:r>
          </a:p>
          <a:p>
            <a:pPr marL="274320" indent="-274320" eaLnBrk="1" fontAlgn="auto" hangingPunct="1">
              <a:spcAft>
                <a:spcPts val="0"/>
              </a:spcAft>
              <a:buClr>
                <a:schemeClr val="accent3"/>
              </a:buClr>
              <a:buFont typeface="Wingdings 2"/>
              <a:buChar char=""/>
              <a:defRPr/>
            </a:pPr>
            <a:r>
              <a:rPr lang="en-US" dirty="0" smtClean="0"/>
              <a:t>When Ahab couldn't have what he wanted, he threw a tantrum. His wife, who really seemed to rule the land anyway, forged a letter using Ahab's official seal which accused </a:t>
            </a:r>
            <a:r>
              <a:rPr lang="en-US" dirty="0" err="1" smtClean="0"/>
              <a:t>Naboth</a:t>
            </a:r>
            <a:r>
              <a:rPr lang="en-US" dirty="0" smtClean="0"/>
              <a:t> of treason and blasphemy. He was executed for those crimes, of which he was innocent, and Jezebel grabbed the land for Ahab.</a:t>
            </a:r>
          </a:p>
          <a:p>
            <a:pPr marL="274320" indent="-274320" eaLnBrk="1" fontAlgn="auto" hangingPunct="1">
              <a:spcAft>
                <a:spcPts val="0"/>
              </a:spcAft>
              <a:buClr>
                <a:schemeClr val="accent3"/>
              </a:buClr>
              <a:buFont typeface="Wingdings 2"/>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III. DECLINE BRINGS PROPHETS (Chapters 17-22)</a:t>
            </a:r>
            <a:endParaRPr lang="en-US" dirty="0" smtClean="0"/>
          </a:p>
          <a:p>
            <a:pPr marL="274320" indent="-274320" eaLnBrk="1" fontAlgn="auto" hangingPunct="1">
              <a:spcAft>
                <a:spcPts val="0"/>
              </a:spcAft>
              <a:buClr>
                <a:schemeClr val="accent3"/>
              </a:buClr>
              <a:buFont typeface="Wingdings 2"/>
              <a:buChar char=""/>
              <a:defRPr/>
            </a:pPr>
            <a:r>
              <a:rPr lang="en-US" b="1" dirty="0" smtClean="0"/>
              <a:t>A. Elijah--Prophet of Power (Chapters 17-22)</a:t>
            </a:r>
            <a:endParaRPr lang="en-US" dirty="0" smtClean="0"/>
          </a:p>
          <a:p>
            <a:pPr marL="274320" indent="-274320" eaLnBrk="1" fontAlgn="auto" hangingPunct="1">
              <a:spcAft>
                <a:spcPts val="0"/>
              </a:spcAft>
              <a:buClr>
                <a:schemeClr val="accent3"/>
              </a:buClr>
              <a:buFont typeface="Wingdings 2"/>
              <a:buChar char=""/>
              <a:defRPr/>
            </a:pPr>
            <a:r>
              <a:rPr lang="en-US" b="1" dirty="0" smtClean="0"/>
              <a:t>2. Ahab Refuses God (20-21)</a:t>
            </a:r>
            <a:endParaRPr lang="en-US" dirty="0" smtClean="0"/>
          </a:p>
          <a:p>
            <a:pPr marL="274320" indent="-274320" eaLnBrk="1" fontAlgn="auto" hangingPunct="1">
              <a:spcAft>
                <a:spcPts val="0"/>
              </a:spcAft>
              <a:buClr>
                <a:schemeClr val="accent3"/>
              </a:buClr>
              <a:buFont typeface="Wingdings 2"/>
              <a:buChar char=""/>
              <a:defRPr/>
            </a:pPr>
            <a:r>
              <a:rPr lang="en-US" dirty="0" smtClean="0"/>
              <a:t>God, ever the advocate for the underdog, was angry. He sent Elijah, Ahab's favorite prophet, to predict that Ahab, Jezebel and their son would be devoured by dogs on the spot of that very same vineyard. And they were, Jezebel and </a:t>
            </a:r>
            <a:r>
              <a:rPr lang="en-US" dirty="0" err="1" smtClean="0"/>
              <a:t>Joram</a:t>
            </a:r>
            <a:r>
              <a:rPr lang="en-US" dirty="0" smtClean="0"/>
              <a:t> immediately and Ahab later.</a:t>
            </a:r>
          </a:p>
          <a:p>
            <a:pPr marL="274320" indent="-274320" eaLnBrk="1" fontAlgn="auto" hangingPunct="1">
              <a:spcAft>
                <a:spcPts val="0"/>
              </a:spcAft>
              <a:buClr>
                <a:schemeClr val="accent3"/>
              </a:buClr>
              <a:buFont typeface="Wingdings 2"/>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III. DECLINE BRINGS PROPHETS (Chapters 17-22)</a:t>
            </a:r>
            <a:endParaRPr lang="en-US" dirty="0" smtClean="0"/>
          </a:p>
          <a:p>
            <a:pPr marL="274320" indent="-274320" eaLnBrk="1" fontAlgn="auto" hangingPunct="1">
              <a:spcAft>
                <a:spcPts val="0"/>
              </a:spcAft>
              <a:buClr>
                <a:schemeClr val="accent3"/>
              </a:buClr>
              <a:buFont typeface="Wingdings 2"/>
              <a:buChar char=""/>
              <a:defRPr/>
            </a:pPr>
            <a:r>
              <a:rPr lang="en-US" b="1" dirty="0" smtClean="0"/>
              <a:t>B. </a:t>
            </a:r>
            <a:r>
              <a:rPr lang="en-US" b="1" dirty="0" err="1" smtClean="0"/>
              <a:t>Micaiah</a:t>
            </a:r>
            <a:r>
              <a:rPr lang="en-US" b="1" dirty="0" smtClean="0"/>
              <a:t>--Prophet of Death (Chapter 22)</a:t>
            </a:r>
            <a:endParaRPr lang="en-US" dirty="0" smtClean="0"/>
          </a:p>
          <a:p>
            <a:pPr marL="274320" indent="-274320" eaLnBrk="1" fontAlgn="auto" hangingPunct="1">
              <a:spcAft>
                <a:spcPts val="0"/>
              </a:spcAft>
              <a:buClr>
                <a:schemeClr val="accent3"/>
              </a:buClr>
              <a:buFont typeface="Wingdings 2"/>
              <a:buChar char=""/>
              <a:defRPr/>
            </a:pPr>
            <a:r>
              <a:rPr lang="en-US" dirty="0" smtClean="0"/>
              <a:t>1. Ahab Meets the Assyrians and </a:t>
            </a:r>
            <a:r>
              <a:rPr lang="en-US" dirty="0" err="1" smtClean="0"/>
              <a:t>Arameans</a:t>
            </a:r>
            <a:endParaRPr lang="en-US" dirty="0" smtClean="0"/>
          </a:p>
          <a:p>
            <a:pPr marL="274320" indent="-274320" eaLnBrk="1" fontAlgn="auto" hangingPunct="1">
              <a:spcAft>
                <a:spcPts val="0"/>
              </a:spcAft>
              <a:buClr>
                <a:schemeClr val="accent3"/>
              </a:buClr>
              <a:buFont typeface="Wingdings 2"/>
              <a:buChar char=""/>
              <a:defRPr/>
            </a:pPr>
            <a:r>
              <a:rPr lang="en-US" dirty="0" smtClean="0"/>
              <a:t>A monument erected by the Assyrian King, </a:t>
            </a:r>
            <a:r>
              <a:rPr lang="en-US" dirty="0" err="1" smtClean="0"/>
              <a:t>Shalmaneser</a:t>
            </a:r>
            <a:r>
              <a:rPr lang="en-US" dirty="0" smtClean="0"/>
              <a:t> III, describes the battles against the Jewish King, Ahab in 853 B.C. </a:t>
            </a:r>
          </a:p>
          <a:p>
            <a:pPr marL="274320" indent="-274320" eaLnBrk="1" fontAlgn="auto" hangingPunct="1">
              <a:spcAft>
                <a:spcPts val="0"/>
              </a:spcAft>
              <a:buClr>
                <a:schemeClr val="accent3"/>
              </a:buClr>
              <a:buFont typeface="Wingdings 2"/>
              <a:buChar char=""/>
              <a:defRPr/>
            </a:pPr>
            <a:r>
              <a:rPr lang="en-US" dirty="0" smtClean="0"/>
              <a:t>The results were bloody but ended in an eventual stalemate. </a:t>
            </a:r>
          </a:p>
          <a:p>
            <a:pPr marL="274320" indent="-274320" eaLnBrk="1" fontAlgn="auto" hangingPunct="1">
              <a:spcAft>
                <a:spcPts val="0"/>
              </a:spcAft>
              <a:buClr>
                <a:schemeClr val="accent3"/>
              </a:buClr>
              <a:buFont typeface="Wingdings 2"/>
              <a:buChar char=""/>
              <a:defRPr/>
            </a:pPr>
            <a:r>
              <a:rPr lang="en-US" dirty="0" smtClean="0"/>
              <a:t>When Assyria retreated, the </a:t>
            </a:r>
            <a:r>
              <a:rPr lang="en-US" dirty="0" err="1" smtClean="0"/>
              <a:t>Arameans</a:t>
            </a:r>
            <a:r>
              <a:rPr lang="en-US" dirty="0" smtClean="0"/>
              <a:t> struck from the east, hoping to defeat the weakened army of Israel.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70000" lnSpcReduction="2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III. DECLINE BRINGS PROPHETS (Chapters 17-22)</a:t>
            </a:r>
            <a:endParaRPr lang="en-US" dirty="0" smtClean="0"/>
          </a:p>
          <a:p>
            <a:pPr marL="274320" indent="-274320" eaLnBrk="1" fontAlgn="auto" hangingPunct="1">
              <a:spcAft>
                <a:spcPts val="0"/>
              </a:spcAft>
              <a:buClr>
                <a:schemeClr val="accent3"/>
              </a:buClr>
              <a:buFont typeface="Wingdings 2"/>
              <a:buChar char=""/>
              <a:defRPr/>
            </a:pPr>
            <a:r>
              <a:rPr lang="en-US" b="1" dirty="0" smtClean="0"/>
              <a:t>B. </a:t>
            </a:r>
            <a:r>
              <a:rPr lang="en-US" b="1" dirty="0" err="1" smtClean="0"/>
              <a:t>Micaiah</a:t>
            </a:r>
            <a:r>
              <a:rPr lang="en-US" b="1" dirty="0" smtClean="0"/>
              <a:t>--Prophet of Death (Chapter 22)</a:t>
            </a:r>
            <a:endParaRPr lang="en-US" dirty="0" smtClean="0"/>
          </a:p>
          <a:p>
            <a:pPr marL="274320" indent="-274320" eaLnBrk="1" fontAlgn="auto" hangingPunct="1">
              <a:spcAft>
                <a:spcPts val="0"/>
              </a:spcAft>
              <a:buClr>
                <a:schemeClr val="accent3"/>
              </a:buClr>
              <a:buFont typeface="Wingdings 2"/>
              <a:buChar char=""/>
              <a:defRPr/>
            </a:pPr>
            <a:r>
              <a:rPr lang="en-US" dirty="0" smtClean="0"/>
              <a:t>1. Ahab Meets the Assyrians and </a:t>
            </a:r>
            <a:r>
              <a:rPr lang="en-US" dirty="0" err="1" smtClean="0"/>
              <a:t>Arameans</a:t>
            </a:r>
            <a:endParaRPr lang="en-US" dirty="0" smtClean="0"/>
          </a:p>
          <a:p>
            <a:pPr marL="274320" indent="-274320" eaLnBrk="1" fontAlgn="auto" hangingPunct="1">
              <a:spcAft>
                <a:spcPts val="0"/>
              </a:spcAft>
              <a:buClr>
                <a:schemeClr val="accent3"/>
              </a:buClr>
              <a:buFont typeface="Wingdings 2"/>
              <a:buChar char=""/>
              <a:defRPr/>
            </a:pPr>
            <a:r>
              <a:rPr lang="en-US" dirty="0" smtClean="0"/>
              <a:t>Jehoshaphat, King of Judah, joined Ahab to defend the Promised Land. Ahab's alleged prophets predicted a rousing victory, but Jehoshaphat, who was a righteous man, insisted they call on a "True Prophet of the Lord" for a second opinion.</a:t>
            </a:r>
          </a:p>
          <a:p>
            <a:pPr marL="274320" indent="-274320" eaLnBrk="1" fontAlgn="auto" hangingPunct="1">
              <a:spcAft>
                <a:spcPts val="0"/>
              </a:spcAft>
              <a:buClr>
                <a:schemeClr val="accent3"/>
              </a:buClr>
              <a:buFont typeface="Wingdings 2"/>
              <a:buChar char=""/>
              <a:defRPr/>
            </a:pPr>
            <a:r>
              <a:rPr lang="en-US" dirty="0" smtClean="0"/>
              <a:t>2. </a:t>
            </a:r>
            <a:r>
              <a:rPr lang="en-US" dirty="0" err="1" smtClean="0"/>
              <a:t>Micaiah</a:t>
            </a:r>
            <a:r>
              <a:rPr lang="en-US" dirty="0" smtClean="0"/>
              <a:t> Meets Ahab</a:t>
            </a:r>
          </a:p>
          <a:p>
            <a:pPr marL="274320" indent="-274320" eaLnBrk="1" fontAlgn="auto" hangingPunct="1">
              <a:spcAft>
                <a:spcPts val="0"/>
              </a:spcAft>
              <a:buClr>
                <a:schemeClr val="accent3"/>
              </a:buClr>
              <a:buFont typeface="Wingdings 2"/>
              <a:buChar char=""/>
              <a:defRPr/>
            </a:pPr>
            <a:r>
              <a:rPr lang="en-US" dirty="0" err="1" smtClean="0"/>
              <a:t>Micaiah</a:t>
            </a:r>
            <a:r>
              <a:rPr lang="en-US" dirty="0" smtClean="0"/>
              <a:t> had to be released from one of Ahab's prisons to meet with the two kings. He predicted that, not only would Israel's army lose, but Ahab would be killed. Of course, Ahab and his "false prophets" ridiculed him.</a:t>
            </a:r>
          </a:p>
          <a:p>
            <a:pPr marL="274320" indent="-274320" eaLnBrk="1" fontAlgn="auto" hangingPunct="1">
              <a:spcAft>
                <a:spcPts val="0"/>
              </a:spcAft>
              <a:buClr>
                <a:schemeClr val="accent3"/>
              </a:buClr>
              <a:buFont typeface="Wingdings 2"/>
              <a:buChar char=""/>
              <a:defRPr/>
            </a:pPr>
            <a:r>
              <a:rPr lang="en-US" dirty="0" err="1" smtClean="0"/>
              <a:t>Micaiah</a:t>
            </a:r>
            <a:r>
              <a:rPr lang="en-US" dirty="0" smtClean="0"/>
              <a:t> tried to convince Ahab that God had sent lying spirits to his "prophets" to mislead him, but he went to battle against this good advice.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smtClean="0"/>
              <a:t>Old Testament Survey- Exodus</a:t>
            </a:r>
          </a:p>
        </p:txBody>
      </p:sp>
      <p:sp>
        <p:nvSpPr>
          <p:cNvPr id="3" name="Content Placeholder 2"/>
          <p:cNvSpPr>
            <a:spLocks noGrp="1"/>
          </p:cNvSpPr>
          <p:nvPr>
            <p:ph idx="1"/>
          </p:nvPr>
        </p:nvSpPr>
        <p:spPr/>
        <p:txBody>
          <a:bodyPr/>
          <a:lstStyle/>
          <a:p>
            <a:pPr eaLnBrk="1" hangingPunct="1"/>
            <a:r>
              <a:rPr lang="en-US" smtClean="0"/>
              <a:t>The Law did not give a complete ethical code; that is, not every possible circumstance or issue was dealt with. However, the laws did give examples from which applications to life situations were to be made.</a:t>
            </a:r>
          </a:p>
          <a:p>
            <a:pPr eaLnBrk="1" hangingPunct="1"/>
            <a:r>
              <a:rPr lang="en-US" smtClean="0"/>
              <a:t>Later God will establish the priesthood to settle disputes by interpreting and applying the law (Deut. 17:8-13)</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buFont typeface="Wingdings 2" pitchFamily="18" charset="2"/>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dirty="0" smtClean="0"/>
              <a:t>OUTLINE OF THE BOOK OF I KINGS</a:t>
            </a:r>
          </a:p>
          <a:p>
            <a:pPr marL="274320" indent="-274320" eaLnBrk="1" fontAlgn="auto" hangingPunct="1">
              <a:spcAft>
                <a:spcPts val="0"/>
              </a:spcAft>
              <a:buClr>
                <a:schemeClr val="accent3"/>
              </a:buClr>
              <a:buFont typeface="Wingdings 2"/>
              <a:buChar char=""/>
              <a:defRPr/>
            </a:pPr>
            <a:r>
              <a:rPr lang="en-US" b="1" dirty="0" smtClean="0"/>
              <a:t>III. DECLINE BRINGS PROPHETS (Chapters 17-22)</a:t>
            </a:r>
            <a:endParaRPr lang="en-US" dirty="0" smtClean="0"/>
          </a:p>
          <a:p>
            <a:pPr marL="274320" indent="-274320" eaLnBrk="1" fontAlgn="auto" hangingPunct="1">
              <a:spcAft>
                <a:spcPts val="0"/>
              </a:spcAft>
              <a:buClr>
                <a:schemeClr val="accent3"/>
              </a:buClr>
              <a:buFont typeface="Wingdings 2"/>
              <a:buChar char=""/>
              <a:defRPr/>
            </a:pPr>
            <a:r>
              <a:rPr lang="en-US" b="1" dirty="0" smtClean="0"/>
              <a:t>B. </a:t>
            </a:r>
            <a:r>
              <a:rPr lang="en-US" b="1" dirty="0" err="1" smtClean="0"/>
              <a:t>Micaiah</a:t>
            </a:r>
            <a:r>
              <a:rPr lang="en-US" b="1" dirty="0" smtClean="0"/>
              <a:t>--Prophet of Death (Chapter 22)</a:t>
            </a:r>
            <a:endParaRPr lang="en-US" dirty="0" smtClean="0"/>
          </a:p>
          <a:p>
            <a:pPr marL="274320" indent="-274320" eaLnBrk="1" fontAlgn="auto" hangingPunct="1">
              <a:spcAft>
                <a:spcPts val="0"/>
              </a:spcAft>
              <a:buClr>
                <a:schemeClr val="accent3"/>
              </a:buClr>
              <a:buFont typeface="Wingdings 2"/>
              <a:buChar char=""/>
              <a:defRPr/>
            </a:pPr>
            <a:r>
              <a:rPr lang="en-US" dirty="0" smtClean="0"/>
              <a:t>Ahab, knowing that armies tried to pick off the king first to demoralize their troops, went into battle in disguise. God found him anyway and an enemy arrow struck him. His bloody body attracted dogs and he was devoured, as prophesied.</a:t>
            </a:r>
          </a:p>
          <a:p>
            <a:pPr marL="274320" indent="-274320" eaLnBrk="1" fontAlgn="auto" hangingPunct="1">
              <a:spcAft>
                <a:spcPts val="0"/>
              </a:spcAft>
              <a:buClr>
                <a:schemeClr val="accent3"/>
              </a:buClr>
              <a:buFont typeface="Wingdings 2"/>
              <a:buChar char=""/>
              <a:defRPr/>
            </a:pPr>
            <a:r>
              <a:rPr lang="en-US" dirty="0" smtClean="0"/>
              <a:t>The Book of I Kings ends with Judah under the rule of righteous Jehoshaphat who continued major religious reforms and purification started by his father, </a:t>
            </a:r>
            <a:r>
              <a:rPr lang="en-US" dirty="0" err="1" smtClean="0"/>
              <a:t>Asa</a:t>
            </a:r>
            <a:r>
              <a:rPr lang="en-US" dirty="0" smtClean="0"/>
              <a:t>.</a:t>
            </a:r>
          </a:p>
          <a:p>
            <a:pPr marL="274320" indent="-274320" eaLnBrk="1" fontAlgn="auto" hangingPunct="1">
              <a:spcAft>
                <a:spcPts val="0"/>
              </a:spcAft>
              <a:buClr>
                <a:schemeClr val="accent3"/>
              </a:buClr>
              <a:buFont typeface="Wingdings 2"/>
              <a:buChar char=""/>
              <a:defRPr/>
            </a:pPr>
            <a:r>
              <a:rPr lang="en-US" dirty="0" smtClean="0"/>
              <a:t>Meanwhile the unrighteous </a:t>
            </a:r>
            <a:r>
              <a:rPr lang="en-US" dirty="0" err="1" smtClean="0"/>
              <a:t>Ahaziah</a:t>
            </a:r>
            <a:r>
              <a:rPr lang="en-US" dirty="0" smtClean="0"/>
              <a:t> also followed in his father's footsteps and continued leading Israel in the worship of Baal.</a:t>
            </a:r>
          </a:p>
          <a:p>
            <a:pPr marL="274320" indent="-274320" eaLnBrk="1" fontAlgn="auto" hangingPunct="1">
              <a:spcAft>
                <a:spcPts val="0"/>
              </a:spcAft>
              <a:buClr>
                <a:schemeClr val="accent3"/>
              </a:buClr>
              <a:buFont typeface="Wingdings 2"/>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lstStyle/>
          <a:p>
            <a:pPr eaLnBrk="1" hangingPunct="1"/>
            <a:r>
              <a:rPr lang="en-US" b="1" smtClean="0"/>
              <a:t>First Kings</a:t>
            </a:r>
          </a:p>
          <a:p>
            <a:pPr eaLnBrk="1" hangingPunct="1"/>
            <a:r>
              <a:rPr lang="en-US" b="1" i="1" smtClean="0"/>
              <a:t>Lessons from I Kings:</a:t>
            </a:r>
            <a:endParaRPr lang="en-US" smtClean="0"/>
          </a:p>
          <a:p>
            <a:pPr eaLnBrk="1" hangingPunct="1"/>
            <a:r>
              <a:rPr lang="en-US" b="1" smtClean="0"/>
              <a:t>1. I Kings warns against forgetting God when we are prosperous. </a:t>
            </a:r>
            <a:r>
              <a:rPr lang="en-US" smtClean="0"/>
              <a:t>In fact, Scripture teaches that we need to be more careful of our walk in good times than in bad.</a:t>
            </a:r>
          </a:p>
          <a:p>
            <a:pPr eaLnBrk="1" hangingPunct="1"/>
            <a:r>
              <a:rPr lang="en-US" b="1" smtClean="0"/>
              <a:t>2. Seeking wisdom is no guarantee that we will act wisely</a:t>
            </a:r>
            <a:r>
              <a:rPr lang="en-US" smtClean="0"/>
              <a:t>. Walking wisely comes from an active relationship with God, not from knowing how to apply facts to our lives.</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b="1" dirty="0" smtClean="0"/>
              <a:t>First Kings</a:t>
            </a:r>
          </a:p>
          <a:p>
            <a:pPr marL="274320" indent="-274320" eaLnBrk="1" fontAlgn="auto" hangingPunct="1">
              <a:spcAft>
                <a:spcPts val="0"/>
              </a:spcAft>
              <a:buClr>
                <a:schemeClr val="accent3"/>
              </a:buClr>
              <a:buFont typeface="Wingdings 2"/>
              <a:buChar char=""/>
              <a:defRPr/>
            </a:pPr>
            <a:r>
              <a:rPr lang="en-US" b="1" i="1" dirty="0" smtClean="0"/>
              <a:t>Lessons from I Kings:</a:t>
            </a:r>
            <a:endParaRPr lang="en-US" dirty="0" smtClean="0"/>
          </a:p>
          <a:p>
            <a:pPr marL="274320" indent="-274320" eaLnBrk="1" fontAlgn="auto" hangingPunct="1">
              <a:spcAft>
                <a:spcPts val="0"/>
              </a:spcAft>
              <a:buClr>
                <a:schemeClr val="accent3"/>
              </a:buClr>
              <a:buFont typeface="Wingdings 2"/>
              <a:buChar char=""/>
              <a:defRPr/>
            </a:pPr>
            <a:r>
              <a:rPr lang="en-US" b="1" dirty="0" smtClean="0"/>
              <a:t>3. People who operate in obedience to God make the best leaders. </a:t>
            </a:r>
            <a:r>
              <a:rPr lang="en-US" dirty="0" smtClean="0"/>
              <a:t>We need to seek to be obedient, righteous people for the benefit of those we lead. We also need to seek out righteous obedient people to follow.</a:t>
            </a:r>
          </a:p>
          <a:p>
            <a:pPr marL="274320" indent="-274320" eaLnBrk="1" fontAlgn="auto" hangingPunct="1">
              <a:spcAft>
                <a:spcPts val="0"/>
              </a:spcAft>
              <a:buClr>
                <a:schemeClr val="accent3"/>
              </a:buClr>
              <a:buFont typeface="Wingdings 2"/>
              <a:buChar char=""/>
              <a:defRPr/>
            </a:pPr>
            <a:r>
              <a:rPr lang="en-US" b="1" dirty="0" smtClean="0"/>
              <a:t>4. God is sovereign and a God of grace and mercy. </a:t>
            </a:r>
            <a:r>
              <a:rPr lang="en-US" dirty="0" smtClean="0"/>
              <a:t>God will fulfill his ultimate purpose despite </a:t>
            </a:r>
            <a:r>
              <a:rPr lang="en-US" smtClean="0"/>
              <a:t>or without us</a:t>
            </a:r>
            <a:r>
              <a:rPr lang="en-US" dirty="0" smtClean="0"/>
              <a:t>, but He wants to shed his grace and mercy upon us for our maturity.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lstStyle/>
          <a:p>
            <a:pPr eaLnBrk="1" hangingPunct="1"/>
            <a:r>
              <a:rPr lang="en-US" b="1" smtClean="0"/>
              <a:t>OUTLINE OF II KINGS</a:t>
            </a:r>
          </a:p>
          <a:p>
            <a:pPr eaLnBrk="1" hangingPunct="1"/>
            <a:r>
              <a:rPr lang="en-US" b="1" i="1" smtClean="0"/>
              <a:t>Introduction:</a:t>
            </a:r>
          </a:p>
          <a:p>
            <a:pPr eaLnBrk="1" hangingPunct="1"/>
            <a:r>
              <a:rPr lang="en-US" smtClean="0"/>
              <a:t>I and II Kings form one narrative recounting the history of Israel's monarchy from the death of David through the destruction of both of the fragments of that nation, Israel and Judah. God destroyed both kingdoms because their kings led the people to do evil things primarily tied to the worship of idols.</a:t>
            </a:r>
          </a:p>
          <a:p>
            <a:pPr eaLnBrk="1" hangingPunct="1"/>
            <a:r>
              <a:rPr lang="en-US" smtClean="0"/>
              <a:t>II Kings begins with a continuation of the story of Elijah and the re-introduction of his follower Elisha.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lstStyle/>
          <a:p>
            <a:pPr eaLnBrk="1" hangingPunct="1"/>
            <a:r>
              <a:rPr lang="en-US" b="1" smtClean="0"/>
              <a:t>OUTLINE OF II KINGS</a:t>
            </a:r>
          </a:p>
          <a:p>
            <a:pPr eaLnBrk="1" hangingPunct="1"/>
            <a:r>
              <a:rPr lang="en-US" b="1" smtClean="0"/>
              <a:t>I. GOD'S PROPHET ELISHA (Chapters 1- 8)</a:t>
            </a:r>
          </a:p>
          <a:p>
            <a:pPr eaLnBrk="1" hangingPunct="1"/>
            <a:r>
              <a:rPr lang="en-US" smtClean="0"/>
              <a:t>This first section continues with the Prophets Elijah and Elisha who were responsible for speaking the word of the Lord to the people of a perverse and evil nation. </a:t>
            </a:r>
          </a:p>
          <a:p>
            <a:pPr eaLnBrk="1" hangingPunct="1"/>
            <a:r>
              <a:rPr lang="en-US" smtClean="0"/>
              <a:t>Elijah soon leaves the scene, but Elisha guides Israel to victories over their greatest enemies. </a:t>
            </a:r>
          </a:p>
          <a:p>
            <a:pPr eaLnBrk="1" hangingPunct="1"/>
            <a:r>
              <a:rPr lang="en-US" smtClean="0"/>
              <a:t>God again and again showed his sovereignty over all nations of the earth while meeting the needs of His faithful followers and judging those who disobey.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77500" lnSpcReduction="20000"/>
          </a:bodyPr>
          <a:lstStyle/>
          <a:p>
            <a:pPr marL="274320" indent="-274320" eaLnBrk="1" fontAlgn="auto" hangingPunct="1">
              <a:spcAft>
                <a:spcPts val="0"/>
              </a:spcAft>
              <a:buClr>
                <a:schemeClr val="accent3"/>
              </a:buClr>
              <a:buFont typeface="Wingdings 2"/>
              <a:buChar char=""/>
              <a:defRPr/>
            </a:pPr>
            <a:r>
              <a:rPr lang="en-US" b="1" dirty="0" smtClean="0"/>
              <a:t>OUTLINE OF II KINGS</a:t>
            </a:r>
          </a:p>
          <a:p>
            <a:pPr marL="274320" indent="-274320" eaLnBrk="1" fontAlgn="auto" hangingPunct="1">
              <a:spcAft>
                <a:spcPts val="0"/>
              </a:spcAft>
              <a:buClr>
                <a:schemeClr val="accent3"/>
              </a:buClr>
              <a:buFont typeface="Wingdings 2"/>
              <a:buChar char=""/>
              <a:defRPr/>
            </a:pPr>
            <a:r>
              <a:rPr lang="en-US" b="1" dirty="0" smtClean="0"/>
              <a:t>I. GOD'S PROPHET ELISHA (Chapters 1- 8)</a:t>
            </a:r>
          </a:p>
          <a:p>
            <a:pPr marL="274320" indent="-274320" eaLnBrk="1" fontAlgn="auto" hangingPunct="1">
              <a:spcAft>
                <a:spcPts val="0"/>
              </a:spcAft>
              <a:buClr>
                <a:schemeClr val="accent3"/>
              </a:buClr>
              <a:buFont typeface="Wingdings 2"/>
              <a:buChar char=""/>
              <a:defRPr/>
            </a:pPr>
            <a:r>
              <a:rPr lang="en-US" b="1" dirty="0" smtClean="0"/>
              <a:t>A. Elijah's Service Ends (Chapters I - 2)</a:t>
            </a:r>
          </a:p>
          <a:p>
            <a:pPr marL="274320" indent="-274320" eaLnBrk="1" fontAlgn="auto" hangingPunct="1">
              <a:spcAft>
                <a:spcPts val="0"/>
              </a:spcAft>
              <a:buClr>
                <a:schemeClr val="accent3"/>
              </a:buClr>
              <a:buFont typeface="Wingdings 2"/>
              <a:buChar char=""/>
              <a:defRPr/>
            </a:pPr>
            <a:r>
              <a:rPr lang="en-US" b="1" dirty="0" smtClean="0"/>
              <a:t>l . </a:t>
            </a:r>
            <a:r>
              <a:rPr lang="en-US" b="1" dirty="0" err="1" smtClean="0"/>
              <a:t>Ahaziah</a:t>
            </a:r>
            <a:r>
              <a:rPr lang="en-US" b="1" dirty="0" smtClean="0"/>
              <a:t> Consults with Baal-</a:t>
            </a:r>
            <a:r>
              <a:rPr lang="en-US" b="1" dirty="0" err="1" smtClean="0"/>
              <a:t>Zebub</a:t>
            </a:r>
            <a:r>
              <a:rPr lang="en-US" b="1" dirty="0" smtClean="0"/>
              <a:t> (1)</a:t>
            </a:r>
          </a:p>
          <a:p>
            <a:pPr marL="274320" indent="-274320" eaLnBrk="1" fontAlgn="auto" hangingPunct="1">
              <a:spcAft>
                <a:spcPts val="0"/>
              </a:spcAft>
              <a:buClr>
                <a:schemeClr val="accent3"/>
              </a:buClr>
              <a:buFont typeface="Wingdings 2"/>
              <a:buChar char=""/>
              <a:defRPr/>
            </a:pPr>
            <a:r>
              <a:rPr lang="en-US" dirty="0" smtClean="0"/>
              <a:t>His rule in Israel was introduced in I Kings 22 when he followed the most wicked of all Israel's kings, Ahab, to the throne. </a:t>
            </a:r>
            <a:r>
              <a:rPr lang="en-US" dirty="0" err="1" smtClean="0"/>
              <a:t>Ahazaiah</a:t>
            </a:r>
            <a:r>
              <a:rPr lang="en-US" dirty="0" smtClean="0"/>
              <a:t> was seriously injured in an accident in his palace and sent his messengers to consult with the Phoenician God, Baal-</a:t>
            </a:r>
            <a:r>
              <a:rPr lang="en-US" dirty="0" err="1" smtClean="0"/>
              <a:t>Zebub</a:t>
            </a:r>
            <a:r>
              <a:rPr lang="en-US" dirty="0" smtClean="0"/>
              <a:t> to find out if he would recover.</a:t>
            </a:r>
          </a:p>
          <a:p>
            <a:pPr marL="274320" indent="-274320" eaLnBrk="1" fontAlgn="auto" hangingPunct="1">
              <a:spcAft>
                <a:spcPts val="0"/>
              </a:spcAft>
              <a:buClr>
                <a:schemeClr val="accent3"/>
              </a:buClr>
              <a:buFont typeface="Wingdings 2"/>
              <a:buChar char=""/>
              <a:defRPr/>
            </a:pPr>
            <a:r>
              <a:rPr lang="en-US" dirty="0" smtClean="0"/>
              <a:t>Elijah intercepted them with God's message that </a:t>
            </a:r>
            <a:r>
              <a:rPr lang="en-US" dirty="0" err="1" smtClean="0"/>
              <a:t>Ahaziah</a:t>
            </a:r>
            <a:r>
              <a:rPr lang="en-US" dirty="0" smtClean="0"/>
              <a:t> would die, not because of the accident, but because he went to the false god rather than to the Lord. And he did (vv. 15-18)</a:t>
            </a:r>
          </a:p>
          <a:p>
            <a:pPr marL="274320" indent="-274320" eaLnBrk="1" fontAlgn="auto" hangingPunct="1">
              <a:spcAft>
                <a:spcPts val="0"/>
              </a:spcAft>
              <a:buClr>
                <a:schemeClr val="accent3"/>
              </a:buClr>
              <a:buFont typeface="Wingdings 2"/>
              <a:buChar char=""/>
              <a:defRPr/>
            </a:pPr>
            <a:r>
              <a:rPr lang="en-US" dirty="0" smtClean="0"/>
              <a:t>The name Baal-</a:t>
            </a:r>
            <a:r>
              <a:rPr lang="en-US" dirty="0" err="1" smtClean="0"/>
              <a:t>Zebub</a:t>
            </a:r>
            <a:r>
              <a:rPr lang="en-US" dirty="0" smtClean="0"/>
              <a:t> (lord of the flies) is a play on the original name Baal-</a:t>
            </a:r>
            <a:r>
              <a:rPr lang="en-US" dirty="0" err="1" smtClean="0"/>
              <a:t>Zebal</a:t>
            </a:r>
            <a:r>
              <a:rPr lang="en-US" dirty="0" smtClean="0"/>
              <a:t> (lord of the high heaven or princely lord) and is translated Beelzebub in the New Testament referring to Satan.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10000"/>
          </a:bodyPr>
          <a:lstStyle/>
          <a:p>
            <a:pPr marL="274320" indent="-274320" eaLnBrk="1" fontAlgn="auto" hangingPunct="1">
              <a:spcAft>
                <a:spcPts val="0"/>
              </a:spcAft>
              <a:buClr>
                <a:schemeClr val="accent3"/>
              </a:buClr>
              <a:buFont typeface="Wingdings 2"/>
              <a:buChar char=""/>
              <a:defRPr/>
            </a:pPr>
            <a:r>
              <a:rPr lang="en-US" b="1" dirty="0" smtClean="0"/>
              <a:t>OUTLINE OF II KINGS</a:t>
            </a:r>
          </a:p>
          <a:p>
            <a:pPr marL="274320" indent="-274320" eaLnBrk="1" fontAlgn="auto" hangingPunct="1">
              <a:spcAft>
                <a:spcPts val="0"/>
              </a:spcAft>
              <a:buClr>
                <a:schemeClr val="accent3"/>
              </a:buClr>
              <a:buFont typeface="Wingdings 2"/>
              <a:buChar char=""/>
              <a:defRPr/>
            </a:pPr>
            <a:r>
              <a:rPr lang="en-US" b="1" dirty="0" smtClean="0"/>
              <a:t>I. GOD'S PROPHET ELISHA (Chapters 1- 8)</a:t>
            </a:r>
          </a:p>
          <a:p>
            <a:pPr marL="274320" indent="-274320" eaLnBrk="1" fontAlgn="auto" hangingPunct="1">
              <a:spcAft>
                <a:spcPts val="0"/>
              </a:spcAft>
              <a:buClr>
                <a:schemeClr val="accent3"/>
              </a:buClr>
              <a:buFont typeface="Wingdings 2"/>
              <a:buChar char=""/>
              <a:defRPr/>
            </a:pPr>
            <a:r>
              <a:rPr lang="en-US" b="1" dirty="0" smtClean="0"/>
              <a:t>2. Elijah Chooses a Successor (2)</a:t>
            </a:r>
          </a:p>
          <a:p>
            <a:pPr marL="274320" indent="-274320" eaLnBrk="1" fontAlgn="auto" hangingPunct="1">
              <a:spcAft>
                <a:spcPts val="0"/>
              </a:spcAft>
              <a:buClr>
                <a:schemeClr val="accent3"/>
              </a:buClr>
              <a:buFont typeface="Wingdings 2"/>
              <a:buChar char=""/>
              <a:defRPr/>
            </a:pPr>
            <a:r>
              <a:rPr lang="en-US" dirty="0" smtClean="0"/>
              <a:t>Elijah was traveling from town to town knowing that his life and ministry was coming to an end.</a:t>
            </a:r>
          </a:p>
          <a:p>
            <a:pPr marL="274320" indent="-274320" eaLnBrk="1" fontAlgn="auto" hangingPunct="1">
              <a:spcAft>
                <a:spcPts val="0"/>
              </a:spcAft>
              <a:buClr>
                <a:schemeClr val="accent3"/>
              </a:buClr>
              <a:buFont typeface="Wingdings 2"/>
              <a:buChar char=""/>
              <a:defRPr/>
            </a:pPr>
            <a:r>
              <a:rPr lang="en-US" dirty="0" smtClean="0"/>
              <a:t>Elisha attached himself to him hoping to receive a double portion of the spirit that Elijah powerfully displayed throughout his life.</a:t>
            </a:r>
          </a:p>
          <a:p>
            <a:pPr marL="274320" indent="-274320" eaLnBrk="1" fontAlgn="auto" hangingPunct="1">
              <a:spcAft>
                <a:spcPts val="0"/>
              </a:spcAft>
              <a:buClr>
                <a:schemeClr val="accent3"/>
              </a:buClr>
              <a:buFont typeface="Wingdings 2"/>
              <a:buChar char=""/>
              <a:defRPr/>
            </a:pPr>
            <a:r>
              <a:rPr lang="en-US" dirty="0" smtClean="0"/>
              <a:t>What right did he have to expect anything? He based his request on the "law of the firstborn" in Deut. 22, where the firstborn son was to receive a double portion of his father's inheritance, and he considered himself Elijah's spiritual son. He swore he would never leave Elijah's side until he was so blessed.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OUTLINE OF II KINGS</a:t>
            </a:r>
          </a:p>
          <a:p>
            <a:pPr marL="274320" indent="-274320" eaLnBrk="1" fontAlgn="auto" hangingPunct="1">
              <a:spcAft>
                <a:spcPts val="0"/>
              </a:spcAft>
              <a:buClr>
                <a:schemeClr val="accent3"/>
              </a:buClr>
              <a:buFont typeface="Wingdings 2"/>
              <a:buChar char=""/>
              <a:defRPr/>
            </a:pPr>
            <a:r>
              <a:rPr lang="en-US" b="1" dirty="0" smtClean="0"/>
              <a:t>I. GOD'S PROPHET ELISHA (Chapters 1- 8)</a:t>
            </a:r>
          </a:p>
          <a:p>
            <a:pPr marL="274320" indent="-274320" eaLnBrk="1" fontAlgn="auto" hangingPunct="1">
              <a:spcAft>
                <a:spcPts val="0"/>
              </a:spcAft>
              <a:buClr>
                <a:schemeClr val="accent3"/>
              </a:buClr>
              <a:buFont typeface="Wingdings 2"/>
              <a:buChar char=""/>
              <a:defRPr/>
            </a:pPr>
            <a:r>
              <a:rPr lang="en-US" b="1" dirty="0" smtClean="0"/>
              <a:t>2. Elijah Chooses a Successor (2)</a:t>
            </a:r>
          </a:p>
          <a:p>
            <a:pPr marL="274320" indent="-274320" eaLnBrk="1" fontAlgn="auto" hangingPunct="1">
              <a:spcAft>
                <a:spcPts val="0"/>
              </a:spcAft>
              <a:buClr>
                <a:schemeClr val="accent3"/>
              </a:buClr>
              <a:buFont typeface="Wingdings 2"/>
              <a:buChar char=""/>
              <a:defRPr/>
            </a:pPr>
            <a:r>
              <a:rPr lang="en-US" dirty="0" smtClean="0"/>
              <a:t>When Elijah's ministry came to a close God chose to take him home in a whirlwind on a "chariot of fire". Elisha's reaction, as he saw the chariot was to cry out, "My father! My father! (12) Elijah was transported into heaven alive and his cloak, the symbol of his office, fell on Elisha's shoulders, (v 13) indicating God's choice of him as Elijah's successor.</a:t>
            </a:r>
          </a:p>
          <a:p>
            <a:pPr marL="274320" indent="-274320" eaLnBrk="1" fontAlgn="auto" hangingPunct="1">
              <a:spcAft>
                <a:spcPts val="0"/>
              </a:spcAft>
              <a:buClr>
                <a:schemeClr val="accent3"/>
              </a:buClr>
              <a:buFont typeface="Wingdings 2"/>
              <a:buChar char=""/>
              <a:defRPr/>
            </a:pPr>
            <a:r>
              <a:rPr lang="en-US" dirty="0" smtClean="0"/>
              <a:t>The other young prophets were not convinced that Elisha was really called by God. God confirmed His choice by: --Allowing him to cross the Jordan on dry ground as Elijah had --Empowering him to purify the corrupted water at Jericho, and --Punishing two of the mocking prophets (bears killed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b="1" dirty="0" smtClean="0"/>
              <a:t>OUTLINE OF II KINGS</a:t>
            </a:r>
          </a:p>
          <a:p>
            <a:pPr marL="274320" indent="-274320" eaLnBrk="1" fontAlgn="auto" hangingPunct="1">
              <a:spcAft>
                <a:spcPts val="0"/>
              </a:spcAft>
              <a:buClr>
                <a:schemeClr val="accent3"/>
              </a:buClr>
              <a:buFont typeface="Wingdings 2"/>
              <a:buChar char=""/>
              <a:defRPr/>
            </a:pPr>
            <a:r>
              <a:rPr lang="en-US" b="1" dirty="0" smtClean="0"/>
              <a:t>B. Elisha Represents God(Chapters 3-8)</a:t>
            </a:r>
          </a:p>
          <a:p>
            <a:pPr marL="274320" indent="-274320" eaLnBrk="1" fontAlgn="auto" hangingPunct="1">
              <a:spcAft>
                <a:spcPts val="0"/>
              </a:spcAft>
              <a:buClr>
                <a:schemeClr val="accent3"/>
              </a:buClr>
              <a:buFont typeface="Wingdings 2"/>
              <a:buChar char=""/>
              <a:defRPr/>
            </a:pPr>
            <a:r>
              <a:rPr lang="pl-PL" b="1" dirty="0" smtClean="0"/>
              <a:t>1. To Joram (Jehoram) (3)</a:t>
            </a:r>
          </a:p>
          <a:p>
            <a:pPr marL="274320" indent="-274320" eaLnBrk="1" fontAlgn="auto" hangingPunct="1">
              <a:spcAft>
                <a:spcPts val="0"/>
              </a:spcAft>
              <a:buClr>
                <a:schemeClr val="accent3"/>
              </a:buClr>
              <a:buFont typeface="Wingdings 2"/>
              <a:buChar char=""/>
              <a:defRPr/>
            </a:pPr>
            <a:r>
              <a:rPr lang="en-US" dirty="0" smtClean="0"/>
              <a:t>While he was the king of Israel (852-841 B.C.) </a:t>
            </a:r>
            <a:r>
              <a:rPr lang="en-US" dirty="0" err="1" smtClean="0"/>
              <a:t>Mesha</a:t>
            </a:r>
            <a:r>
              <a:rPr lang="en-US" dirty="0" smtClean="0"/>
              <a:t>, king of Moab, moved his armies against him. </a:t>
            </a:r>
            <a:r>
              <a:rPr lang="en-US" dirty="0" err="1" smtClean="0"/>
              <a:t>Joram</a:t>
            </a:r>
            <a:r>
              <a:rPr lang="en-US" dirty="0" smtClean="0"/>
              <a:t> recruited Jehoshaphat, king of Judah (I Kings 22) and the king of Edom, to help put </a:t>
            </a:r>
            <a:r>
              <a:rPr lang="en-US" dirty="0" err="1" smtClean="0"/>
              <a:t>Mesha</a:t>
            </a:r>
            <a:r>
              <a:rPr lang="en-US" dirty="0" smtClean="0"/>
              <a:t> back in his place.</a:t>
            </a:r>
          </a:p>
          <a:p>
            <a:pPr marL="274320" indent="-274320" eaLnBrk="1" fontAlgn="auto" hangingPunct="1">
              <a:spcAft>
                <a:spcPts val="0"/>
              </a:spcAft>
              <a:buClr>
                <a:schemeClr val="accent3"/>
              </a:buClr>
              <a:buFont typeface="Wingdings 2"/>
              <a:buChar char=""/>
              <a:defRPr/>
            </a:pPr>
            <a:r>
              <a:rPr lang="en-US" dirty="0" smtClean="0"/>
              <a:t>They had a hard time keeping him out of Israel because all the rivers and streams, natural barriers to their advance, were dried up. Since Jehoshaphat, the king on David's throne, was involved Elisha asked God to help </a:t>
            </a:r>
            <a:r>
              <a:rPr lang="en-US" dirty="0" err="1" smtClean="0"/>
              <a:t>Joram</a:t>
            </a:r>
            <a:r>
              <a:rPr lang="en-US" dirty="0" smtClean="0"/>
              <a:t> (vv. 1-15).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77500" lnSpcReduction="20000"/>
          </a:bodyPr>
          <a:lstStyle/>
          <a:p>
            <a:pPr marL="274320" indent="-274320" eaLnBrk="1" fontAlgn="auto" hangingPunct="1">
              <a:spcAft>
                <a:spcPts val="0"/>
              </a:spcAft>
              <a:buClr>
                <a:schemeClr val="accent3"/>
              </a:buClr>
              <a:buFont typeface="Wingdings 2"/>
              <a:buChar char=""/>
              <a:defRPr/>
            </a:pPr>
            <a:r>
              <a:rPr lang="en-US" b="1" dirty="0" smtClean="0"/>
              <a:t>B. Elisha Represents God(Chapters 3-8)</a:t>
            </a:r>
          </a:p>
          <a:p>
            <a:pPr marL="274320" indent="-274320" eaLnBrk="1" fontAlgn="auto" hangingPunct="1">
              <a:spcAft>
                <a:spcPts val="0"/>
              </a:spcAft>
              <a:buClr>
                <a:schemeClr val="accent3"/>
              </a:buClr>
              <a:buFont typeface="Wingdings 2"/>
              <a:buChar char=""/>
              <a:defRPr/>
            </a:pPr>
            <a:r>
              <a:rPr lang="pl-PL" b="1" dirty="0" smtClean="0"/>
              <a:t>1. To Joram (Jehoram) (3)</a:t>
            </a:r>
          </a:p>
          <a:p>
            <a:pPr marL="274320" indent="-274320" eaLnBrk="1" fontAlgn="auto" hangingPunct="1">
              <a:spcAft>
                <a:spcPts val="0"/>
              </a:spcAft>
              <a:buClr>
                <a:schemeClr val="accent3"/>
              </a:buClr>
              <a:buFont typeface="Wingdings 2"/>
              <a:buChar char=""/>
              <a:defRPr/>
            </a:pPr>
            <a:r>
              <a:rPr lang="en-US" dirty="0" smtClean="0"/>
              <a:t>The Lord had them dig a series of trenches on the potential battlefield and He flooded them with water. When the Moabite armies came to the site they saw a myriad of pools of red liquid (perhaps reflection from the red hills, or red dye from the clay) and thought that the three kings of Israel, Judah, and Edom had fought amongst themselves.</a:t>
            </a:r>
          </a:p>
          <a:p>
            <a:pPr marL="274320" indent="-274320" eaLnBrk="1" fontAlgn="auto" hangingPunct="1">
              <a:spcAft>
                <a:spcPts val="0"/>
              </a:spcAft>
              <a:buClr>
                <a:schemeClr val="accent3"/>
              </a:buClr>
              <a:buFont typeface="Wingdings 2"/>
              <a:buChar char=""/>
              <a:defRPr/>
            </a:pPr>
            <a:r>
              <a:rPr lang="en-US" dirty="0" err="1" smtClean="0"/>
              <a:t>Mesha</a:t>
            </a:r>
            <a:r>
              <a:rPr lang="en-US" dirty="0" smtClean="0"/>
              <a:t> attacked, expecting to find a weak and depleted army, only to be routed. He publicly offered his firstborn son to his god, </a:t>
            </a:r>
            <a:r>
              <a:rPr lang="en-US" dirty="0" err="1" smtClean="0"/>
              <a:t>Chemose</a:t>
            </a:r>
            <a:r>
              <a:rPr lang="en-US" dirty="0" smtClean="0"/>
              <a:t>, thinking he had offended him and had therefore been defeated. The Jewish armies, knowing God's abhorrence of human sacrifice withdrew, expecting God's wrath to fall from heaven. It didn't, but the battle was over.</a:t>
            </a:r>
          </a:p>
          <a:p>
            <a:pPr marL="274320" indent="-274320" eaLnBrk="1" fontAlgn="auto" hangingPunct="1">
              <a:spcAft>
                <a:spcPts val="0"/>
              </a:spcAft>
              <a:buClr>
                <a:schemeClr val="accent3"/>
              </a:buClr>
              <a:buFont typeface="Wingdings 2"/>
              <a:buChar char=""/>
              <a:defRPr/>
            </a:pPr>
            <a:r>
              <a:rPr lang="en-US" dirty="0" smtClean="0"/>
              <a:t>On a Moabite stone found at </a:t>
            </a:r>
            <a:r>
              <a:rPr lang="en-US" dirty="0" err="1" smtClean="0"/>
              <a:t>Dhaban</a:t>
            </a:r>
            <a:r>
              <a:rPr lang="en-US" dirty="0" smtClean="0"/>
              <a:t>, Jordan in 1868 is </a:t>
            </a:r>
            <a:r>
              <a:rPr lang="en-US" dirty="0" err="1" smtClean="0"/>
              <a:t>Mesha's</a:t>
            </a:r>
            <a:r>
              <a:rPr lang="en-US" dirty="0" smtClean="0"/>
              <a:t> account of the battle. He admitted being defeated by Ahab earlier but claimed victory against Israel in this battle because they fled.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smtClean="0"/>
              <a:t>Old Testament Survey- Exodus</a:t>
            </a:r>
          </a:p>
        </p:txBody>
      </p:sp>
      <p:sp>
        <p:nvSpPr>
          <p:cNvPr id="3" name="Content Placeholder 2"/>
          <p:cNvSpPr>
            <a:spLocks noGrp="1"/>
          </p:cNvSpPr>
          <p:nvPr>
            <p:ph idx="1"/>
          </p:nvPr>
        </p:nvSpPr>
        <p:spPr/>
        <p:txBody>
          <a:bodyPr/>
          <a:lstStyle/>
          <a:p>
            <a:pPr eaLnBrk="1" hangingPunct="1"/>
            <a:r>
              <a:rPr lang="en-US" smtClean="0"/>
              <a:t>The Old Testament Law is given to Israel in the form on an ANE suzerain-vassal treaty. This would have been a document very familiar to Moses and very familiar to the kings and officials of the surrounding nations.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B. Elisha Represents God(Chapters 3-8)</a:t>
            </a:r>
          </a:p>
          <a:p>
            <a:pPr marL="274320" indent="-274320" eaLnBrk="1" fontAlgn="auto" hangingPunct="1">
              <a:spcAft>
                <a:spcPts val="0"/>
              </a:spcAft>
              <a:buClr>
                <a:schemeClr val="accent3"/>
              </a:buClr>
              <a:buFont typeface="Wingdings 2"/>
              <a:buChar char=""/>
              <a:defRPr/>
            </a:pPr>
            <a:r>
              <a:rPr lang="en-US" b="1" dirty="0" smtClean="0"/>
              <a:t>2. To His Faithful Followers (4)</a:t>
            </a:r>
          </a:p>
          <a:p>
            <a:pPr marL="274320" indent="-274320" eaLnBrk="1" fontAlgn="auto" hangingPunct="1">
              <a:spcAft>
                <a:spcPts val="0"/>
              </a:spcAft>
              <a:buClr>
                <a:schemeClr val="accent3"/>
              </a:buClr>
              <a:buFont typeface="Wingdings 2"/>
              <a:buChar char=""/>
              <a:defRPr/>
            </a:pPr>
            <a:r>
              <a:rPr lang="en-US" dirty="0" smtClean="0"/>
              <a:t>a. A prophet's widow had no means to pay her many creditors and was being forced to sell her sons into slavery. Elisha multiplied her meager amount of oil to meet those and future needs (vv. 1-7).</a:t>
            </a:r>
          </a:p>
          <a:p>
            <a:pPr marL="274320" indent="-274320" eaLnBrk="1" fontAlgn="auto" hangingPunct="1">
              <a:spcAft>
                <a:spcPts val="0"/>
              </a:spcAft>
              <a:buClr>
                <a:schemeClr val="accent3"/>
              </a:buClr>
              <a:buFont typeface="Wingdings 2"/>
              <a:buChar char=""/>
              <a:defRPr/>
            </a:pPr>
            <a:r>
              <a:rPr lang="en-US" dirty="0" smtClean="0"/>
              <a:t>b. When Elisha came to </a:t>
            </a:r>
            <a:r>
              <a:rPr lang="en-US" dirty="0" err="1" smtClean="0"/>
              <a:t>Jezreel</a:t>
            </a:r>
            <a:r>
              <a:rPr lang="en-US" dirty="0" smtClean="0"/>
              <a:t> he stayed with a wealthy </a:t>
            </a:r>
            <a:r>
              <a:rPr lang="en-US" dirty="0" err="1" smtClean="0"/>
              <a:t>Shunammite</a:t>
            </a:r>
            <a:r>
              <a:rPr lang="en-US" dirty="0" smtClean="0"/>
              <a:t> woman who met all his needs. God rewarded her by giving her and her husband a son in their old age, but he died. Elisha prayed and God answered by raising their son (vv. 8-37).</a:t>
            </a:r>
          </a:p>
          <a:p>
            <a:pPr marL="274320" indent="-274320" eaLnBrk="1" fontAlgn="auto" hangingPunct="1">
              <a:spcAft>
                <a:spcPts val="0"/>
              </a:spcAft>
              <a:buClr>
                <a:schemeClr val="accent3"/>
              </a:buClr>
              <a:buFont typeface="Wingdings 2"/>
              <a:buChar char=""/>
              <a:defRPr/>
            </a:pPr>
            <a:r>
              <a:rPr lang="en-US" dirty="0" smtClean="0"/>
              <a:t>c. The Lord met the needs of the growing school of prophets through Elisha, purifying their poisoned water, feeding a hundred with just twenty loaves of bread, and making an ax head float when it was dropped into the Jordan River (vv. 38-44).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b="1" dirty="0" smtClean="0"/>
              <a:t>B. Elisha Represents God(Chapters 3-8)</a:t>
            </a:r>
          </a:p>
          <a:p>
            <a:pPr marL="274320" indent="-274320" eaLnBrk="1" fontAlgn="auto" hangingPunct="1">
              <a:spcAft>
                <a:spcPts val="0"/>
              </a:spcAft>
              <a:buClr>
                <a:schemeClr val="accent3"/>
              </a:buClr>
              <a:buFont typeface="Wingdings 2"/>
              <a:buChar char=""/>
              <a:defRPr/>
            </a:pPr>
            <a:r>
              <a:rPr lang="en-US" b="1" dirty="0" smtClean="0"/>
              <a:t>3. To The </a:t>
            </a:r>
            <a:r>
              <a:rPr lang="en-US" b="1" dirty="0" err="1" smtClean="0"/>
              <a:t>Arameans</a:t>
            </a:r>
            <a:r>
              <a:rPr lang="en-US" b="1" dirty="0" smtClean="0"/>
              <a:t> (6-7)</a:t>
            </a:r>
          </a:p>
          <a:p>
            <a:pPr marL="274320" indent="-274320" eaLnBrk="1" fontAlgn="auto" hangingPunct="1">
              <a:spcAft>
                <a:spcPts val="0"/>
              </a:spcAft>
              <a:buClr>
                <a:schemeClr val="accent3"/>
              </a:buClr>
              <a:buFont typeface="Wingdings 2"/>
              <a:buChar char=""/>
              <a:defRPr/>
            </a:pPr>
            <a:r>
              <a:rPr lang="en-US" dirty="0" smtClean="0"/>
              <a:t>The </a:t>
            </a:r>
            <a:r>
              <a:rPr lang="en-US" dirty="0" err="1" smtClean="0"/>
              <a:t>Arameans</a:t>
            </a:r>
            <a:r>
              <a:rPr lang="en-US" dirty="0" smtClean="0"/>
              <a:t> waged two military campaigns against Israel: </a:t>
            </a:r>
          </a:p>
          <a:p>
            <a:pPr marL="274320" indent="-274320" eaLnBrk="1" fontAlgn="auto" hangingPunct="1">
              <a:spcAft>
                <a:spcPts val="0"/>
              </a:spcAft>
              <a:buClr>
                <a:schemeClr val="accent3"/>
              </a:buClr>
              <a:buFont typeface="Wingdings 2"/>
              <a:buChar char=""/>
              <a:defRPr/>
            </a:pPr>
            <a:r>
              <a:rPr lang="en-US" dirty="0" smtClean="0"/>
              <a:t>In the first raid the Lord had Elisha tell the Israelites every move the </a:t>
            </a:r>
            <a:r>
              <a:rPr lang="en-US" dirty="0" err="1" smtClean="0"/>
              <a:t>Arameans</a:t>
            </a:r>
            <a:r>
              <a:rPr lang="en-US" dirty="0" smtClean="0"/>
              <a:t> were making.</a:t>
            </a:r>
          </a:p>
          <a:p>
            <a:pPr marL="274320" indent="-274320" eaLnBrk="1" fontAlgn="auto" hangingPunct="1">
              <a:spcAft>
                <a:spcPts val="0"/>
              </a:spcAft>
              <a:buClr>
                <a:schemeClr val="accent3"/>
              </a:buClr>
              <a:buFont typeface="Wingdings 2"/>
              <a:buChar char=""/>
              <a:defRPr/>
            </a:pPr>
            <a:r>
              <a:rPr lang="en-US" dirty="0" smtClean="0"/>
              <a:t>Knowing this, the </a:t>
            </a:r>
            <a:r>
              <a:rPr lang="en-US" dirty="0" err="1" smtClean="0"/>
              <a:t>Aramean</a:t>
            </a:r>
            <a:r>
              <a:rPr lang="en-US" dirty="0" smtClean="0"/>
              <a:t> army surrounded Elisha's home in order to kill him. God not only protected Elisha and his servant with his own army of horses and flaming chariots but, in answer to his prayer, he blinded the whole army as well. </a:t>
            </a:r>
          </a:p>
          <a:p>
            <a:pPr marL="274320" indent="-274320" eaLnBrk="1" fontAlgn="auto" hangingPunct="1">
              <a:spcAft>
                <a:spcPts val="0"/>
              </a:spcAft>
              <a:buClr>
                <a:schemeClr val="accent3"/>
              </a:buClr>
              <a:buFont typeface="Wingdings 2"/>
              <a:buChar char=""/>
              <a:defRPr/>
            </a:pPr>
            <a:r>
              <a:rPr lang="en-US" dirty="0" smtClean="0"/>
              <a:t>With sight restored they went home to warn their king (vv. 8-23).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10000"/>
          </a:bodyPr>
          <a:lstStyle/>
          <a:p>
            <a:pPr marL="274320" indent="-274320" eaLnBrk="1" fontAlgn="auto" hangingPunct="1">
              <a:spcAft>
                <a:spcPts val="0"/>
              </a:spcAft>
              <a:buClr>
                <a:schemeClr val="accent3"/>
              </a:buClr>
              <a:buFont typeface="Wingdings 2"/>
              <a:buChar char=""/>
              <a:defRPr/>
            </a:pPr>
            <a:r>
              <a:rPr lang="en-US" b="1" dirty="0" smtClean="0"/>
              <a:t>B. Elisha Represents God(Chapters 3-8)</a:t>
            </a:r>
          </a:p>
          <a:p>
            <a:pPr marL="274320" indent="-274320" eaLnBrk="1" fontAlgn="auto" hangingPunct="1">
              <a:spcAft>
                <a:spcPts val="0"/>
              </a:spcAft>
              <a:buClr>
                <a:schemeClr val="accent3"/>
              </a:buClr>
              <a:buFont typeface="Wingdings 2"/>
              <a:buChar char=""/>
              <a:defRPr/>
            </a:pPr>
            <a:r>
              <a:rPr lang="en-US" b="1" dirty="0" smtClean="0"/>
              <a:t>3. To The </a:t>
            </a:r>
            <a:r>
              <a:rPr lang="en-US" b="1" dirty="0" err="1" smtClean="0"/>
              <a:t>Arameans</a:t>
            </a:r>
            <a:r>
              <a:rPr lang="en-US" b="1" dirty="0" smtClean="0"/>
              <a:t> (6-7)</a:t>
            </a:r>
          </a:p>
          <a:p>
            <a:pPr marL="274320" indent="-274320" eaLnBrk="1" fontAlgn="auto" hangingPunct="1">
              <a:spcAft>
                <a:spcPts val="0"/>
              </a:spcAft>
              <a:buClr>
                <a:schemeClr val="accent3"/>
              </a:buClr>
              <a:buFont typeface="Wingdings 2"/>
              <a:buChar char=""/>
              <a:defRPr/>
            </a:pPr>
            <a:r>
              <a:rPr lang="en-US" dirty="0" smtClean="0"/>
              <a:t>In the second, Ben-</a:t>
            </a:r>
            <a:r>
              <a:rPr lang="en-US" dirty="0" err="1" smtClean="0"/>
              <a:t>Hada</a:t>
            </a:r>
            <a:r>
              <a:rPr lang="en-US" dirty="0" smtClean="0"/>
              <a:t> and his </a:t>
            </a:r>
            <a:r>
              <a:rPr lang="en-US" dirty="0" err="1" smtClean="0"/>
              <a:t>Aramean</a:t>
            </a:r>
            <a:r>
              <a:rPr lang="en-US" dirty="0" smtClean="0"/>
              <a:t> army invaded Samaria. Their siege caused a famine that was blamed on Elisha, and the king of Israel sent out a hit man to get him. Just as the hit man arrived, Elisha prophesied that the city would be free in one day.</a:t>
            </a:r>
          </a:p>
          <a:p>
            <a:pPr marL="274320" indent="-274320" eaLnBrk="1" fontAlgn="auto" hangingPunct="1">
              <a:spcAft>
                <a:spcPts val="0"/>
              </a:spcAft>
              <a:buClr>
                <a:schemeClr val="accent3"/>
              </a:buClr>
              <a:buFont typeface="Wingdings 2"/>
              <a:buChar char=""/>
              <a:defRPr/>
            </a:pPr>
            <a:r>
              <a:rPr lang="en-US" dirty="0" smtClean="0"/>
              <a:t>That night the Lord created a rumbling noise that the </a:t>
            </a:r>
            <a:r>
              <a:rPr lang="en-US" dirty="0" err="1" smtClean="0"/>
              <a:t>Arameans</a:t>
            </a:r>
            <a:r>
              <a:rPr lang="en-US" dirty="0" smtClean="0"/>
              <a:t> took for an approaching army coming to the aid of Samaria. They ran off leaving all their food and supplies behind. Word of this miracle got to the city from some lepers who had seen the deserted camp, and the following day the hit man was trampled in the stampede of the town people to get to the supplies.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lstStyle/>
          <a:p>
            <a:pPr eaLnBrk="1" hangingPunct="1"/>
            <a:r>
              <a:rPr lang="en-US" b="1" smtClean="0"/>
              <a:t>B. Elisha Represents God(Chapters 3-8)</a:t>
            </a:r>
          </a:p>
          <a:p>
            <a:pPr eaLnBrk="1" hangingPunct="1"/>
            <a:r>
              <a:rPr lang="en-US" b="1" smtClean="0"/>
              <a:t>4. To Jehoram and Ahaziah (8)</a:t>
            </a:r>
          </a:p>
          <a:p>
            <a:pPr eaLnBrk="1" hangingPunct="1"/>
            <a:r>
              <a:rPr lang="en-US" smtClean="0"/>
              <a:t>Meanwhile, in Judah, Jehoram came to power as co-ruler while his father, Jehoshaphat, was still king.</a:t>
            </a:r>
          </a:p>
          <a:p>
            <a:pPr eaLnBrk="1" hangingPunct="1"/>
            <a:r>
              <a:rPr lang="en-US" smtClean="0"/>
              <a:t>Unfortunately, his father married him off to Athalia, daughter of the evil Ahab and Jezebel. This resulted in exporting their evil to Judah. So, even though God allowed Jehoram's reign as heir to the Throne of David, it ultimately spelled disaster when he died and the evil Athalia usurped the throne from their son Ahaziah.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b="1" dirty="0" smtClean="0"/>
              <a:t>II. DECLINE OF ISRAEL (Chapters 9-17)</a:t>
            </a:r>
          </a:p>
          <a:p>
            <a:pPr marL="274320" indent="-274320" eaLnBrk="1" fontAlgn="auto" hangingPunct="1">
              <a:spcAft>
                <a:spcPts val="0"/>
              </a:spcAft>
              <a:buClr>
                <a:schemeClr val="accent3"/>
              </a:buClr>
              <a:buFont typeface="Wingdings 2"/>
              <a:buChar char=""/>
              <a:defRPr/>
            </a:pPr>
            <a:r>
              <a:rPr lang="en-US" dirty="0" smtClean="0"/>
              <a:t>The second section describes the deterioration and collapse of the Northern nation of Israel due to its continued pagan practices and evil leadership. The slide into captivity is now all downhill climaxing in chapter 17, which explains why Israel cannot survive. </a:t>
            </a:r>
          </a:p>
          <a:p>
            <a:pPr marL="274320" indent="-274320" eaLnBrk="1" fontAlgn="auto" hangingPunct="1">
              <a:spcAft>
                <a:spcPts val="0"/>
              </a:spcAft>
              <a:buClr>
                <a:schemeClr val="accent3"/>
              </a:buClr>
              <a:buFont typeface="Wingdings 2"/>
              <a:buChar char=""/>
              <a:defRPr/>
            </a:pPr>
            <a:r>
              <a:rPr lang="en-US" dirty="0" smtClean="0"/>
              <a:t>By disregarding the covenant as explained by Joshua in Deut. 30: 19, "This day I call heaven and earth as witness against you that I have set before you life and death, blessings and curses. Now choose life. " Israel chooses death!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lstStyle/>
          <a:p>
            <a:pPr eaLnBrk="1" hangingPunct="1"/>
            <a:r>
              <a:rPr lang="en-US" b="1" smtClean="0"/>
              <a:t>II. DECLINE OF ISRAEL (Chapters 9-17)</a:t>
            </a:r>
          </a:p>
          <a:p>
            <a:pPr eaLnBrk="1" hangingPunct="1"/>
            <a:r>
              <a:rPr lang="en-US" b="1" smtClean="0"/>
              <a:t>A. Political Purging Doesn't Save Israel (9-14)</a:t>
            </a:r>
          </a:p>
          <a:p>
            <a:pPr eaLnBrk="1" hangingPunct="1"/>
            <a:r>
              <a:rPr lang="en-US" b="1" smtClean="0"/>
              <a:t>1. Jehu's Purge of Ahab (9)</a:t>
            </a:r>
          </a:p>
          <a:p>
            <a:pPr eaLnBrk="1" hangingPunct="1"/>
            <a:r>
              <a:rPr lang="en-US" smtClean="0"/>
              <a:t>Jehu was the commander of the army of Israel under King Joram. He faithfully defeated Joram's arch-enemies, the Arameans, but God had a special plan for him. </a:t>
            </a:r>
          </a:p>
          <a:p>
            <a:pPr eaLnBrk="1" hangingPunct="1"/>
            <a:r>
              <a:rPr lang="en-US" smtClean="0"/>
              <a:t>Elisha instructed a prophet to anoint Jehu king, the only God anointed king in Israel.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lstStyle/>
          <a:p>
            <a:pPr eaLnBrk="1" hangingPunct="1"/>
            <a:r>
              <a:rPr lang="en-US" b="1" smtClean="0"/>
              <a:t>II. DECLINE OF ISRAEL (Chapters 9-17)</a:t>
            </a:r>
          </a:p>
          <a:p>
            <a:pPr eaLnBrk="1" hangingPunct="1"/>
            <a:r>
              <a:rPr lang="en-US" b="1" smtClean="0"/>
              <a:t>A. Political Purging Doesn't Save Israel (9-14)</a:t>
            </a:r>
          </a:p>
          <a:p>
            <a:pPr eaLnBrk="1" hangingPunct="1"/>
            <a:r>
              <a:rPr lang="en-US" b="1" smtClean="0"/>
              <a:t>1. Jehu's Purge of Ahab (9)</a:t>
            </a:r>
          </a:p>
          <a:p>
            <a:pPr eaLnBrk="1" hangingPunct="1"/>
            <a:r>
              <a:rPr lang="en-US" smtClean="0"/>
              <a:t>The Lord than commanded Jehu to avenge the blood of His prophets shed by Ahab and Jezebel (vv. 1-13). </a:t>
            </a:r>
          </a:p>
          <a:p>
            <a:pPr eaLnBrk="1" hangingPunct="1"/>
            <a:r>
              <a:rPr lang="en-US" smtClean="0"/>
              <a:t>Jehu pushed his chariot to Jezreel and found kings Joram and Ahaziah meeting in the field once belonging to Naboth. He killed Joram, making sure his body landed on Naboth's land to fulfill Ahab's judgment (I Kings 21 and 29).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lstStyle/>
          <a:p>
            <a:pPr eaLnBrk="1" hangingPunct="1"/>
            <a:r>
              <a:rPr lang="en-US" b="1" smtClean="0"/>
              <a:t>II. DECLINE OF ISRAEL (Chapters 9-17)</a:t>
            </a:r>
          </a:p>
          <a:p>
            <a:pPr eaLnBrk="1" hangingPunct="1"/>
            <a:r>
              <a:rPr lang="en-US" b="1" smtClean="0"/>
              <a:t>A. Political Purging Doesn't Save Israel (9-14)</a:t>
            </a:r>
          </a:p>
          <a:p>
            <a:pPr eaLnBrk="1" hangingPunct="1"/>
            <a:r>
              <a:rPr lang="en-US" b="1" smtClean="0"/>
              <a:t>1. Jehu's Purge of Ahab (9)</a:t>
            </a:r>
          </a:p>
          <a:p>
            <a:pPr eaLnBrk="1" hangingPunct="1"/>
            <a:r>
              <a:rPr lang="en-US" smtClean="0"/>
              <a:t>Jezebel, never knowing when to quit, mocked Jehu but he had the palace guard toss her out of her window where she splattered on the ground, was trampled by horses and eaten by dogs, as predicted, in Naboth's field (I Kings 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b="1" dirty="0" smtClean="0"/>
              <a:t>II. DECLINE OF ISRAEL (Chapters 9-17)</a:t>
            </a:r>
          </a:p>
          <a:p>
            <a:pPr marL="274320" indent="-274320" eaLnBrk="1" fontAlgn="auto" hangingPunct="1">
              <a:spcAft>
                <a:spcPts val="0"/>
              </a:spcAft>
              <a:buClr>
                <a:schemeClr val="accent3"/>
              </a:buClr>
              <a:buFont typeface="Wingdings 2"/>
              <a:buChar char=""/>
              <a:defRPr/>
            </a:pPr>
            <a:r>
              <a:rPr lang="en-US" b="1" dirty="0" smtClean="0"/>
              <a:t>A. Political Purging Doesn't Save Israel (9-14)</a:t>
            </a:r>
          </a:p>
          <a:p>
            <a:pPr marL="274320" indent="-274320" eaLnBrk="1" fontAlgn="auto" hangingPunct="1">
              <a:spcAft>
                <a:spcPts val="0"/>
              </a:spcAft>
              <a:buClr>
                <a:schemeClr val="accent3"/>
              </a:buClr>
              <a:buFont typeface="Wingdings 2"/>
              <a:buChar char=""/>
              <a:defRPr/>
            </a:pPr>
            <a:r>
              <a:rPr lang="en-US" b="1" dirty="0" smtClean="0"/>
              <a:t>2. Jehu's Bloody Coup (10)</a:t>
            </a:r>
          </a:p>
          <a:p>
            <a:pPr marL="274320" indent="-274320" eaLnBrk="1" fontAlgn="auto" hangingPunct="1">
              <a:spcAft>
                <a:spcPts val="0"/>
              </a:spcAft>
              <a:buClr>
                <a:schemeClr val="accent3"/>
              </a:buClr>
              <a:buFont typeface="Wingdings 2"/>
              <a:buChar char=""/>
              <a:defRPr/>
            </a:pPr>
            <a:r>
              <a:rPr lang="en-US" dirty="0" smtClean="0"/>
              <a:t>To follow through with his instructions, Jehu threatened the city officials in Samaria, and they appeased him by decapitating Ahab's seventy sons.</a:t>
            </a:r>
          </a:p>
          <a:p>
            <a:pPr marL="274320" indent="-274320" eaLnBrk="1" fontAlgn="auto" hangingPunct="1">
              <a:spcAft>
                <a:spcPts val="0"/>
              </a:spcAft>
              <a:buClr>
                <a:schemeClr val="accent3"/>
              </a:buClr>
              <a:buFont typeface="Wingdings 2"/>
              <a:buChar char=""/>
              <a:defRPr/>
            </a:pPr>
            <a:r>
              <a:rPr lang="en-US" dirty="0" smtClean="0"/>
              <a:t>He also killed all other relatives and associates he could find. This was sanctioned under the Lord's directive. But, he also slaughtered forty two relatives of King </a:t>
            </a:r>
            <a:r>
              <a:rPr lang="en-US" dirty="0" err="1" smtClean="0"/>
              <a:t>Ahaziah</a:t>
            </a:r>
            <a:r>
              <a:rPr lang="en-US" dirty="0" smtClean="0"/>
              <a:t> of Judah, so as to weaken his rival's throne. This blood bath was remembered and cursed for 100 years (Hosea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b="1" dirty="0" smtClean="0"/>
              <a:t>II. DECLINE OF ISRAEL (Chapters 9-17)</a:t>
            </a:r>
          </a:p>
          <a:p>
            <a:pPr marL="274320" indent="-274320" eaLnBrk="1" fontAlgn="auto" hangingPunct="1">
              <a:spcAft>
                <a:spcPts val="0"/>
              </a:spcAft>
              <a:buClr>
                <a:schemeClr val="accent3"/>
              </a:buClr>
              <a:buFont typeface="Wingdings 2"/>
              <a:buChar char=""/>
              <a:defRPr/>
            </a:pPr>
            <a:r>
              <a:rPr lang="en-US" b="1" dirty="0" smtClean="0"/>
              <a:t>A. Political Purging Doesn't Save Israel (9-14)</a:t>
            </a:r>
          </a:p>
          <a:p>
            <a:pPr marL="274320" indent="-274320" eaLnBrk="1" fontAlgn="auto" hangingPunct="1">
              <a:spcAft>
                <a:spcPts val="0"/>
              </a:spcAft>
              <a:buClr>
                <a:schemeClr val="accent3"/>
              </a:buClr>
              <a:buFont typeface="Wingdings 2"/>
              <a:buChar char=""/>
              <a:defRPr/>
            </a:pPr>
            <a:r>
              <a:rPr lang="en-US" b="1" dirty="0" smtClean="0"/>
              <a:t>2. Jehu's Bloody Coup (10)</a:t>
            </a:r>
          </a:p>
          <a:p>
            <a:pPr marL="274320" indent="-274320" eaLnBrk="1" fontAlgn="auto" hangingPunct="1">
              <a:spcAft>
                <a:spcPts val="0"/>
              </a:spcAft>
              <a:buClr>
                <a:schemeClr val="accent3"/>
              </a:buClr>
              <a:buFont typeface="Wingdings 2"/>
              <a:buChar char=""/>
              <a:defRPr/>
            </a:pPr>
            <a:r>
              <a:rPr lang="en-US" dirty="0" smtClean="0"/>
              <a:t>Jehu continued his purge to include the worshippers of Baal and burned their temple, but didn't bother to remove the golden calves from Bethel and Dan. His bloody reign lasted from 841-814 B.C.</a:t>
            </a:r>
          </a:p>
          <a:p>
            <a:pPr marL="274320" indent="-274320" eaLnBrk="1" fontAlgn="auto" hangingPunct="1">
              <a:spcAft>
                <a:spcPts val="0"/>
              </a:spcAft>
              <a:buClr>
                <a:schemeClr val="accent3"/>
              </a:buClr>
              <a:buFont typeface="Wingdings 2"/>
              <a:buChar char=""/>
              <a:defRPr/>
            </a:pPr>
            <a:r>
              <a:rPr lang="en-US" dirty="0" smtClean="0"/>
              <a:t>Jehu's troubles included making an alliance with King </a:t>
            </a:r>
            <a:r>
              <a:rPr lang="en-US" dirty="0" err="1" smtClean="0"/>
              <a:t>Shalmaneser</a:t>
            </a:r>
            <a:r>
              <a:rPr lang="en-US" dirty="0" smtClean="0"/>
              <a:t> from Assyria to protect his northern border. He is shown bowing to the Assyrian king and presenting tribute on a black stone monument now in a museum.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endParaRPr lang="en-US" smtClean="0"/>
          </a:p>
        </p:txBody>
      </p:sp>
      <p:sp>
        <p:nvSpPr>
          <p:cNvPr id="43010" name="Content Placeholder 2"/>
          <p:cNvSpPr>
            <a:spLocks noGrp="1"/>
          </p:cNvSpPr>
          <p:nvPr>
            <p:ph idx="1"/>
          </p:nvPr>
        </p:nvSpPr>
        <p:spPr/>
        <p:txBody>
          <a:bodyPr/>
          <a:lstStyle/>
          <a:p>
            <a:pPr eaLnBrk="1" hangingPunct="1">
              <a:buFont typeface="Wingdings 2" pitchFamily="18" charset="2"/>
              <a:buNone/>
            </a:pPr>
            <a:endParaRPr lang="en-US" smtClean="0"/>
          </a:p>
          <a:p>
            <a:pPr eaLnBrk="1" hangingPunct="1"/>
            <a:endParaRPr lang="en-US" smtClean="0"/>
          </a:p>
          <a:p>
            <a:pPr eaLnBrk="1" hangingPunct="1"/>
            <a:endParaRPr lang="en-US" smtClean="0"/>
          </a:p>
          <a:p>
            <a:pPr eaLnBrk="1" hangingPunct="1"/>
            <a:endParaRPr lang="en-US" smtClean="0"/>
          </a:p>
          <a:p>
            <a:pPr eaLnBrk="1" hangingPunct="1">
              <a:buFont typeface="Wingdings 2" pitchFamily="18" charset="2"/>
              <a:buNone/>
            </a:pPr>
            <a:endParaRPr lang="en-US" smtClean="0"/>
          </a:p>
        </p:txBody>
      </p:sp>
      <p:graphicFrame>
        <p:nvGraphicFramePr>
          <p:cNvPr id="4" name="Table 3"/>
          <p:cNvGraphicFramePr>
            <a:graphicFrameLocks noGrp="1"/>
          </p:cNvGraphicFramePr>
          <p:nvPr/>
        </p:nvGraphicFramePr>
        <p:xfrm>
          <a:off x="0" y="0"/>
          <a:ext cx="9144000" cy="9229725"/>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2057400">
                <a:tc>
                  <a:txBody>
                    <a:bodyPr/>
                    <a:lstStyle/>
                    <a:p>
                      <a:r>
                        <a:rPr kumimoji="0" lang="en-US" sz="1800" b="1" kern="1200" dirty="0" smtClean="0">
                          <a:solidFill>
                            <a:schemeClr val="lt1"/>
                          </a:solidFill>
                          <a:latin typeface="+mn-lt"/>
                          <a:ea typeface="+mn-ea"/>
                          <a:cs typeface="+mn-cs"/>
                        </a:rPr>
                        <a:t>Components of the Suzerain-Vassal Treaty (Hittite 2</a:t>
                      </a:r>
                      <a:r>
                        <a:rPr kumimoji="0" lang="en-US" sz="1800" b="1" kern="1200" baseline="30000" dirty="0" smtClean="0">
                          <a:solidFill>
                            <a:schemeClr val="lt1"/>
                          </a:solidFill>
                          <a:latin typeface="+mn-lt"/>
                          <a:ea typeface="+mn-ea"/>
                          <a:cs typeface="+mn-cs"/>
                        </a:rPr>
                        <a:t>nd</a:t>
                      </a:r>
                      <a:r>
                        <a:rPr kumimoji="0" lang="en-US" sz="1800" b="1" kern="1200" dirty="0" smtClean="0">
                          <a:solidFill>
                            <a:schemeClr val="lt1"/>
                          </a:solidFill>
                          <a:latin typeface="+mn-lt"/>
                          <a:ea typeface="+mn-ea"/>
                          <a:cs typeface="+mn-cs"/>
                        </a:rPr>
                        <a:t> </a:t>
                      </a:r>
                      <a:r>
                        <a:rPr kumimoji="0" lang="en-US" sz="1600" b="1" kern="1200" dirty="0" smtClean="0">
                          <a:solidFill>
                            <a:schemeClr val="lt1"/>
                          </a:solidFill>
                          <a:latin typeface="+mn-lt"/>
                          <a:ea typeface="+mn-ea"/>
                          <a:cs typeface="+mn-cs"/>
                        </a:rPr>
                        <a:t>Millennium</a:t>
                      </a:r>
                      <a:r>
                        <a:rPr kumimoji="0" lang="en-US" sz="1800" b="1" kern="1200" dirty="0" smtClean="0">
                          <a:solidFill>
                            <a:schemeClr val="lt1"/>
                          </a:solidFill>
                          <a:latin typeface="+mn-lt"/>
                          <a:ea typeface="+mn-ea"/>
                          <a:cs typeface="+mn-cs"/>
                        </a:rPr>
                        <a:t> B.C.)</a:t>
                      </a:r>
                      <a:endParaRPr lang="en-US" dirty="0"/>
                    </a:p>
                  </a:txBody>
                  <a:tcPr/>
                </a:tc>
                <a:tc>
                  <a:txBody>
                    <a:bodyPr/>
                    <a:lstStyle/>
                    <a:p>
                      <a:r>
                        <a:rPr lang="en-US" dirty="0" smtClean="0"/>
                        <a:t>Description</a:t>
                      </a:r>
                      <a:endParaRPr lang="en-US" dirty="0"/>
                    </a:p>
                  </a:txBody>
                  <a:tcPr/>
                </a:tc>
                <a:tc>
                  <a:txBody>
                    <a:bodyPr/>
                    <a:lstStyle/>
                    <a:p>
                      <a:r>
                        <a:rPr lang="en-US" dirty="0" smtClean="0"/>
                        <a:t>Exodus</a:t>
                      </a:r>
                      <a:endParaRPr lang="en-US" dirty="0"/>
                    </a:p>
                  </a:txBody>
                  <a:tcPr/>
                </a:tc>
                <a:tc>
                  <a:txBody>
                    <a:bodyPr/>
                    <a:lstStyle/>
                    <a:p>
                      <a:r>
                        <a:rPr lang="en-US" dirty="0" smtClean="0"/>
                        <a:t>Leviticus</a:t>
                      </a:r>
                      <a:endParaRPr lang="en-US" dirty="0"/>
                    </a:p>
                  </a:txBody>
                  <a:tcPr/>
                </a:tc>
                <a:tc>
                  <a:txBody>
                    <a:bodyPr/>
                    <a:lstStyle/>
                    <a:p>
                      <a:r>
                        <a:rPr lang="en-US" dirty="0" smtClean="0"/>
                        <a:t>Deuteronomy</a:t>
                      </a:r>
                      <a:endParaRPr lang="en-US" dirty="0"/>
                    </a:p>
                  </a:txBody>
                  <a:tcPr/>
                </a:tc>
              </a:tr>
              <a:tr h="1776847">
                <a:tc>
                  <a:txBody>
                    <a:bodyPr/>
                    <a:lstStyle/>
                    <a:p>
                      <a:r>
                        <a:rPr lang="en-US" dirty="0" smtClean="0"/>
                        <a:t>Introduction</a:t>
                      </a:r>
                      <a:r>
                        <a:rPr lang="en-US" baseline="0" dirty="0" smtClean="0"/>
                        <a:t> of the Suzerain</a:t>
                      </a:r>
                      <a:endParaRPr lang="en-US" dirty="0"/>
                    </a:p>
                  </a:txBody>
                  <a:tcPr/>
                </a:tc>
                <a:tc>
                  <a:txBody>
                    <a:bodyPr/>
                    <a:lstStyle/>
                    <a:p>
                      <a:r>
                        <a:rPr lang="en-US" dirty="0" smtClean="0"/>
                        <a:t>Identifies the Suzerain and his</a:t>
                      </a:r>
                      <a:r>
                        <a:rPr lang="en-US" baseline="0" dirty="0" smtClean="0"/>
                        <a:t> right to make the covenant</a:t>
                      </a:r>
                      <a:endParaRPr lang="en-US" dirty="0"/>
                    </a:p>
                  </a:txBody>
                  <a:tcPr/>
                </a:tc>
                <a:tc>
                  <a:txBody>
                    <a:bodyPr/>
                    <a:lstStyle/>
                    <a:p>
                      <a:r>
                        <a:rPr lang="en-US" dirty="0" smtClean="0"/>
                        <a:t>20:1</a:t>
                      </a:r>
                      <a:endParaRPr lang="en-US" dirty="0"/>
                    </a:p>
                  </a:txBody>
                  <a:tcPr/>
                </a:tc>
                <a:tc>
                  <a:txBody>
                    <a:bodyPr/>
                    <a:lstStyle/>
                    <a:p>
                      <a:endParaRPr lang="en-US"/>
                    </a:p>
                  </a:txBody>
                  <a:tcPr/>
                </a:tc>
                <a:tc>
                  <a:txBody>
                    <a:bodyPr/>
                    <a:lstStyle/>
                    <a:p>
                      <a:r>
                        <a:rPr lang="en-US" dirty="0" smtClean="0"/>
                        <a:t>1:1-5</a:t>
                      </a:r>
                      <a:endParaRPr lang="en-US" dirty="0"/>
                    </a:p>
                  </a:txBody>
                  <a:tcPr/>
                </a:tc>
              </a:tr>
              <a:tr h="450382">
                <a:tc>
                  <a:txBody>
                    <a:bodyPr/>
                    <a:lstStyle/>
                    <a:p>
                      <a:r>
                        <a:rPr lang="en-US" dirty="0" smtClean="0"/>
                        <a:t>Historical</a:t>
                      </a:r>
                      <a:r>
                        <a:rPr lang="en-US" baseline="0" dirty="0" smtClean="0"/>
                        <a:t> Prologue</a:t>
                      </a:r>
                      <a:endParaRPr lang="en-US" dirty="0"/>
                    </a:p>
                  </a:txBody>
                  <a:tcPr/>
                </a:tc>
                <a:tc>
                  <a:txBody>
                    <a:bodyPr/>
                    <a:lstStyle/>
                    <a:p>
                      <a:r>
                        <a:rPr lang="en-US" dirty="0" smtClean="0"/>
                        <a:t>A history of the relationship</a:t>
                      </a:r>
                      <a:r>
                        <a:rPr lang="en-US" baseline="0" dirty="0" smtClean="0"/>
                        <a:t> between the two parties</a:t>
                      </a:r>
                      <a:endParaRPr lang="en-US" dirty="0"/>
                    </a:p>
                  </a:txBody>
                  <a:tcPr/>
                </a:tc>
                <a:tc>
                  <a:txBody>
                    <a:bodyPr/>
                    <a:lstStyle/>
                    <a:p>
                      <a:r>
                        <a:rPr lang="en-US" dirty="0" smtClean="0"/>
                        <a:t>20:2</a:t>
                      </a:r>
                      <a:endParaRPr lang="en-US" dirty="0"/>
                    </a:p>
                  </a:txBody>
                  <a:tcPr/>
                </a:tc>
                <a:tc>
                  <a:txBody>
                    <a:bodyPr/>
                    <a:lstStyle/>
                    <a:p>
                      <a:endParaRPr lang="en-US" dirty="0"/>
                    </a:p>
                  </a:txBody>
                  <a:tcPr/>
                </a:tc>
                <a:tc>
                  <a:txBody>
                    <a:bodyPr/>
                    <a:lstStyle/>
                    <a:p>
                      <a:r>
                        <a:rPr lang="en-US" dirty="0" smtClean="0"/>
                        <a:t>1:6-3:29</a:t>
                      </a:r>
                      <a:endParaRPr lang="en-US" dirty="0"/>
                    </a:p>
                  </a:txBody>
                  <a:tcPr/>
                </a:tc>
              </a:tr>
              <a:tr h="450382">
                <a:tc>
                  <a:txBody>
                    <a:bodyPr/>
                    <a:lstStyle/>
                    <a:p>
                      <a:r>
                        <a:rPr lang="en-US" dirty="0" smtClean="0"/>
                        <a:t>Stipulations</a:t>
                      </a:r>
                      <a:endParaRPr lang="en-US" dirty="0"/>
                    </a:p>
                  </a:txBody>
                  <a:tcPr/>
                </a:tc>
                <a:tc>
                  <a:txBody>
                    <a:bodyPr/>
                    <a:lstStyle/>
                    <a:p>
                      <a:r>
                        <a:rPr lang="en-US" dirty="0" smtClean="0"/>
                        <a:t>Listing of treaty observations</a:t>
                      </a:r>
                      <a:endParaRPr lang="en-US" dirty="0"/>
                    </a:p>
                  </a:txBody>
                  <a:tcPr/>
                </a:tc>
                <a:tc>
                  <a:txBody>
                    <a:bodyPr/>
                    <a:lstStyle/>
                    <a:p>
                      <a:r>
                        <a:rPr lang="en-US" dirty="0" smtClean="0"/>
                        <a:t>25:16</a:t>
                      </a:r>
                      <a:endParaRPr lang="en-US" dirty="0"/>
                    </a:p>
                  </a:txBody>
                  <a:tcPr/>
                </a:tc>
                <a:tc>
                  <a:txBody>
                    <a:bodyPr/>
                    <a:lstStyle/>
                    <a:p>
                      <a:r>
                        <a:rPr lang="en-US" dirty="0" smtClean="0"/>
                        <a:t>14-25</a:t>
                      </a:r>
                      <a:endParaRPr lang="en-US" dirty="0"/>
                    </a:p>
                  </a:txBody>
                  <a:tcPr/>
                </a:tc>
                <a:tc>
                  <a:txBody>
                    <a:bodyPr/>
                    <a:lstStyle/>
                    <a:p>
                      <a:r>
                        <a:rPr lang="en-US" dirty="0" smtClean="0"/>
                        <a:t>4-26</a:t>
                      </a:r>
                      <a:endParaRPr lang="en-US" dirty="0"/>
                    </a:p>
                  </a:txBody>
                  <a:tcPr/>
                </a:tc>
              </a:tr>
              <a:tr h="450382">
                <a:tc>
                  <a:txBody>
                    <a:bodyPr/>
                    <a:lstStyle/>
                    <a:p>
                      <a:r>
                        <a:rPr lang="en-US" dirty="0" smtClean="0"/>
                        <a:t>Statement concerning document</a:t>
                      </a:r>
                      <a:endParaRPr lang="en-US" dirty="0"/>
                    </a:p>
                  </a:txBody>
                  <a:tcPr/>
                </a:tc>
                <a:tc>
                  <a:txBody>
                    <a:bodyPr/>
                    <a:lstStyle/>
                    <a:p>
                      <a:r>
                        <a:rPr lang="en-US" dirty="0" smtClean="0"/>
                        <a:t>A statement for public reading between the parties</a:t>
                      </a:r>
                      <a:endParaRPr lang="en-US" dirty="0"/>
                    </a:p>
                  </a:txBody>
                  <a:tcPr/>
                </a:tc>
                <a:tc>
                  <a:txBody>
                    <a:bodyPr/>
                    <a:lstStyle/>
                    <a:p>
                      <a:endParaRPr lang="en-US" dirty="0"/>
                    </a:p>
                  </a:txBody>
                  <a:tcPr/>
                </a:tc>
                <a:tc>
                  <a:txBody>
                    <a:bodyPr/>
                    <a:lstStyle/>
                    <a:p>
                      <a:endParaRPr lang="en-US"/>
                    </a:p>
                  </a:txBody>
                  <a:tcPr/>
                </a:tc>
                <a:tc>
                  <a:txBody>
                    <a:bodyPr/>
                    <a:lstStyle/>
                    <a:p>
                      <a:r>
                        <a:rPr lang="en-US" dirty="0" smtClean="0"/>
                        <a:t>27:2-3</a:t>
                      </a:r>
                      <a:endParaRPr lang="en-US" dirty="0"/>
                    </a:p>
                  </a:txBody>
                  <a:tcPr/>
                </a:tc>
              </a:tr>
              <a:tr h="450382">
                <a:tc>
                  <a:txBody>
                    <a:bodyPr/>
                    <a:lstStyle/>
                    <a:p>
                      <a:r>
                        <a:rPr lang="en-US" dirty="0" smtClean="0"/>
                        <a:t>Witnesses</a:t>
                      </a:r>
                      <a:endParaRPr lang="en-US" dirty="0"/>
                    </a:p>
                  </a:txBody>
                  <a:tcPr/>
                </a:tc>
                <a:tc>
                  <a:txBody>
                    <a:bodyPr/>
                    <a:lstStyle/>
                    <a:p>
                      <a:r>
                        <a:rPr lang="en-US" dirty="0" smtClean="0"/>
                        <a:t>Identifies who witnesses the oath</a:t>
                      </a:r>
                      <a:endParaRPr lang="en-US" dirty="0"/>
                    </a:p>
                  </a:txBody>
                  <a:tcPr/>
                </a:tc>
                <a:tc>
                  <a:txBody>
                    <a:bodyPr/>
                    <a:lstStyle/>
                    <a:p>
                      <a:endParaRPr lang="en-US" dirty="0"/>
                    </a:p>
                  </a:txBody>
                  <a:tcPr/>
                </a:tc>
                <a:tc>
                  <a:txBody>
                    <a:bodyPr/>
                    <a:lstStyle/>
                    <a:p>
                      <a:endParaRPr lang="en-US"/>
                    </a:p>
                  </a:txBody>
                  <a:tcPr/>
                </a:tc>
                <a:tc>
                  <a:txBody>
                    <a:bodyPr/>
                    <a:lstStyle/>
                    <a:p>
                      <a:r>
                        <a:rPr lang="en-US" dirty="0" smtClean="0"/>
                        <a:t>32:1</a:t>
                      </a:r>
                      <a:endParaRPr lang="en-US" dirty="0"/>
                    </a:p>
                  </a:txBody>
                  <a:tcPr/>
                </a:tc>
              </a:tr>
              <a:tr h="450382">
                <a:tc>
                  <a:txBody>
                    <a:bodyPr/>
                    <a:lstStyle/>
                    <a:p>
                      <a:r>
                        <a:rPr lang="en-US" dirty="0" smtClean="0"/>
                        <a:t>Curses and blessings</a:t>
                      </a:r>
                      <a:endParaRPr lang="en-US" dirty="0"/>
                    </a:p>
                  </a:txBody>
                  <a:tcPr/>
                </a:tc>
                <a:tc>
                  <a:txBody>
                    <a:bodyPr/>
                    <a:lstStyle/>
                    <a:p>
                      <a:r>
                        <a:rPr lang="en-US" dirty="0" smtClean="0"/>
                        <a:t>How the Suzerain will respond to non-compliance</a:t>
                      </a:r>
                      <a:r>
                        <a:rPr lang="en-US" baseline="0" dirty="0" smtClean="0"/>
                        <a:t> and to compliance</a:t>
                      </a:r>
                      <a:endParaRPr lang="en-US" dirty="0"/>
                    </a:p>
                  </a:txBody>
                  <a:tcPr/>
                </a:tc>
                <a:tc>
                  <a:txBody>
                    <a:bodyPr/>
                    <a:lstStyle/>
                    <a:p>
                      <a:endParaRPr lang="en-US" dirty="0"/>
                    </a:p>
                  </a:txBody>
                  <a:tcPr/>
                </a:tc>
                <a:tc>
                  <a:txBody>
                    <a:bodyPr/>
                    <a:lstStyle/>
                    <a:p>
                      <a:r>
                        <a:rPr lang="en-US" dirty="0" smtClean="0"/>
                        <a:t>26:1-33</a:t>
                      </a:r>
                      <a:endParaRPr lang="en-US" dirty="0"/>
                    </a:p>
                  </a:txBody>
                  <a:tcPr/>
                </a:tc>
                <a:tc>
                  <a:txBody>
                    <a:bodyPr/>
                    <a:lstStyle/>
                    <a:p>
                      <a:r>
                        <a:rPr lang="en-US" dirty="0" smtClean="0"/>
                        <a:t>28</a:t>
                      </a:r>
                      <a:endParaRPr lang="en-US" dirty="0"/>
                    </a:p>
                  </a:txBody>
                  <a:tcPr/>
                </a:tc>
              </a:tr>
            </a:tbl>
          </a:graphicData>
        </a:graphic>
      </p:graphicFrame>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77500" lnSpcReduction="20000"/>
          </a:bodyPr>
          <a:lstStyle/>
          <a:p>
            <a:pPr marL="274320" indent="-274320" eaLnBrk="1" fontAlgn="auto" hangingPunct="1">
              <a:spcAft>
                <a:spcPts val="0"/>
              </a:spcAft>
              <a:buClr>
                <a:schemeClr val="accent3"/>
              </a:buClr>
              <a:buFont typeface="Wingdings 2"/>
              <a:buChar char=""/>
              <a:defRPr/>
            </a:pPr>
            <a:r>
              <a:rPr lang="en-US" b="1" dirty="0" smtClean="0"/>
              <a:t>II. DECLINE OF ISRAEL (Chapters 9-17)</a:t>
            </a:r>
          </a:p>
          <a:p>
            <a:pPr marL="274320" indent="-274320" eaLnBrk="1" fontAlgn="auto" hangingPunct="1">
              <a:spcAft>
                <a:spcPts val="0"/>
              </a:spcAft>
              <a:buClr>
                <a:schemeClr val="accent3"/>
              </a:buClr>
              <a:buFont typeface="Wingdings 2"/>
              <a:buChar char=""/>
              <a:defRPr/>
            </a:pPr>
            <a:r>
              <a:rPr lang="en-US" b="1" dirty="0" smtClean="0"/>
              <a:t>A. Political Purging Doesn't Save Israel (9-14)</a:t>
            </a:r>
          </a:p>
          <a:p>
            <a:pPr marL="274320" indent="-274320" eaLnBrk="1" fontAlgn="auto" hangingPunct="1">
              <a:spcAft>
                <a:spcPts val="0"/>
              </a:spcAft>
              <a:buClr>
                <a:schemeClr val="accent3"/>
              </a:buClr>
              <a:buFont typeface="Wingdings 2"/>
              <a:buChar char=""/>
              <a:defRPr/>
            </a:pPr>
            <a:r>
              <a:rPr lang="en-US" b="1" dirty="0" smtClean="0"/>
              <a:t>3. </a:t>
            </a:r>
            <a:r>
              <a:rPr lang="en-US" b="1" dirty="0" err="1" smtClean="0"/>
              <a:t>Athaliah's</a:t>
            </a:r>
            <a:r>
              <a:rPr lang="en-US" b="1" dirty="0" smtClean="0"/>
              <a:t> Coup in Judah (11)</a:t>
            </a:r>
          </a:p>
          <a:p>
            <a:pPr marL="274320" indent="-274320" eaLnBrk="1" fontAlgn="auto" hangingPunct="1">
              <a:spcAft>
                <a:spcPts val="0"/>
              </a:spcAft>
              <a:buClr>
                <a:schemeClr val="accent3"/>
              </a:buClr>
              <a:buFont typeface="Wingdings 2"/>
              <a:buChar char=""/>
              <a:defRPr/>
            </a:pPr>
            <a:r>
              <a:rPr lang="en-US" dirty="0" smtClean="0"/>
              <a:t>When her son </a:t>
            </a:r>
            <a:r>
              <a:rPr lang="en-US" dirty="0" err="1" smtClean="0"/>
              <a:t>Ahaziah</a:t>
            </a:r>
            <a:r>
              <a:rPr lang="en-US" dirty="0" smtClean="0"/>
              <a:t> died, </a:t>
            </a:r>
            <a:r>
              <a:rPr lang="en-US" dirty="0" err="1" smtClean="0"/>
              <a:t>Athaliah</a:t>
            </a:r>
            <a:r>
              <a:rPr lang="en-US" dirty="0" smtClean="0"/>
              <a:t> seized the throne and killed all of the royal descendants of David. All, that is but one, </a:t>
            </a:r>
            <a:r>
              <a:rPr lang="en-US" dirty="0" err="1" smtClean="0"/>
              <a:t>Joash</a:t>
            </a:r>
            <a:r>
              <a:rPr lang="en-US" dirty="0" smtClean="0"/>
              <a:t>. He was hidden for six years in the temple, and made king after she was executed by the palace guards. </a:t>
            </a:r>
            <a:r>
              <a:rPr lang="en-US" dirty="0" err="1" smtClean="0"/>
              <a:t>Joash</a:t>
            </a:r>
            <a:r>
              <a:rPr lang="en-US" dirty="0" smtClean="0"/>
              <a:t> became king at age seven.</a:t>
            </a:r>
          </a:p>
          <a:p>
            <a:pPr marL="274320" indent="-274320" eaLnBrk="1" fontAlgn="auto" hangingPunct="1">
              <a:spcAft>
                <a:spcPts val="0"/>
              </a:spcAft>
              <a:buClr>
                <a:schemeClr val="accent3"/>
              </a:buClr>
              <a:buFont typeface="Wingdings 2"/>
              <a:buChar char=""/>
              <a:defRPr/>
            </a:pPr>
            <a:r>
              <a:rPr lang="en-US" b="1" dirty="0" smtClean="0"/>
              <a:t>4. </a:t>
            </a:r>
            <a:r>
              <a:rPr lang="en-US" b="1" dirty="0" err="1" smtClean="0"/>
              <a:t>Joash's</a:t>
            </a:r>
            <a:r>
              <a:rPr lang="en-US" b="1" dirty="0" smtClean="0"/>
              <a:t> Religious Reforms (12)</a:t>
            </a:r>
          </a:p>
          <a:p>
            <a:pPr marL="274320" indent="-274320" eaLnBrk="1" fontAlgn="auto" hangingPunct="1">
              <a:spcAft>
                <a:spcPts val="0"/>
              </a:spcAft>
              <a:buClr>
                <a:schemeClr val="accent3"/>
              </a:buClr>
              <a:buFont typeface="Wingdings 2"/>
              <a:buChar char=""/>
              <a:defRPr/>
            </a:pPr>
            <a:r>
              <a:rPr lang="en-US" dirty="0" smtClean="0"/>
              <a:t>His forty year reign (835-796 BC.) was a time of a renewal of righteousness and a refurbishing of the Temple and reinstitution of Temple worship. His rule was flawed by his fear of </a:t>
            </a:r>
            <a:r>
              <a:rPr lang="en-US" dirty="0" err="1" smtClean="0"/>
              <a:t>Aramean</a:t>
            </a:r>
            <a:r>
              <a:rPr lang="en-US" dirty="0" smtClean="0"/>
              <a:t> King </a:t>
            </a:r>
            <a:r>
              <a:rPr lang="en-US" dirty="0" err="1" smtClean="0"/>
              <a:t>Hazael</a:t>
            </a:r>
            <a:r>
              <a:rPr lang="en-US" dirty="0" smtClean="0"/>
              <a:t>, which caused him to send Holy Temple Implements to them as payment of tribute. God's desire, since Egypt, was that His people stay free to worship Him. His own officials killed him.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b="1" dirty="0" smtClean="0"/>
              <a:t>II. DECLINE OF ISRAEL (Chapters 9-17)</a:t>
            </a:r>
          </a:p>
          <a:p>
            <a:pPr marL="274320" indent="-274320" eaLnBrk="1" fontAlgn="auto" hangingPunct="1">
              <a:spcAft>
                <a:spcPts val="0"/>
              </a:spcAft>
              <a:buClr>
                <a:schemeClr val="accent3"/>
              </a:buClr>
              <a:buFont typeface="Wingdings 2"/>
              <a:buChar char=""/>
              <a:defRPr/>
            </a:pPr>
            <a:r>
              <a:rPr lang="en-US" b="1" dirty="0" smtClean="0"/>
              <a:t>A. Political Purging Doesn't Save Israel (9-14)</a:t>
            </a:r>
          </a:p>
          <a:p>
            <a:pPr marL="274320" indent="-274320" eaLnBrk="1" fontAlgn="auto" hangingPunct="1">
              <a:spcAft>
                <a:spcPts val="0"/>
              </a:spcAft>
              <a:buClr>
                <a:schemeClr val="accent3"/>
              </a:buClr>
              <a:buFont typeface="Wingdings 2"/>
              <a:buChar char=""/>
              <a:defRPr/>
            </a:pPr>
            <a:r>
              <a:rPr lang="en-US" b="1" dirty="0" smtClean="0"/>
              <a:t>5. </a:t>
            </a:r>
            <a:r>
              <a:rPr lang="en-US" b="1" dirty="0" err="1" smtClean="0"/>
              <a:t>Jehoahaz</a:t>
            </a:r>
            <a:r>
              <a:rPr lang="en-US" b="1" dirty="0" smtClean="0"/>
              <a:t> and </a:t>
            </a:r>
            <a:r>
              <a:rPr lang="en-US" b="1" dirty="0" err="1" smtClean="0"/>
              <a:t>Jehoash's</a:t>
            </a:r>
            <a:r>
              <a:rPr lang="en-US" b="1" dirty="0" smtClean="0"/>
              <a:t> Wicked Rule (13)</a:t>
            </a:r>
          </a:p>
          <a:p>
            <a:pPr marL="274320" indent="-274320" eaLnBrk="1" fontAlgn="auto" hangingPunct="1">
              <a:spcAft>
                <a:spcPts val="0"/>
              </a:spcAft>
              <a:buClr>
                <a:schemeClr val="accent3"/>
              </a:buClr>
              <a:buFont typeface="Wingdings 2"/>
              <a:buChar char=""/>
              <a:defRPr/>
            </a:pPr>
            <a:r>
              <a:rPr lang="en-US" dirty="0" err="1" smtClean="0"/>
              <a:t>Jehoahaz</a:t>
            </a:r>
            <a:r>
              <a:rPr lang="en-US" dirty="0" smtClean="0"/>
              <a:t> followed Jehu to Israel's throne only to introduce a new form of idol worship, the </a:t>
            </a:r>
            <a:r>
              <a:rPr lang="en-US" dirty="0" err="1" smtClean="0"/>
              <a:t>Asheroth</a:t>
            </a:r>
            <a:r>
              <a:rPr lang="en-US" dirty="0" smtClean="0"/>
              <a:t> Pole. This was a representation of the Canaanite fertility goddess, bringing its vile immoral practices. God used the </a:t>
            </a:r>
            <a:r>
              <a:rPr lang="en-US" dirty="0" err="1" smtClean="0"/>
              <a:t>Arameans</a:t>
            </a:r>
            <a:r>
              <a:rPr lang="en-US" dirty="0" smtClean="0"/>
              <a:t> again to reduce Israel's army and influence.</a:t>
            </a:r>
          </a:p>
          <a:p>
            <a:pPr marL="274320" indent="-274320" eaLnBrk="1" fontAlgn="auto" hangingPunct="1">
              <a:spcAft>
                <a:spcPts val="0"/>
              </a:spcAft>
              <a:buClr>
                <a:schemeClr val="accent3"/>
              </a:buClr>
              <a:buFont typeface="Wingdings 2"/>
              <a:buChar char=""/>
              <a:defRPr/>
            </a:pPr>
            <a:r>
              <a:rPr lang="en-US" dirty="0" smtClean="0"/>
              <a:t>His son, </a:t>
            </a:r>
            <a:r>
              <a:rPr lang="en-US" dirty="0" err="1" smtClean="0"/>
              <a:t>Jehoash</a:t>
            </a:r>
            <a:r>
              <a:rPr lang="en-US" dirty="0" smtClean="0"/>
              <a:t>, was king when Elisha was dying. Even on his deathbed, Elisha was a powerful instrument of God. God allowed </a:t>
            </a:r>
            <a:r>
              <a:rPr lang="en-US" dirty="0" err="1" smtClean="0"/>
              <a:t>Jehoash</a:t>
            </a:r>
            <a:r>
              <a:rPr lang="en-US" dirty="0" smtClean="0"/>
              <a:t> to defeat his enemies because of his love of Elisha and, even after death; a body was restored to life when placed among his bones in his tomb.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lstStyle/>
          <a:p>
            <a:pPr eaLnBrk="1" hangingPunct="1"/>
            <a:r>
              <a:rPr lang="en-US" b="1" smtClean="0"/>
              <a:t>II. DECLINE OF ISRAEL (Chapters 9-17)</a:t>
            </a:r>
          </a:p>
          <a:p>
            <a:pPr eaLnBrk="1" hangingPunct="1"/>
            <a:r>
              <a:rPr lang="en-US" b="1" smtClean="0"/>
              <a:t>A. Political Purging Doesn't Save Israel (9-14)</a:t>
            </a:r>
          </a:p>
          <a:p>
            <a:pPr eaLnBrk="1" hangingPunct="1"/>
            <a:r>
              <a:rPr lang="en-US" b="1" smtClean="0"/>
              <a:t>6. Amaziah's Pleasing Rule(14)</a:t>
            </a:r>
          </a:p>
          <a:p>
            <a:pPr eaLnBrk="1" hangingPunct="1"/>
            <a:r>
              <a:rPr lang="en-US" smtClean="0"/>
              <a:t>Just like his father Joash, he pleased God by bringing religious reform. He executed his father's assassins and put down a rebellion by the Edomites, but His overconfidence and arrogance led to his defeat by Jehoash of Israel who crumbled the walls of Jerusalem and raided the Temple treasury. Amaziah was assassinated, like his father.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b="1" dirty="0" smtClean="0"/>
              <a:t>II. DECLINE OF ISRAEL (Chapters 9-17)</a:t>
            </a:r>
          </a:p>
          <a:p>
            <a:pPr marL="274320" indent="-274320" eaLnBrk="1" fontAlgn="auto" hangingPunct="1">
              <a:spcAft>
                <a:spcPts val="0"/>
              </a:spcAft>
              <a:buClr>
                <a:schemeClr val="accent3"/>
              </a:buClr>
              <a:buFont typeface="Wingdings 2"/>
              <a:buChar char=""/>
              <a:defRPr/>
            </a:pPr>
            <a:r>
              <a:rPr lang="en-US" b="1" dirty="0" smtClean="0"/>
              <a:t>B. Political Stability Doesn't Save Israel (Chapters 14-17)</a:t>
            </a:r>
          </a:p>
          <a:p>
            <a:pPr marL="274320" indent="-274320" eaLnBrk="1" fontAlgn="auto" hangingPunct="1">
              <a:spcAft>
                <a:spcPts val="0"/>
              </a:spcAft>
              <a:buClr>
                <a:schemeClr val="accent3"/>
              </a:buClr>
              <a:buFont typeface="Wingdings 2"/>
              <a:buChar char=""/>
              <a:defRPr/>
            </a:pPr>
            <a:r>
              <a:rPr lang="en-US" b="1" dirty="0" smtClean="0"/>
              <a:t>1. Jeroboam II's Successes (14)</a:t>
            </a:r>
          </a:p>
          <a:p>
            <a:pPr marL="274320" indent="-274320" eaLnBrk="1" fontAlgn="auto" hangingPunct="1">
              <a:spcAft>
                <a:spcPts val="0"/>
              </a:spcAft>
              <a:buClr>
                <a:schemeClr val="accent3"/>
              </a:buClr>
              <a:buFont typeface="Wingdings 2"/>
              <a:buChar char=""/>
              <a:defRPr/>
            </a:pPr>
            <a:r>
              <a:rPr lang="en-US" dirty="0" err="1" smtClean="0"/>
              <a:t>Jereboam</a:t>
            </a:r>
            <a:r>
              <a:rPr lang="en-US" dirty="0" smtClean="0"/>
              <a:t> II gave Israel one of it's greatest periods of political stability and territorial growth. The prophet Jonah encouraged this expansion as God showed His mercy to His wayward people. By the end of his rule, however, Amos was condemning the greed and immorality of </a:t>
            </a:r>
            <a:r>
              <a:rPr lang="en-US" dirty="0" err="1" smtClean="0"/>
              <a:t>Jereboam</a:t>
            </a:r>
            <a:r>
              <a:rPr lang="en-US" dirty="0" smtClean="0"/>
              <a:t> II as he began to be more and more like his namesake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lstStyle/>
          <a:p>
            <a:pPr eaLnBrk="1" hangingPunct="1"/>
            <a:r>
              <a:rPr lang="en-US" b="1" smtClean="0"/>
              <a:t>II. DECLINE OF ISRAEL (Chapters 9-17)</a:t>
            </a:r>
          </a:p>
          <a:p>
            <a:pPr eaLnBrk="1" hangingPunct="1"/>
            <a:r>
              <a:rPr lang="en-US" b="1" smtClean="0"/>
              <a:t>B. Political Stability Doesn't Save Israel (Chapters 14-17)</a:t>
            </a:r>
          </a:p>
          <a:p>
            <a:pPr eaLnBrk="1" hangingPunct="1"/>
            <a:r>
              <a:rPr lang="en-US" smtClean="0"/>
              <a:t>2. Uzziah's Successes (15)</a:t>
            </a:r>
          </a:p>
          <a:p>
            <a:pPr eaLnBrk="1" hangingPunct="1"/>
            <a:r>
              <a:rPr lang="en-US" smtClean="0"/>
              <a:t>While Jeroboam II ruled Israel, Uzziah ruled Judah in an even longer and more successful reign. He was struck with leprosy for offering incense in the Temple (2 Chron. 26).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II. DECLINE OF ISRAEL (Chapters 9-17)</a:t>
            </a:r>
          </a:p>
          <a:p>
            <a:pPr marL="274320" indent="-274320" eaLnBrk="1" fontAlgn="auto" hangingPunct="1">
              <a:spcAft>
                <a:spcPts val="0"/>
              </a:spcAft>
              <a:buClr>
                <a:schemeClr val="accent3"/>
              </a:buClr>
              <a:buFont typeface="Wingdings 2"/>
              <a:buChar char=""/>
              <a:defRPr/>
            </a:pPr>
            <a:r>
              <a:rPr lang="en-US" b="1" dirty="0" smtClean="0"/>
              <a:t>B. Political Stability Doesn't Save Israel (Chapters 14-17)</a:t>
            </a:r>
          </a:p>
          <a:p>
            <a:pPr marL="274320" indent="-274320" eaLnBrk="1" fontAlgn="auto" hangingPunct="1">
              <a:spcAft>
                <a:spcPts val="0"/>
              </a:spcAft>
              <a:buClr>
                <a:schemeClr val="accent3"/>
              </a:buClr>
              <a:buFont typeface="Wingdings 2"/>
              <a:buChar char=""/>
              <a:defRPr/>
            </a:pPr>
            <a:r>
              <a:rPr lang="en-US" dirty="0" smtClean="0"/>
              <a:t>Jeroboam was followed by five kings who presided over the fast deterioration of Israel:</a:t>
            </a:r>
          </a:p>
          <a:p>
            <a:pPr marL="274320" indent="-274320" eaLnBrk="1" fontAlgn="auto" hangingPunct="1">
              <a:spcAft>
                <a:spcPts val="0"/>
              </a:spcAft>
              <a:buClr>
                <a:schemeClr val="accent3"/>
              </a:buClr>
              <a:buFont typeface="Wingdings 2"/>
              <a:buChar char=""/>
              <a:defRPr/>
            </a:pPr>
            <a:r>
              <a:rPr lang="en-US" dirty="0" smtClean="0"/>
              <a:t>Zechariah ruled for six months and was killed by . . . </a:t>
            </a:r>
          </a:p>
          <a:p>
            <a:pPr marL="274320" indent="-274320" eaLnBrk="1" fontAlgn="auto" hangingPunct="1">
              <a:spcAft>
                <a:spcPts val="0"/>
              </a:spcAft>
              <a:buClr>
                <a:schemeClr val="accent3"/>
              </a:buClr>
              <a:buFont typeface="Wingdings 2"/>
              <a:buChar char=""/>
              <a:defRPr/>
            </a:pPr>
            <a:r>
              <a:rPr lang="en-US" dirty="0" err="1" smtClean="0"/>
              <a:t>Shallum</a:t>
            </a:r>
            <a:r>
              <a:rPr lang="en-US" dirty="0" smtClean="0"/>
              <a:t> who ruled for one month and was assassinated by . . . </a:t>
            </a:r>
          </a:p>
          <a:p>
            <a:pPr marL="274320" indent="-274320" eaLnBrk="1" fontAlgn="auto" hangingPunct="1">
              <a:spcAft>
                <a:spcPts val="0"/>
              </a:spcAft>
              <a:buClr>
                <a:schemeClr val="accent3"/>
              </a:buClr>
              <a:buFont typeface="Wingdings 2"/>
              <a:buChar char=""/>
              <a:defRPr/>
            </a:pPr>
            <a:r>
              <a:rPr lang="en-US" dirty="0" err="1" smtClean="0"/>
              <a:t>Menahem</a:t>
            </a:r>
            <a:r>
              <a:rPr lang="en-US" dirty="0" smtClean="0"/>
              <a:t> who held on for ten years by paying heavy tribute to the Assyrian King </a:t>
            </a:r>
            <a:r>
              <a:rPr lang="en-US" dirty="0" err="1" smtClean="0"/>
              <a:t>Tiglath-Pileser</a:t>
            </a:r>
            <a:r>
              <a:rPr lang="en-US" dirty="0" smtClean="0"/>
              <a:t> III (</a:t>
            </a:r>
            <a:r>
              <a:rPr lang="en-US" dirty="0" err="1" smtClean="0"/>
              <a:t>Pul</a:t>
            </a:r>
            <a:r>
              <a:rPr lang="en-US" dirty="0" smtClean="0"/>
              <a:t>). </a:t>
            </a:r>
          </a:p>
          <a:p>
            <a:pPr marL="274320" indent="-274320" eaLnBrk="1" fontAlgn="auto" hangingPunct="1">
              <a:spcAft>
                <a:spcPts val="0"/>
              </a:spcAft>
              <a:buClr>
                <a:schemeClr val="accent3"/>
              </a:buClr>
              <a:buFont typeface="Wingdings 2"/>
              <a:buChar char=""/>
              <a:defRPr/>
            </a:pPr>
            <a:r>
              <a:rPr lang="en-US" dirty="0" err="1" smtClean="0"/>
              <a:t>Pekahiah</a:t>
            </a:r>
            <a:r>
              <a:rPr lang="en-US" dirty="0" smtClean="0"/>
              <a:t> inherited his fathers debts to Assyria until his military commander led a coup and killed him (two years) –</a:t>
            </a:r>
          </a:p>
          <a:p>
            <a:pPr marL="274320" indent="-274320" eaLnBrk="1" fontAlgn="auto" hangingPunct="1">
              <a:spcAft>
                <a:spcPts val="0"/>
              </a:spcAft>
              <a:buClr>
                <a:schemeClr val="accent3"/>
              </a:buClr>
              <a:buFont typeface="Wingdings 2"/>
              <a:buChar char=""/>
              <a:defRPr/>
            </a:pPr>
            <a:r>
              <a:rPr lang="en-US" dirty="0" err="1" smtClean="0"/>
              <a:t>Pekah</a:t>
            </a:r>
            <a:r>
              <a:rPr lang="en-US" dirty="0" smtClean="0"/>
              <a:t>, that commander, ruled for twenty years and refused to pay Assyria but he was deposed by . . .</a:t>
            </a:r>
          </a:p>
          <a:p>
            <a:pPr marL="274320" indent="-274320" eaLnBrk="1" fontAlgn="auto" hangingPunct="1">
              <a:spcAft>
                <a:spcPts val="0"/>
              </a:spcAft>
              <a:buClr>
                <a:schemeClr val="accent3"/>
              </a:buClr>
              <a:buFont typeface="Wingdings 2"/>
              <a:buChar char=""/>
              <a:defRPr/>
            </a:pPr>
            <a:r>
              <a:rPr lang="en-US" dirty="0" smtClean="0"/>
              <a:t>Hosea, who usurped the throne with Assyrian support.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lstStyle/>
          <a:p>
            <a:pPr eaLnBrk="1" hangingPunct="1"/>
            <a:r>
              <a:rPr lang="en-US" b="1" smtClean="0"/>
              <a:t>II. DECLINE OF ISRAEL (Chapters 9-17)</a:t>
            </a:r>
          </a:p>
          <a:p>
            <a:pPr eaLnBrk="1" hangingPunct="1"/>
            <a:r>
              <a:rPr lang="en-US" b="1" smtClean="0"/>
              <a:t>B. Political Stability Doesn't Save Israel (Chapters 14-17)</a:t>
            </a:r>
          </a:p>
          <a:p>
            <a:pPr eaLnBrk="1" hangingPunct="1"/>
            <a:r>
              <a:rPr lang="en-US" b="1" smtClean="0"/>
              <a:t>3. Jotham's Co-rule ( l 5)</a:t>
            </a:r>
          </a:p>
          <a:p>
            <a:pPr eaLnBrk="1" hangingPunct="1"/>
            <a:r>
              <a:rPr lang="en-US" smtClean="0"/>
              <a:t>In Judah he co-ruled with his father Uzziah and was also righteous. He did, however fail to destroy the "high places" and Pekah was his greatest threat. </a:t>
            </a:r>
          </a:p>
          <a:p>
            <a:pPr eaLnBrk="1" hangingPunct="1"/>
            <a:r>
              <a:rPr lang="en-US" smtClean="0"/>
              <a:t>The prophets Hosea, Isaiah and Micah ministered during his reign.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II. DECLINE OF ISRAEL (Chapters 9-17)</a:t>
            </a:r>
          </a:p>
          <a:p>
            <a:pPr marL="274320" indent="-274320" eaLnBrk="1" fontAlgn="auto" hangingPunct="1">
              <a:spcAft>
                <a:spcPts val="0"/>
              </a:spcAft>
              <a:buClr>
                <a:schemeClr val="accent3"/>
              </a:buClr>
              <a:buFont typeface="Wingdings 2"/>
              <a:buChar char=""/>
              <a:defRPr/>
            </a:pPr>
            <a:r>
              <a:rPr lang="en-US" b="1" dirty="0" smtClean="0"/>
              <a:t>B. Political Stability Doesn't Save Israel (Chapters 14-17)</a:t>
            </a:r>
          </a:p>
          <a:p>
            <a:pPr marL="274320" indent="-274320" eaLnBrk="1" fontAlgn="auto" hangingPunct="1">
              <a:spcAft>
                <a:spcPts val="0"/>
              </a:spcAft>
              <a:buClr>
                <a:schemeClr val="accent3"/>
              </a:buClr>
              <a:buFont typeface="Wingdings 2"/>
              <a:buChar char=""/>
              <a:defRPr/>
            </a:pPr>
            <a:r>
              <a:rPr lang="en-US" b="1" dirty="0" smtClean="0"/>
              <a:t>4. </a:t>
            </a:r>
            <a:r>
              <a:rPr lang="en-US" b="1" dirty="0" err="1" smtClean="0"/>
              <a:t>Ahaz's</a:t>
            </a:r>
            <a:r>
              <a:rPr lang="en-US" b="1" dirty="0" smtClean="0"/>
              <a:t> Wicked Rule (16)</a:t>
            </a:r>
          </a:p>
          <a:p>
            <a:pPr marL="274320" indent="-274320" eaLnBrk="1" fontAlgn="auto" hangingPunct="1">
              <a:spcAft>
                <a:spcPts val="0"/>
              </a:spcAft>
              <a:buClr>
                <a:schemeClr val="accent3"/>
              </a:buClr>
              <a:buFont typeface="Wingdings 2"/>
              <a:buChar char=""/>
              <a:defRPr/>
            </a:pPr>
            <a:r>
              <a:rPr lang="en-US" dirty="0" smtClean="0"/>
              <a:t>Like Ahab in Israel, </a:t>
            </a:r>
            <a:r>
              <a:rPr lang="en-US" dirty="0" err="1" smtClean="0"/>
              <a:t>Ahaz</a:t>
            </a:r>
            <a:r>
              <a:rPr lang="en-US" dirty="0" smtClean="0"/>
              <a:t> in Judah was one of their most wicked kings. He introduced human sacrifice to worship and promoted the "high places" (2 </a:t>
            </a:r>
            <a:r>
              <a:rPr lang="en-US" dirty="0" err="1" smtClean="0"/>
              <a:t>Cron</a:t>
            </a:r>
            <a:r>
              <a:rPr lang="en-US" dirty="0" smtClean="0"/>
              <a:t>. 28). Against the advice of Isaiah, he ask </a:t>
            </a:r>
            <a:r>
              <a:rPr lang="en-US" dirty="0" err="1" smtClean="0"/>
              <a:t>edTiglath-Pileser</a:t>
            </a:r>
            <a:r>
              <a:rPr lang="en-US" dirty="0" smtClean="0"/>
              <a:t> for help against a threat from Assyria. He paid for the help with treasure from the Temple and palace but never received the help.</a:t>
            </a:r>
          </a:p>
          <a:p>
            <a:pPr marL="274320" indent="-274320" eaLnBrk="1" fontAlgn="auto" hangingPunct="1">
              <a:spcAft>
                <a:spcPts val="0"/>
              </a:spcAft>
              <a:buClr>
                <a:schemeClr val="accent3"/>
              </a:buClr>
              <a:buFont typeface="Wingdings 2"/>
              <a:buChar char=""/>
              <a:defRPr/>
            </a:pPr>
            <a:r>
              <a:rPr lang="en-US" dirty="0" smtClean="0"/>
              <a:t>Assyria captured Damascus, besieged Samaria and forced continued tribute as Judah was a virtual vassal state of Assyria. Part of his compliance meant erecting an Assyrian altar in place of the Bronze Altar in the Temple and removing all things from the Temple that would offend the Assyrians.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10000"/>
          </a:bodyPr>
          <a:lstStyle/>
          <a:p>
            <a:pPr marL="274320" indent="-274320" eaLnBrk="1" fontAlgn="auto" hangingPunct="1">
              <a:spcAft>
                <a:spcPts val="0"/>
              </a:spcAft>
              <a:buClr>
                <a:schemeClr val="accent3"/>
              </a:buClr>
              <a:buFont typeface="Wingdings 2"/>
              <a:buChar char=""/>
              <a:defRPr/>
            </a:pPr>
            <a:r>
              <a:rPr lang="en-US" b="1" dirty="0" smtClean="0"/>
              <a:t>II. DECLINE OF ISRAEL (Chapters 9-17)</a:t>
            </a:r>
          </a:p>
          <a:p>
            <a:pPr marL="274320" indent="-274320" eaLnBrk="1" fontAlgn="auto" hangingPunct="1">
              <a:spcAft>
                <a:spcPts val="0"/>
              </a:spcAft>
              <a:buClr>
                <a:schemeClr val="accent3"/>
              </a:buClr>
              <a:buFont typeface="Wingdings 2"/>
              <a:buChar char=""/>
              <a:defRPr/>
            </a:pPr>
            <a:r>
              <a:rPr lang="en-US" b="1" dirty="0" smtClean="0"/>
              <a:t>B. Political Stability Doesn't Save Israel (Chapters 14-17)</a:t>
            </a:r>
          </a:p>
          <a:p>
            <a:pPr marL="274320" indent="-274320" eaLnBrk="1" fontAlgn="auto" hangingPunct="1">
              <a:spcAft>
                <a:spcPts val="0"/>
              </a:spcAft>
              <a:buClr>
                <a:schemeClr val="accent3"/>
              </a:buClr>
              <a:buFont typeface="Wingdings 2"/>
              <a:buChar char=""/>
              <a:defRPr/>
            </a:pPr>
            <a:r>
              <a:rPr lang="en-US" b="1" dirty="0" smtClean="0"/>
              <a:t>5. Hosea's Final Rule (17)</a:t>
            </a:r>
          </a:p>
          <a:p>
            <a:pPr marL="274320" indent="-274320" eaLnBrk="1" fontAlgn="auto" hangingPunct="1">
              <a:spcAft>
                <a:spcPts val="0"/>
              </a:spcAft>
              <a:buClr>
                <a:schemeClr val="accent3"/>
              </a:buClr>
              <a:buFont typeface="Wingdings 2"/>
              <a:buChar char=""/>
              <a:defRPr/>
            </a:pPr>
            <a:r>
              <a:rPr lang="en-US" dirty="0" smtClean="0"/>
              <a:t>He was able to save Samaria by continuing to pay tribute to Assyria, but when he tested </a:t>
            </a:r>
            <a:r>
              <a:rPr lang="en-US" dirty="0" err="1" smtClean="0"/>
              <a:t>Shalmaneser</a:t>
            </a:r>
            <a:r>
              <a:rPr lang="en-US" dirty="0" smtClean="0"/>
              <a:t>, </a:t>
            </a:r>
            <a:r>
              <a:rPr lang="en-US" dirty="0" err="1" smtClean="0"/>
              <a:t>Tiglath-Pilesar's</a:t>
            </a:r>
            <a:r>
              <a:rPr lang="en-US" dirty="0" smtClean="0"/>
              <a:t> son, by threatening to bring Egypt into the equation, he was imprisoned, Samaria besieged, eventually destroyed, and the state of Israel brought to an end.</a:t>
            </a:r>
          </a:p>
          <a:p>
            <a:pPr marL="274320" indent="-274320" eaLnBrk="1" fontAlgn="auto" hangingPunct="1">
              <a:spcAft>
                <a:spcPts val="0"/>
              </a:spcAft>
              <a:buClr>
                <a:schemeClr val="accent3"/>
              </a:buClr>
              <a:buFont typeface="Wingdings 2"/>
              <a:buChar char=""/>
              <a:defRPr/>
            </a:pPr>
            <a:r>
              <a:rPr lang="en-US" dirty="0" smtClean="0"/>
              <a:t>The Assyrians moved many of the able-bodied Jews to Assyria and settled many of their people into Samaria, bringing the mix of nationalities and religions that made the Samaritans a hated race of half-breed, heretical people during New Testament times.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lstStyle/>
          <a:p>
            <a:pPr eaLnBrk="1" hangingPunct="1"/>
            <a:r>
              <a:rPr lang="en-US" b="1" smtClean="0"/>
              <a:t>III. SURVIVAL OF JUDAH (Chapters 18-25)</a:t>
            </a:r>
          </a:p>
          <a:p>
            <a:pPr eaLnBrk="1" hangingPunct="1"/>
            <a:r>
              <a:rPr lang="en-US" smtClean="0"/>
              <a:t>The final section of Kings traces the survival of Judah after Israel's collapse. Hezekiah and Josiah brought reform that prolonged Judah's existence for another hundred years.</a:t>
            </a:r>
          </a:p>
          <a:p>
            <a:pPr eaLnBrk="1" hangingPunct="1"/>
            <a:r>
              <a:rPr lang="en-US" smtClean="0"/>
              <a:t> Manasseh, however, brought the eventual collapse as God judged him for his terrible sins.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endParaRPr lang="en-US" smtClean="0"/>
          </a:p>
        </p:txBody>
      </p:sp>
      <p:sp>
        <p:nvSpPr>
          <p:cNvPr id="44034" name="Content Placeholder 2"/>
          <p:cNvSpPr>
            <a:spLocks noGrp="1"/>
          </p:cNvSpPr>
          <p:nvPr>
            <p:ph idx="1"/>
          </p:nvPr>
        </p:nvSpPr>
        <p:spPr/>
        <p:txBody>
          <a:bodyPr/>
          <a:lstStyle/>
          <a:p>
            <a:pPr eaLnBrk="1" hangingPunct="1">
              <a:buFont typeface="Wingdings 2" pitchFamily="18" charset="2"/>
              <a:buNone/>
            </a:pPr>
            <a:endParaRPr lang="en-US" smtClean="0"/>
          </a:p>
          <a:p>
            <a:pPr eaLnBrk="1" hangingPunct="1"/>
            <a:endParaRPr lang="en-US" smtClean="0"/>
          </a:p>
          <a:p>
            <a:pPr eaLnBrk="1" hangingPunct="1"/>
            <a:endParaRPr lang="en-US" smtClean="0"/>
          </a:p>
          <a:p>
            <a:pPr eaLnBrk="1" hangingPunct="1"/>
            <a:endParaRPr lang="en-US" smtClean="0"/>
          </a:p>
          <a:p>
            <a:pPr eaLnBrk="1" hangingPunct="1">
              <a:buFont typeface="Wingdings 2" pitchFamily="18" charset="2"/>
              <a:buNone/>
            </a:pPr>
            <a:endParaRPr lang="en-US" smtClean="0"/>
          </a:p>
        </p:txBody>
      </p:sp>
      <p:graphicFrame>
        <p:nvGraphicFramePr>
          <p:cNvPr id="4" name="Table 3"/>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2149612">
                <a:tc>
                  <a:txBody>
                    <a:bodyPr/>
                    <a:lstStyle/>
                    <a:p>
                      <a:r>
                        <a:rPr kumimoji="0" lang="en-US" sz="1800" b="1" kern="1200" dirty="0" smtClean="0">
                          <a:solidFill>
                            <a:schemeClr val="lt1"/>
                          </a:solidFill>
                          <a:latin typeface="+mn-lt"/>
                          <a:ea typeface="+mn-ea"/>
                          <a:cs typeface="+mn-cs"/>
                        </a:rPr>
                        <a:t>Components of the Suzerain-Vassal Treaty (Hittite 2</a:t>
                      </a:r>
                      <a:r>
                        <a:rPr kumimoji="0" lang="en-US" sz="1800" b="1" kern="1200" baseline="30000" dirty="0" smtClean="0">
                          <a:solidFill>
                            <a:schemeClr val="lt1"/>
                          </a:solidFill>
                          <a:latin typeface="+mn-lt"/>
                          <a:ea typeface="+mn-ea"/>
                          <a:cs typeface="+mn-cs"/>
                        </a:rPr>
                        <a:t>nd</a:t>
                      </a:r>
                      <a:r>
                        <a:rPr kumimoji="0" lang="en-US" sz="1800" b="1" kern="1200" dirty="0" smtClean="0">
                          <a:solidFill>
                            <a:schemeClr val="lt1"/>
                          </a:solidFill>
                          <a:latin typeface="+mn-lt"/>
                          <a:ea typeface="+mn-ea"/>
                          <a:cs typeface="+mn-cs"/>
                        </a:rPr>
                        <a:t> </a:t>
                      </a:r>
                      <a:r>
                        <a:rPr kumimoji="0" lang="en-US" sz="1600" b="1" kern="1200" dirty="0" smtClean="0">
                          <a:solidFill>
                            <a:schemeClr val="lt1"/>
                          </a:solidFill>
                          <a:latin typeface="+mn-lt"/>
                          <a:ea typeface="+mn-ea"/>
                          <a:cs typeface="+mn-cs"/>
                        </a:rPr>
                        <a:t>Millennium</a:t>
                      </a:r>
                      <a:r>
                        <a:rPr kumimoji="0" lang="en-US" sz="1800" b="1" kern="1200" dirty="0" smtClean="0">
                          <a:solidFill>
                            <a:schemeClr val="lt1"/>
                          </a:solidFill>
                          <a:latin typeface="+mn-lt"/>
                          <a:ea typeface="+mn-ea"/>
                          <a:cs typeface="+mn-cs"/>
                        </a:rPr>
                        <a:t> B.C.)</a:t>
                      </a:r>
                      <a:endParaRPr lang="en-US" dirty="0"/>
                    </a:p>
                  </a:txBody>
                  <a:tcPr/>
                </a:tc>
                <a:tc>
                  <a:txBody>
                    <a:bodyPr/>
                    <a:lstStyle/>
                    <a:p>
                      <a:r>
                        <a:rPr lang="en-US" dirty="0" smtClean="0"/>
                        <a:t>Description</a:t>
                      </a:r>
                      <a:endParaRPr lang="en-US" dirty="0"/>
                    </a:p>
                  </a:txBody>
                  <a:tcPr/>
                </a:tc>
                <a:tc>
                  <a:txBody>
                    <a:bodyPr/>
                    <a:lstStyle/>
                    <a:p>
                      <a:r>
                        <a:rPr lang="en-US" dirty="0" smtClean="0"/>
                        <a:t>Exodus</a:t>
                      </a:r>
                      <a:endParaRPr lang="en-US" dirty="0"/>
                    </a:p>
                  </a:txBody>
                  <a:tcPr/>
                </a:tc>
                <a:tc>
                  <a:txBody>
                    <a:bodyPr/>
                    <a:lstStyle/>
                    <a:p>
                      <a:r>
                        <a:rPr lang="en-US" dirty="0" smtClean="0"/>
                        <a:t>Leviticus</a:t>
                      </a:r>
                      <a:endParaRPr lang="en-US" dirty="0"/>
                    </a:p>
                  </a:txBody>
                  <a:tcPr/>
                </a:tc>
                <a:tc>
                  <a:txBody>
                    <a:bodyPr/>
                    <a:lstStyle/>
                    <a:p>
                      <a:r>
                        <a:rPr lang="en-US" dirty="0" smtClean="0"/>
                        <a:t>Deuteronomy</a:t>
                      </a:r>
                      <a:endParaRPr lang="en-US" dirty="0"/>
                    </a:p>
                  </a:txBody>
                  <a:tcPr/>
                </a:tc>
              </a:tr>
              <a:tr h="1856485">
                <a:tc>
                  <a:txBody>
                    <a:bodyPr/>
                    <a:lstStyle/>
                    <a:p>
                      <a:r>
                        <a:rPr lang="en-US" dirty="0" smtClean="0"/>
                        <a:t>Witnesses</a:t>
                      </a:r>
                      <a:endParaRPr lang="en-US" dirty="0"/>
                    </a:p>
                  </a:txBody>
                  <a:tcPr/>
                </a:tc>
                <a:tc>
                  <a:txBody>
                    <a:bodyPr/>
                    <a:lstStyle/>
                    <a:p>
                      <a:r>
                        <a:rPr lang="en-US" dirty="0" smtClean="0"/>
                        <a:t>Identifies who witnesses the oath</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32:1</a:t>
                      </a:r>
                      <a:endParaRPr lang="en-US" dirty="0"/>
                    </a:p>
                  </a:txBody>
                  <a:tcPr/>
                </a:tc>
              </a:tr>
              <a:tr h="1528613">
                <a:tc>
                  <a:txBody>
                    <a:bodyPr/>
                    <a:lstStyle/>
                    <a:p>
                      <a:r>
                        <a:rPr lang="en-US" dirty="0" smtClean="0"/>
                        <a:t>Curses and blessings</a:t>
                      </a:r>
                      <a:endParaRPr lang="en-US" dirty="0"/>
                    </a:p>
                  </a:txBody>
                  <a:tcPr/>
                </a:tc>
                <a:tc>
                  <a:txBody>
                    <a:bodyPr/>
                    <a:lstStyle/>
                    <a:p>
                      <a:r>
                        <a:rPr lang="en-US" dirty="0" smtClean="0"/>
                        <a:t>How the Suzerain will respond to non-compliance</a:t>
                      </a:r>
                      <a:r>
                        <a:rPr lang="en-US" baseline="0" dirty="0" smtClean="0"/>
                        <a:t> and to compliance</a:t>
                      </a:r>
                      <a:endParaRPr lang="en-US" dirty="0"/>
                    </a:p>
                  </a:txBody>
                  <a:tcPr/>
                </a:tc>
                <a:tc>
                  <a:txBody>
                    <a:bodyPr/>
                    <a:lstStyle/>
                    <a:p>
                      <a:endParaRPr lang="en-US" dirty="0"/>
                    </a:p>
                  </a:txBody>
                  <a:tcPr/>
                </a:tc>
                <a:tc>
                  <a:txBody>
                    <a:bodyPr/>
                    <a:lstStyle/>
                    <a:p>
                      <a:r>
                        <a:rPr lang="en-US" dirty="0" smtClean="0"/>
                        <a:t>26:1-33</a:t>
                      </a:r>
                      <a:endParaRPr lang="en-US" dirty="0"/>
                    </a:p>
                  </a:txBody>
                  <a:tcPr/>
                </a:tc>
                <a:tc>
                  <a:txBody>
                    <a:bodyPr/>
                    <a:lstStyle/>
                    <a:p>
                      <a:r>
                        <a:rPr lang="en-US" dirty="0" smtClean="0"/>
                        <a:t>28</a:t>
                      </a:r>
                      <a:endParaRPr lang="en-US" dirty="0"/>
                    </a:p>
                  </a:txBody>
                  <a:tcPr/>
                </a:tc>
              </a:tr>
              <a:tr h="47056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82153">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r h="47056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lstStyle/>
          <a:p>
            <a:pPr eaLnBrk="1" hangingPunct="1"/>
            <a:r>
              <a:rPr lang="en-US" b="1" smtClean="0"/>
              <a:t>III. SURVIVAL OF JUDAH (Chapters 18-25)</a:t>
            </a:r>
          </a:p>
          <a:p>
            <a:pPr eaLnBrk="1" hangingPunct="1"/>
            <a:r>
              <a:rPr lang="en-US" b="1" smtClean="0"/>
              <a:t>A. Judah's Renewal (Chapters 18-20)</a:t>
            </a:r>
          </a:p>
          <a:p>
            <a:pPr eaLnBrk="1" hangingPunct="1"/>
            <a:r>
              <a:rPr lang="en-US" b="1" smtClean="0"/>
              <a:t>l . Hezekiah Trusts The Lord (l 8)</a:t>
            </a:r>
          </a:p>
          <a:p>
            <a:pPr eaLnBrk="1" hangingPunct="1"/>
            <a:r>
              <a:rPr lang="en-US" smtClean="0"/>
              <a:t>He, unlike his father Ahaz, trusted the Lord and introduced many religious reforms in Judah. He reestablished worship in JerusaIem, removed the "high places," and destroyed idols and other pagan symbols. </a:t>
            </a:r>
          </a:p>
          <a:p>
            <a:pPr eaLnBrk="1" hangingPunct="1"/>
            <a:r>
              <a:rPr lang="en-US" smtClean="0"/>
              <a:t>He also rebelled against his oppressors Sargon and Sennacherib causing the invasion and siege of Jerusalem. This is also recorded in Isaiah 36-37.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b="1" dirty="0" smtClean="0"/>
              <a:t>III. SURVIVAL OF JUDAH (Chapters 18-25)</a:t>
            </a:r>
          </a:p>
          <a:p>
            <a:pPr marL="274320" indent="-274320" eaLnBrk="1" fontAlgn="auto" hangingPunct="1">
              <a:spcAft>
                <a:spcPts val="0"/>
              </a:spcAft>
              <a:buClr>
                <a:schemeClr val="accent3"/>
              </a:buClr>
              <a:buFont typeface="Wingdings 2"/>
              <a:buChar char=""/>
              <a:defRPr/>
            </a:pPr>
            <a:r>
              <a:rPr lang="en-US" b="1" dirty="0" smtClean="0"/>
              <a:t>A. Judah's Renewal (Chapters 18-20)</a:t>
            </a:r>
          </a:p>
          <a:p>
            <a:pPr marL="274320" indent="-274320" eaLnBrk="1" fontAlgn="auto" hangingPunct="1">
              <a:spcAft>
                <a:spcPts val="0"/>
              </a:spcAft>
              <a:buClr>
                <a:schemeClr val="accent3"/>
              </a:buClr>
              <a:buFont typeface="Wingdings 2"/>
              <a:buChar char=""/>
              <a:defRPr/>
            </a:pPr>
            <a:r>
              <a:rPr lang="en-US" b="1" dirty="0" smtClean="0"/>
              <a:t>l . Hezekiah Trusts The Lord (l 8)</a:t>
            </a:r>
          </a:p>
          <a:p>
            <a:pPr marL="274320" indent="-274320" eaLnBrk="1" fontAlgn="auto" hangingPunct="1">
              <a:spcAft>
                <a:spcPts val="0"/>
              </a:spcAft>
              <a:buClr>
                <a:schemeClr val="accent3"/>
              </a:buClr>
              <a:buFont typeface="Wingdings 2"/>
              <a:buChar char=""/>
              <a:defRPr/>
            </a:pPr>
            <a:r>
              <a:rPr lang="en-US" dirty="0" smtClean="0"/>
              <a:t>When it looked like Hezekiah might get help from Egypt, Sennacherib surrounded the city (701 B.C.). Assyrian writings report, "He was trapped like a bird in a cage." Hezekiah paid a large tribute, but it only delayed the inevitable.</a:t>
            </a:r>
          </a:p>
          <a:p>
            <a:pPr marL="274320" indent="-274320" eaLnBrk="1" fontAlgn="auto" hangingPunct="1">
              <a:spcAft>
                <a:spcPts val="0"/>
              </a:spcAft>
              <a:buClr>
                <a:schemeClr val="accent3"/>
              </a:buClr>
              <a:buFont typeface="Wingdings 2"/>
              <a:buChar char=""/>
              <a:defRPr/>
            </a:pPr>
            <a:r>
              <a:rPr lang="en-US" dirty="0" smtClean="0"/>
              <a:t>Sennacherib sent a delegation to accept surrender terms and they made fun of Hezekiah and his dependence on his God. They made dire threats in Hebrew so the Jewish population would understand.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b="1" dirty="0" smtClean="0"/>
              <a:t>III. SURVIVAL OF JUDAH (Chapters 18-25)</a:t>
            </a:r>
          </a:p>
          <a:p>
            <a:pPr marL="274320" indent="-274320" eaLnBrk="1" fontAlgn="auto" hangingPunct="1">
              <a:spcAft>
                <a:spcPts val="0"/>
              </a:spcAft>
              <a:buClr>
                <a:schemeClr val="accent3"/>
              </a:buClr>
              <a:buFont typeface="Wingdings 2"/>
              <a:buChar char=""/>
              <a:defRPr/>
            </a:pPr>
            <a:r>
              <a:rPr lang="en-US" b="1" dirty="0" smtClean="0"/>
              <a:t>A. Judah's Renewal (Chapters 18-20)</a:t>
            </a:r>
          </a:p>
          <a:p>
            <a:pPr marL="274320" indent="-274320" eaLnBrk="1" fontAlgn="auto" hangingPunct="1">
              <a:spcAft>
                <a:spcPts val="0"/>
              </a:spcAft>
              <a:buClr>
                <a:schemeClr val="accent3"/>
              </a:buClr>
              <a:buFont typeface="Wingdings 2"/>
              <a:buChar char=""/>
              <a:defRPr/>
            </a:pPr>
            <a:r>
              <a:rPr lang="en-US" b="1" dirty="0" smtClean="0"/>
              <a:t>2. The Lord Delivers Hezekiah (l 9)</a:t>
            </a:r>
          </a:p>
          <a:p>
            <a:pPr marL="274320" indent="-274320" eaLnBrk="1" fontAlgn="auto" hangingPunct="1">
              <a:spcAft>
                <a:spcPts val="0"/>
              </a:spcAft>
              <a:buClr>
                <a:schemeClr val="accent3"/>
              </a:buClr>
              <a:buFont typeface="Wingdings 2"/>
              <a:buChar char=""/>
              <a:defRPr/>
            </a:pPr>
            <a:r>
              <a:rPr lang="en-US" dirty="0" smtClean="0"/>
              <a:t>Hezekiah received the threats from Assyria and consulted Isaiah for God's word and received a promise of deliverance. Sennacherib, worried because of troop movements from Egypt, sent a letter warning him not to use Egypt. </a:t>
            </a:r>
          </a:p>
          <a:p>
            <a:pPr marL="274320" indent="-274320" eaLnBrk="1" fontAlgn="auto" hangingPunct="1">
              <a:spcAft>
                <a:spcPts val="0"/>
              </a:spcAft>
              <a:buClr>
                <a:schemeClr val="accent3"/>
              </a:buClr>
              <a:buFont typeface="Wingdings 2"/>
              <a:buChar char=""/>
              <a:defRPr/>
            </a:pPr>
            <a:r>
              <a:rPr lang="en-US" dirty="0" smtClean="0"/>
              <a:t>He took the letter before the Lord, knowing only He could save them, and Isaiah announced that God would fight for them and save Jerusalem and end Sennacherib's reign.</a:t>
            </a:r>
          </a:p>
          <a:p>
            <a:pPr marL="274320" indent="-274320" eaLnBrk="1" fontAlgn="auto" hangingPunct="1">
              <a:spcAft>
                <a:spcPts val="0"/>
              </a:spcAft>
              <a:buClr>
                <a:schemeClr val="accent3"/>
              </a:buClr>
              <a:buFont typeface="Wingdings 2"/>
              <a:buChar char=""/>
              <a:defRPr/>
            </a:pPr>
            <a:r>
              <a:rPr lang="en-US" dirty="0" smtClean="0"/>
              <a:t>That night an angel of the Lord slaughtered the Assyrian army, forcing Sennacherib to return to </a:t>
            </a:r>
            <a:r>
              <a:rPr lang="en-US" dirty="0" err="1" smtClean="0"/>
              <a:t>Ninivah</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b="1" dirty="0" smtClean="0"/>
              <a:t>III. SURVIVAL OF JUDAH (Chapters 18-25)</a:t>
            </a:r>
          </a:p>
          <a:p>
            <a:pPr marL="274320" indent="-274320" eaLnBrk="1" fontAlgn="auto" hangingPunct="1">
              <a:spcAft>
                <a:spcPts val="0"/>
              </a:spcAft>
              <a:buClr>
                <a:schemeClr val="accent3"/>
              </a:buClr>
              <a:buFont typeface="Wingdings 2"/>
              <a:buChar char=""/>
              <a:defRPr/>
            </a:pPr>
            <a:r>
              <a:rPr lang="en-US" b="1" dirty="0" smtClean="0"/>
              <a:t>A. Judah's Renewal (Chapters 18-20)</a:t>
            </a:r>
          </a:p>
          <a:p>
            <a:pPr marL="274320" indent="-274320" eaLnBrk="1" fontAlgn="auto" hangingPunct="1">
              <a:spcAft>
                <a:spcPts val="0"/>
              </a:spcAft>
              <a:buClr>
                <a:schemeClr val="accent3"/>
              </a:buClr>
              <a:buFont typeface="Wingdings 2"/>
              <a:buChar char=""/>
              <a:defRPr/>
            </a:pPr>
            <a:r>
              <a:rPr lang="en-US" b="1" dirty="0" smtClean="0"/>
              <a:t>3. The Lord Heals Hezekiah (20)</a:t>
            </a:r>
          </a:p>
          <a:p>
            <a:pPr marL="274320" indent="-274320" eaLnBrk="1" fontAlgn="auto" hangingPunct="1">
              <a:spcAft>
                <a:spcPts val="0"/>
              </a:spcAft>
              <a:buClr>
                <a:schemeClr val="accent3"/>
              </a:buClr>
              <a:buFont typeface="Wingdings 2"/>
              <a:buChar char=""/>
              <a:defRPr/>
            </a:pPr>
            <a:r>
              <a:rPr lang="en-US" dirty="0" smtClean="0"/>
              <a:t>Hezekiah became deathly ill, and the Lord sent Isaiah to tell him to prepare to die. He begged God for fifteen more years and God honored his request. His response is in a hymn recorded in Is. 38.</a:t>
            </a:r>
          </a:p>
          <a:p>
            <a:pPr marL="274320" indent="-274320" eaLnBrk="1" fontAlgn="auto" hangingPunct="1">
              <a:spcAft>
                <a:spcPts val="0"/>
              </a:spcAft>
              <a:buClr>
                <a:schemeClr val="accent3"/>
              </a:buClr>
              <a:buFont typeface="Wingdings 2"/>
              <a:buChar char=""/>
              <a:defRPr/>
            </a:pPr>
            <a:r>
              <a:rPr lang="en-US" dirty="0" err="1" smtClean="0"/>
              <a:t>Mardoch-Baladan</a:t>
            </a:r>
            <a:r>
              <a:rPr lang="en-US" dirty="0" smtClean="0"/>
              <a:t>, a king of Babylon (721-710 BC.), sent an envoy to Hezekiah to congratulate him on his recovery. Actually he wanted to test Judah’s strength and lure them into an alliance, but Hezekiah proudly showed off the nation’s riches which, according to Isaiah, caused those treasures to be carried away in the Babylonian Captivity.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III. SURVIVAL OF JUDAH (Chapters 18-25)</a:t>
            </a:r>
          </a:p>
          <a:p>
            <a:pPr marL="274320" indent="-274320" eaLnBrk="1" fontAlgn="auto" hangingPunct="1">
              <a:spcAft>
                <a:spcPts val="0"/>
              </a:spcAft>
              <a:buClr>
                <a:schemeClr val="accent3"/>
              </a:buClr>
              <a:buFont typeface="Wingdings 2"/>
              <a:buChar char=""/>
              <a:defRPr/>
            </a:pPr>
            <a:r>
              <a:rPr lang="fr-FR" b="1" dirty="0" smtClean="0"/>
              <a:t>B. </a:t>
            </a:r>
            <a:r>
              <a:rPr lang="fr-FR" b="1" dirty="0" err="1" smtClean="0"/>
              <a:t>Judah’s</a:t>
            </a:r>
            <a:r>
              <a:rPr lang="fr-FR" b="1" dirty="0" smtClean="0"/>
              <a:t> </a:t>
            </a:r>
            <a:r>
              <a:rPr lang="fr-FR" b="1" dirty="0" err="1" smtClean="0"/>
              <a:t>Regression</a:t>
            </a:r>
            <a:r>
              <a:rPr lang="fr-FR" b="1" dirty="0" smtClean="0"/>
              <a:t> (</a:t>
            </a:r>
            <a:r>
              <a:rPr lang="fr-FR" b="1" dirty="0" err="1" smtClean="0"/>
              <a:t>Chapters</a:t>
            </a:r>
            <a:r>
              <a:rPr lang="fr-FR" b="1" dirty="0" smtClean="0"/>
              <a:t> 21-25)</a:t>
            </a:r>
          </a:p>
          <a:p>
            <a:pPr marL="274320" indent="-274320" eaLnBrk="1" fontAlgn="auto" hangingPunct="1">
              <a:spcAft>
                <a:spcPts val="0"/>
              </a:spcAft>
              <a:buClr>
                <a:schemeClr val="accent3"/>
              </a:buClr>
              <a:buFont typeface="Wingdings 2"/>
              <a:buChar char=""/>
              <a:defRPr/>
            </a:pPr>
            <a:r>
              <a:rPr lang="en-US" b="1" dirty="0" smtClean="0"/>
              <a:t>1. Manasseh Rejects the Lord (21)</a:t>
            </a:r>
          </a:p>
          <a:p>
            <a:pPr marL="274320" indent="-274320" eaLnBrk="1" fontAlgn="auto" hangingPunct="1">
              <a:spcAft>
                <a:spcPts val="0"/>
              </a:spcAft>
              <a:buClr>
                <a:schemeClr val="accent3"/>
              </a:buClr>
              <a:buFont typeface="Wingdings 2"/>
              <a:buChar char=""/>
              <a:defRPr/>
            </a:pPr>
            <a:r>
              <a:rPr lang="en-US" dirty="0" smtClean="0"/>
              <a:t>It is interesting that Hezekiah’s son would undo all that he had accomplished in righteousness.</a:t>
            </a:r>
          </a:p>
          <a:p>
            <a:pPr marL="274320" indent="-274320" eaLnBrk="1" fontAlgn="auto" hangingPunct="1">
              <a:spcAft>
                <a:spcPts val="0"/>
              </a:spcAft>
              <a:buClr>
                <a:schemeClr val="accent3"/>
              </a:buClr>
              <a:buFont typeface="Wingdings 2"/>
              <a:buChar char=""/>
              <a:defRPr/>
            </a:pPr>
            <a:r>
              <a:rPr lang="en-US" dirty="0" smtClean="0"/>
              <a:t>During the fifty-five years of Manasseh's reign he committed every pagan atrocity and under his leadership Judah </a:t>
            </a:r>
            <a:r>
              <a:rPr lang="en-US" i="1" dirty="0" smtClean="0"/>
              <a:t>"did more evil than the nations the Lord had destroyed before the Israelites" (v. </a:t>
            </a:r>
            <a:r>
              <a:rPr lang="en-US" dirty="0" smtClean="0"/>
              <a:t>19).</a:t>
            </a:r>
          </a:p>
          <a:p>
            <a:pPr marL="274320" indent="-274320" eaLnBrk="1" fontAlgn="auto" hangingPunct="1">
              <a:spcAft>
                <a:spcPts val="0"/>
              </a:spcAft>
              <a:buClr>
                <a:schemeClr val="accent3"/>
              </a:buClr>
              <a:buFont typeface="Wingdings 2"/>
              <a:buChar char=""/>
              <a:defRPr/>
            </a:pPr>
            <a:r>
              <a:rPr lang="en-US" dirty="0" smtClean="0"/>
              <a:t> In fact, Manasseh was blamed for the eventual fall of Jerusalem. He was the most wicked king in Judah.</a:t>
            </a:r>
          </a:p>
          <a:p>
            <a:pPr marL="274320" indent="-274320" eaLnBrk="1" fontAlgn="auto" hangingPunct="1">
              <a:spcAft>
                <a:spcPts val="0"/>
              </a:spcAft>
              <a:buClr>
                <a:schemeClr val="accent3"/>
              </a:buClr>
              <a:buFont typeface="Wingdings 2"/>
              <a:buChar char=""/>
              <a:defRPr/>
            </a:pPr>
            <a:r>
              <a:rPr lang="en-US" dirty="0" smtClean="0"/>
              <a:t>He experienced a short imprisonment in Assyria (2 Chron. 33), but Assyrian records show he was their loyal subject for most of his rule.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10000"/>
          </a:bodyPr>
          <a:lstStyle/>
          <a:p>
            <a:pPr marL="274320" indent="-274320" eaLnBrk="1" fontAlgn="auto" hangingPunct="1">
              <a:spcAft>
                <a:spcPts val="0"/>
              </a:spcAft>
              <a:buClr>
                <a:schemeClr val="accent3"/>
              </a:buClr>
              <a:buFont typeface="Wingdings 2"/>
              <a:buChar char=""/>
              <a:defRPr/>
            </a:pPr>
            <a:r>
              <a:rPr lang="en-US" b="1" dirty="0" smtClean="0"/>
              <a:t>III. SURVIVAL OF JUDAH (Chapters 18-25)</a:t>
            </a:r>
          </a:p>
          <a:p>
            <a:pPr marL="274320" indent="-274320" eaLnBrk="1" fontAlgn="auto" hangingPunct="1">
              <a:spcAft>
                <a:spcPts val="0"/>
              </a:spcAft>
              <a:buClr>
                <a:schemeClr val="accent3"/>
              </a:buClr>
              <a:buFont typeface="Wingdings 2"/>
              <a:buChar char=""/>
              <a:defRPr/>
            </a:pPr>
            <a:r>
              <a:rPr lang="fr-FR" b="1" dirty="0" smtClean="0"/>
              <a:t>B. </a:t>
            </a:r>
            <a:r>
              <a:rPr lang="fr-FR" b="1" dirty="0" err="1" smtClean="0"/>
              <a:t>Judah’s</a:t>
            </a:r>
            <a:r>
              <a:rPr lang="fr-FR" b="1" dirty="0" smtClean="0"/>
              <a:t> </a:t>
            </a:r>
            <a:r>
              <a:rPr lang="fr-FR" b="1" dirty="0" err="1" smtClean="0"/>
              <a:t>Regression</a:t>
            </a:r>
            <a:r>
              <a:rPr lang="fr-FR" b="1" dirty="0" smtClean="0"/>
              <a:t> (</a:t>
            </a:r>
            <a:r>
              <a:rPr lang="fr-FR" b="1" dirty="0" err="1" smtClean="0"/>
              <a:t>Chapters</a:t>
            </a:r>
            <a:r>
              <a:rPr lang="fr-FR" b="1" dirty="0" smtClean="0"/>
              <a:t> 21-25)</a:t>
            </a:r>
          </a:p>
          <a:p>
            <a:pPr marL="274320" indent="-274320" eaLnBrk="1" fontAlgn="auto" hangingPunct="1">
              <a:spcAft>
                <a:spcPts val="0"/>
              </a:spcAft>
              <a:buClr>
                <a:schemeClr val="accent3"/>
              </a:buClr>
              <a:buFont typeface="Wingdings 2"/>
              <a:buChar char=""/>
              <a:defRPr/>
            </a:pPr>
            <a:r>
              <a:rPr lang="en-US" b="1" dirty="0" smtClean="0"/>
              <a:t>2. The Lord Touches Josiah (22)</a:t>
            </a:r>
          </a:p>
          <a:p>
            <a:pPr marL="274320" indent="-274320" eaLnBrk="1" fontAlgn="auto" hangingPunct="1">
              <a:spcAft>
                <a:spcPts val="0"/>
              </a:spcAft>
              <a:buClr>
                <a:schemeClr val="accent3"/>
              </a:buClr>
              <a:buFont typeface="Wingdings 2"/>
              <a:buChar char=""/>
              <a:defRPr/>
            </a:pPr>
            <a:r>
              <a:rPr lang="en-US" dirty="0" smtClean="0"/>
              <a:t>Manasseh’s grandson Josiah was eight years old when his father died and he became king. When he was eighteen he began repairs on the temple which had decayed during the previous fifty plus years.</a:t>
            </a:r>
          </a:p>
          <a:p>
            <a:pPr marL="274320" indent="-274320" eaLnBrk="1" fontAlgn="auto" hangingPunct="1">
              <a:spcAft>
                <a:spcPts val="0"/>
              </a:spcAft>
              <a:buClr>
                <a:schemeClr val="accent3"/>
              </a:buClr>
              <a:buFont typeface="Wingdings 2"/>
              <a:buChar char=""/>
              <a:defRPr/>
            </a:pPr>
            <a:r>
              <a:rPr lang="en-US" dirty="0" err="1" smtClean="0"/>
              <a:t>Hilkiah</a:t>
            </a:r>
            <a:r>
              <a:rPr lang="en-US" dirty="0" smtClean="0"/>
              <a:t>, the high priest found the book of the law (either Deuteronomy or the entire </a:t>
            </a:r>
            <a:r>
              <a:rPr lang="en-US" dirty="0" err="1" smtClean="0"/>
              <a:t>Pentatuch</a:t>
            </a:r>
            <a:r>
              <a:rPr lang="en-US" dirty="0" smtClean="0"/>
              <a:t>) and read it to the king.</a:t>
            </a:r>
          </a:p>
          <a:p>
            <a:pPr marL="274320" indent="-274320" eaLnBrk="1" fontAlgn="auto" hangingPunct="1">
              <a:spcAft>
                <a:spcPts val="0"/>
              </a:spcAft>
              <a:buClr>
                <a:schemeClr val="accent3"/>
              </a:buClr>
              <a:buFont typeface="Wingdings 2"/>
              <a:buChar char=""/>
              <a:defRPr/>
            </a:pPr>
            <a:r>
              <a:rPr lang="en-US" dirty="0" smtClean="0"/>
              <a:t>Josiah feared God’s wrath and inquired of a prophetess, </a:t>
            </a:r>
            <a:r>
              <a:rPr lang="en-US" dirty="0" err="1" smtClean="0"/>
              <a:t>Huldah</a:t>
            </a:r>
            <a:r>
              <a:rPr lang="en-US" dirty="0" smtClean="0"/>
              <a:t>, about Judah’s future. She predicted that Judah would be destroyed, but Josiah would not see it because he had personally repented.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10000"/>
          </a:bodyPr>
          <a:lstStyle/>
          <a:p>
            <a:pPr marL="274320" indent="-274320" eaLnBrk="1" fontAlgn="auto" hangingPunct="1">
              <a:spcAft>
                <a:spcPts val="0"/>
              </a:spcAft>
              <a:buClr>
                <a:schemeClr val="accent3"/>
              </a:buClr>
              <a:buFont typeface="Wingdings 2"/>
              <a:buChar char=""/>
              <a:defRPr/>
            </a:pPr>
            <a:r>
              <a:rPr lang="en-US" b="1" dirty="0" smtClean="0"/>
              <a:t>III. SURVIVAL OF JUDAH (Chapters 18-25)</a:t>
            </a:r>
          </a:p>
          <a:p>
            <a:pPr marL="274320" indent="-274320" eaLnBrk="1" fontAlgn="auto" hangingPunct="1">
              <a:spcAft>
                <a:spcPts val="0"/>
              </a:spcAft>
              <a:buClr>
                <a:schemeClr val="accent3"/>
              </a:buClr>
              <a:buFont typeface="Wingdings 2"/>
              <a:buChar char=""/>
              <a:defRPr/>
            </a:pPr>
            <a:r>
              <a:rPr lang="fr-FR" b="1" dirty="0" smtClean="0"/>
              <a:t>B. </a:t>
            </a:r>
            <a:r>
              <a:rPr lang="fr-FR" b="1" dirty="0" err="1" smtClean="0"/>
              <a:t>Judah’s</a:t>
            </a:r>
            <a:r>
              <a:rPr lang="fr-FR" b="1" dirty="0" smtClean="0"/>
              <a:t> </a:t>
            </a:r>
            <a:r>
              <a:rPr lang="fr-FR" b="1" dirty="0" err="1" smtClean="0"/>
              <a:t>Regression</a:t>
            </a:r>
            <a:r>
              <a:rPr lang="fr-FR" b="1" dirty="0" smtClean="0"/>
              <a:t> (</a:t>
            </a:r>
            <a:r>
              <a:rPr lang="fr-FR" b="1" dirty="0" err="1" smtClean="0"/>
              <a:t>Chapters</a:t>
            </a:r>
            <a:r>
              <a:rPr lang="fr-FR" b="1" dirty="0" smtClean="0"/>
              <a:t> 21-25)</a:t>
            </a:r>
          </a:p>
          <a:p>
            <a:pPr marL="274320" indent="-274320" eaLnBrk="1" fontAlgn="auto" hangingPunct="1">
              <a:spcAft>
                <a:spcPts val="0"/>
              </a:spcAft>
              <a:buClr>
                <a:schemeClr val="accent3"/>
              </a:buClr>
              <a:buFont typeface="Wingdings 2"/>
              <a:buChar char=""/>
              <a:defRPr/>
            </a:pPr>
            <a:r>
              <a:rPr lang="en-US" b="1" dirty="0" smtClean="0"/>
              <a:t>3. The Lord Waited Because of Josiah (23)</a:t>
            </a:r>
          </a:p>
          <a:p>
            <a:pPr marL="274320" indent="-274320" eaLnBrk="1" fontAlgn="auto" hangingPunct="1">
              <a:spcAft>
                <a:spcPts val="0"/>
              </a:spcAft>
              <a:buClr>
                <a:schemeClr val="accent3"/>
              </a:buClr>
              <a:buFont typeface="Wingdings 2"/>
              <a:buChar char=""/>
              <a:defRPr/>
            </a:pPr>
            <a:r>
              <a:rPr lang="en-US" dirty="0" smtClean="0"/>
              <a:t>Josiah renewed the covenant and celebrated Passover as it had not been celebrated since the wilderness wanderings. He removed all evidence of pagan worship, including the shrine built at Bethel by </a:t>
            </a:r>
            <a:r>
              <a:rPr lang="en-US" dirty="0" err="1" smtClean="0"/>
              <a:t>Jereboam</a:t>
            </a:r>
            <a:r>
              <a:rPr lang="en-US" dirty="0" smtClean="0"/>
              <a:t> (I Kings 13), and re-centralized the nation’s worship in Jerusalem. </a:t>
            </a:r>
            <a:r>
              <a:rPr lang="en-US" i="1" dirty="0" smtClean="0"/>
              <a:t>"Neither before nor after Josiah was there a king like him who turned to the Lord as he did" (v. 25).</a:t>
            </a:r>
          </a:p>
          <a:p>
            <a:pPr marL="274320" indent="-274320" eaLnBrk="1" fontAlgn="auto" hangingPunct="1">
              <a:spcAft>
                <a:spcPts val="0"/>
              </a:spcAft>
              <a:buClr>
                <a:schemeClr val="accent3"/>
              </a:buClr>
              <a:buFont typeface="Wingdings 2"/>
              <a:buChar char=""/>
              <a:defRPr/>
            </a:pPr>
            <a:r>
              <a:rPr lang="en-US" dirty="0" smtClean="0"/>
              <a:t>Sadly, Josiah was killed in a battle with Egyptian </a:t>
            </a:r>
            <a:r>
              <a:rPr lang="en-US" dirty="0" err="1" smtClean="0"/>
              <a:t>Pharoah</a:t>
            </a:r>
            <a:r>
              <a:rPr lang="en-US" dirty="0" smtClean="0"/>
              <a:t> </a:t>
            </a:r>
            <a:r>
              <a:rPr lang="en-US" dirty="0" err="1" smtClean="0"/>
              <a:t>Neco</a:t>
            </a:r>
            <a:r>
              <a:rPr lang="en-US" dirty="0" smtClean="0"/>
              <a:t> when he tried to stop him from helping the Assyrians against Babylon’s armies. Babylon took control of the known world from Egypt and Assyria.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77500" lnSpcReduction="20000"/>
          </a:bodyPr>
          <a:lstStyle/>
          <a:p>
            <a:pPr marL="274320" indent="-274320" eaLnBrk="1" fontAlgn="auto" hangingPunct="1">
              <a:spcAft>
                <a:spcPts val="0"/>
              </a:spcAft>
              <a:buClr>
                <a:schemeClr val="accent3"/>
              </a:buClr>
              <a:buFont typeface="Wingdings 2"/>
              <a:buChar char=""/>
              <a:defRPr/>
            </a:pPr>
            <a:r>
              <a:rPr lang="en-US" b="1" dirty="0" smtClean="0"/>
              <a:t>III. SURVIVAL OF JUDAH (Chapters 18-25)</a:t>
            </a:r>
          </a:p>
          <a:p>
            <a:pPr marL="274320" indent="-274320" eaLnBrk="1" fontAlgn="auto" hangingPunct="1">
              <a:spcAft>
                <a:spcPts val="0"/>
              </a:spcAft>
              <a:buClr>
                <a:schemeClr val="accent3"/>
              </a:buClr>
              <a:buFont typeface="Wingdings 2"/>
              <a:buChar char=""/>
              <a:defRPr/>
            </a:pPr>
            <a:r>
              <a:rPr lang="fr-FR" b="1" dirty="0" smtClean="0"/>
              <a:t>B. </a:t>
            </a:r>
            <a:r>
              <a:rPr lang="fr-FR" b="1" dirty="0" err="1" smtClean="0"/>
              <a:t>Judah’s</a:t>
            </a:r>
            <a:r>
              <a:rPr lang="fr-FR" b="1" dirty="0" smtClean="0"/>
              <a:t> </a:t>
            </a:r>
            <a:r>
              <a:rPr lang="fr-FR" b="1" dirty="0" err="1" smtClean="0"/>
              <a:t>Regression</a:t>
            </a:r>
            <a:r>
              <a:rPr lang="fr-FR" b="1" dirty="0" smtClean="0"/>
              <a:t> (</a:t>
            </a:r>
            <a:r>
              <a:rPr lang="fr-FR" b="1" dirty="0" err="1" smtClean="0"/>
              <a:t>Chapters</a:t>
            </a:r>
            <a:r>
              <a:rPr lang="fr-FR" b="1" dirty="0" smtClean="0"/>
              <a:t> 21-25)</a:t>
            </a:r>
          </a:p>
          <a:p>
            <a:pPr marL="274320" indent="-274320" eaLnBrk="1" fontAlgn="auto" hangingPunct="1">
              <a:spcAft>
                <a:spcPts val="0"/>
              </a:spcAft>
              <a:buClr>
                <a:schemeClr val="accent3"/>
              </a:buClr>
              <a:buFont typeface="Wingdings 2"/>
              <a:buChar char=""/>
              <a:defRPr/>
            </a:pPr>
            <a:r>
              <a:rPr lang="en-US" b="1" dirty="0" smtClean="0"/>
              <a:t>3. The Lord Waited Because of Josiah (23)</a:t>
            </a:r>
          </a:p>
          <a:p>
            <a:pPr marL="274320" indent="-274320" eaLnBrk="1" fontAlgn="auto" hangingPunct="1">
              <a:spcAft>
                <a:spcPts val="0"/>
              </a:spcAft>
              <a:buClr>
                <a:schemeClr val="accent3"/>
              </a:buClr>
              <a:buFont typeface="Wingdings 2"/>
              <a:buChar char=""/>
              <a:defRPr/>
            </a:pPr>
            <a:r>
              <a:rPr lang="en-US" dirty="0" smtClean="0"/>
              <a:t>The end of Judah’s history reads much like the fall of Israel. King after king failed to halt the spiritual and physical spiral:</a:t>
            </a:r>
          </a:p>
          <a:p>
            <a:pPr marL="274320" indent="-274320" eaLnBrk="1" fontAlgn="auto" hangingPunct="1">
              <a:spcAft>
                <a:spcPts val="0"/>
              </a:spcAft>
              <a:buClr>
                <a:schemeClr val="accent3"/>
              </a:buClr>
              <a:buFont typeface="Wingdings 2"/>
              <a:buChar char=""/>
              <a:defRPr/>
            </a:pPr>
            <a:r>
              <a:rPr lang="en-US" dirty="0" err="1" smtClean="0"/>
              <a:t>Johoahaz</a:t>
            </a:r>
            <a:r>
              <a:rPr lang="en-US" dirty="0" smtClean="0"/>
              <a:t>, Josiah’s son was deposed by </a:t>
            </a:r>
            <a:r>
              <a:rPr lang="en-US" dirty="0" err="1" smtClean="0"/>
              <a:t>Pharoah</a:t>
            </a:r>
            <a:r>
              <a:rPr lang="en-US" dirty="0" smtClean="0"/>
              <a:t> </a:t>
            </a:r>
            <a:r>
              <a:rPr lang="en-US" dirty="0" err="1" smtClean="0"/>
              <a:t>Necho</a:t>
            </a:r>
            <a:r>
              <a:rPr lang="en-US" dirty="0" smtClean="0"/>
              <a:t>.</a:t>
            </a:r>
          </a:p>
          <a:p>
            <a:pPr marL="274320" indent="-274320" eaLnBrk="1" fontAlgn="auto" hangingPunct="1">
              <a:spcAft>
                <a:spcPts val="0"/>
              </a:spcAft>
              <a:buClr>
                <a:schemeClr val="accent3"/>
              </a:buClr>
              <a:buFont typeface="Wingdings 2"/>
              <a:buChar char=""/>
              <a:defRPr/>
            </a:pPr>
            <a:r>
              <a:rPr lang="en-US" dirty="0" err="1" smtClean="0"/>
              <a:t>Jehoiakim</a:t>
            </a:r>
            <a:r>
              <a:rPr lang="en-US" dirty="0" smtClean="0"/>
              <a:t>, another son was made </a:t>
            </a:r>
            <a:r>
              <a:rPr lang="en-US" dirty="0" err="1" smtClean="0"/>
              <a:t>Necho’s</a:t>
            </a:r>
            <a:r>
              <a:rPr lang="en-US" dirty="0" smtClean="0"/>
              <a:t> puppet king and resisted the word of the Lord by burning Jeremiah’s scroll that warned of Judah’s coming slavery.</a:t>
            </a:r>
          </a:p>
          <a:p>
            <a:pPr marL="274320" indent="-274320" eaLnBrk="1" fontAlgn="auto" hangingPunct="1">
              <a:spcAft>
                <a:spcPts val="0"/>
              </a:spcAft>
              <a:buClr>
                <a:schemeClr val="accent3"/>
              </a:buClr>
              <a:buFont typeface="Wingdings 2"/>
              <a:buChar char=""/>
              <a:defRPr/>
            </a:pPr>
            <a:r>
              <a:rPr lang="en-US" dirty="0" err="1" smtClean="0"/>
              <a:t>Jehoiachin</a:t>
            </a:r>
            <a:r>
              <a:rPr lang="en-US" dirty="0" smtClean="0"/>
              <a:t>, </a:t>
            </a:r>
            <a:r>
              <a:rPr lang="en-US" dirty="0" err="1" smtClean="0"/>
              <a:t>Jehoiakim’s</a:t>
            </a:r>
            <a:r>
              <a:rPr lang="en-US" dirty="0" smtClean="0"/>
              <a:t> son tried to rebel against Babylon and brought Neb. Back to Jerusalem where he deposed </a:t>
            </a:r>
            <a:r>
              <a:rPr lang="en-US" dirty="0" err="1" smtClean="0"/>
              <a:t>Jehoichin</a:t>
            </a:r>
            <a:r>
              <a:rPr lang="en-US" dirty="0" smtClean="0"/>
              <a:t> and stripped Jerusalem and the </a:t>
            </a:r>
            <a:r>
              <a:rPr lang="en-US" dirty="0" err="1" smtClean="0"/>
              <a:t>Tample</a:t>
            </a:r>
            <a:r>
              <a:rPr lang="en-US" dirty="0" smtClean="0"/>
              <a:t> and took the royal family and leading citizens of the city to Babylon. This was the beginning of the Babylonian Captivity.</a:t>
            </a:r>
          </a:p>
          <a:p>
            <a:pPr marL="274320" indent="-274320" eaLnBrk="1" fontAlgn="auto" hangingPunct="1">
              <a:spcAft>
                <a:spcPts val="0"/>
              </a:spcAft>
              <a:buClr>
                <a:schemeClr val="accent3"/>
              </a:buClr>
              <a:buFont typeface="Wingdings 2"/>
              <a:buChar char=""/>
              <a:defRPr/>
            </a:pPr>
            <a:r>
              <a:rPr lang="en-US" dirty="0" smtClean="0"/>
              <a:t>Zedekiah, </a:t>
            </a:r>
            <a:r>
              <a:rPr lang="en-US" dirty="0" err="1" smtClean="0"/>
              <a:t>Jehoiachin’s</a:t>
            </a:r>
            <a:r>
              <a:rPr lang="en-US" dirty="0" smtClean="0"/>
              <a:t> uncle was made puppet king of Jerusalem.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III. SURVIVAL OF JUDAH (Chapters 18-25)</a:t>
            </a:r>
          </a:p>
          <a:p>
            <a:pPr marL="274320" indent="-274320" eaLnBrk="1" fontAlgn="auto" hangingPunct="1">
              <a:spcAft>
                <a:spcPts val="0"/>
              </a:spcAft>
              <a:buClr>
                <a:schemeClr val="accent3"/>
              </a:buClr>
              <a:buFont typeface="Wingdings 2"/>
              <a:buChar char=""/>
              <a:defRPr/>
            </a:pPr>
            <a:r>
              <a:rPr lang="fr-FR" b="1" dirty="0" smtClean="0"/>
              <a:t>B. </a:t>
            </a:r>
            <a:r>
              <a:rPr lang="fr-FR" b="1" dirty="0" err="1" smtClean="0"/>
              <a:t>Judah’s</a:t>
            </a:r>
            <a:r>
              <a:rPr lang="fr-FR" b="1" dirty="0" smtClean="0"/>
              <a:t> </a:t>
            </a:r>
            <a:r>
              <a:rPr lang="fr-FR" b="1" dirty="0" err="1" smtClean="0"/>
              <a:t>Regression</a:t>
            </a:r>
            <a:r>
              <a:rPr lang="fr-FR" b="1" dirty="0" smtClean="0"/>
              <a:t> (</a:t>
            </a:r>
            <a:r>
              <a:rPr lang="fr-FR" b="1" dirty="0" err="1" smtClean="0"/>
              <a:t>Chapters</a:t>
            </a:r>
            <a:r>
              <a:rPr lang="fr-FR" b="1" dirty="0" smtClean="0"/>
              <a:t> 21-25)</a:t>
            </a:r>
          </a:p>
          <a:p>
            <a:pPr marL="274320" indent="-274320" eaLnBrk="1" fontAlgn="auto" hangingPunct="1">
              <a:spcAft>
                <a:spcPts val="0"/>
              </a:spcAft>
              <a:buClr>
                <a:schemeClr val="accent3"/>
              </a:buClr>
              <a:buFont typeface="Wingdings 2"/>
              <a:buChar char=""/>
              <a:defRPr/>
            </a:pPr>
            <a:r>
              <a:rPr lang="en-US" b="1" dirty="0" smtClean="0"/>
              <a:t>4. The Destruction of Jerusalem (25)</a:t>
            </a:r>
          </a:p>
          <a:p>
            <a:pPr marL="274320" indent="-274320" eaLnBrk="1" fontAlgn="auto" hangingPunct="1">
              <a:spcAft>
                <a:spcPts val="0"/>
              </a:spcAft>
              <a:buClr>
                <a:schemeClr val="accent3"/>
              </a:buClr>
              <a:buFont typeface="Wingdings 2"/>
              <a:buChar char=""/>
              <a:defRPr/>
            </a:pPr>
            <a:r>
              <a:rPr lang="en-US" dirty="0" err="1" smtClean="0"/>
              <a:t>Zedejiah</a:t>
            </a:r>
            <a:r>
              <a:rPr lang="en-US" dirty="0" smtClean="0"/>
              <a:t> led a final revolt against Babylon, against the warnings of the prophet Jeremiah and bringing a siege that led to the starvation and eventual burning of Jerusalem. </a:t>
            </a:r>
          </a:p>
          <a:p>
            <a:pPr marL="274320" indent="-274320" eaLnBrk="1" fontAlgn="auto" hangingPunct="1">
              <a:spcAft>
                <a:spcPts val="0"/>
              </a:spcAft>
              <a:buClr>
                <a:schemeClr val="accent3"/>
              </a:buClr>
              <a:buFont typeface="Wingdings 2"/>
              <a:buChar char=""/>
              <a:defRPr/>
            </a:pPr>
            <a:r>
              <a:rPr lang="en-US" dirty="0" smtClean="0"/>
              <a:t>The Temple was stripped of the last of its furnishings.</a:t>
            </a:r>
          </a:p>
          <a:p>
            <a:pPr marL="274320" indent="-274320" eaLnBrk="1" fontAlgn="auto" hangingPunct="1">
              <a:spcAft>
                <a:spcPts val="0"/>
              </a:spcAft>
              <a:buClr>
                <a:schemeClr val="accent3"/>
              </a:buClr>
              <a:buFont typeface="Wingdings 2"/>
              <a:buChar char=""/>
              <a:defRPr/>
            </a:pPr>
            <a:r>
              <a:rPr lang="en-US" dirty="0" smtClean="0"/>
              <a:t>Zedekiah was forced to watch his sons executed and then his eyes were put out so the memory would remain, then led into captivity. </a:t>
            </a:r>
          </a:p>
          <a:p>
            <a:pPr marL="274320" indent="-274320" eaLnBrk="1" fontAlgn="auto" hangingPunct="1">
              <a:spcAft>
                <a:spcPts val="0"/>
              </a:spcAft>
              <a:buClr>
                <a:schemeClr val="accent3"/>
              </a:buClr>
              <a:buFont typeface="Wingdings 2"/>
              <a:buChar char=""/>
              <a:defRPr/>
            </a:pPr>
            <a:r>
              <a:rPr lang="en-US" dirty="0" smtClean="0"/>
              <a:t>When Evil-</a:t>
            </a:r>
            <a:r>
              <a:rPr lang="en-US" dirty="0" err="1" smtClean="0"/>
              <a:t>merodach</a:t>
            </a:r>
            <a:r>
              <a:rPr lang="en-US" dirty="0" smtClean="0"/>
              <a:t> became king in Babylon, he released </a:t>
            </a:r>
            <a:r>
              <a:rPr lang="en-US" dirty="0" err="1" smtClean="0"/>
              <a:t>Jehoiachin</a:t>
            </a:r>
            <a:r>
              <a:rPr lang="en-US" dirty="0" smtClean="0"/>
              <a:t> and provided a stipend for him. God still had a king in Israel and Judah could be restored if it would only repent.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Title 1"/>
          <p:cNvSpPr>
            <a:spLocks noGrp="1"/>
          </p:cNvSpPr>
          <p:nvPr>
            <p:ph type="title"/>
          </p:nvPr>
        </p:nvSpPr>
        <p:spPr/>
        <p:txBody>
          <a:bodyPr/>
          <a:lstStyle/>
          <a:p>
            <a:pPr eaLnBrk="1" hangingPunct="1"/>
            <a:r>
              <a:rPr lang="en-US" sz="4000" smtClean="0"/>
              <a:t>Old Testament Survey- 1 &amp; 2 Kings</a:t>
            </a:r>
          </a:p>
        </p:txBody>
      </p:sp>
      <p:sp>
        <p:nvSpPr>
          <p:cNvPr id="3" name="Content Placeholder 2"/>
          <p:cNvSpPr>
            <a:spLocks noGrp="1"/>
          </p:cNvSpPr>
          <p:nvPr>
            <p:ph idx="1"/>
          </p:nvPr>
        </p:nvSpPr>
        <p:spPr/>
        <p:txBody>
          <a:bodyPr/>
          <a:lstStyle/>
          <a:p>
            <a:pPr eaLnBrk="1" hangingPunct="1"/>
            <a:r>
              <a:rPr lang="en-US" b="1" i="1" smtClean="0"/>
              <a:t>Lessons from II Kings:</a:t>
            </a:r>
          </a:p>
          <a:p>
            <a:pPr eaLnBrk="1" hangingPunct="1"/>
            <a:r>
              <a:rPr lang="en-US" smtClean="0"/>
              <a:t>1. Dependence on other gods, whether idols or things, brings disaster to our relationship to the True God.</a:t>
            </a:r>
          </a:p>
          <a:p>
            <a:pPr eaLnBrk="1" hangingPunct="1"/>
            <a:r>
              <a:rPr lang="en-US" smtClean="0"/>
              <a:t>2. Security is not as important as righteousness.</a:t>
            </a:r>
          </a:p>
          <a:p>
            <a:pPr eaLnBrk="1" hangingPunct="1"/>
            <a:r>
              <a:rPr lang="en-US" smtClean="0"/>
              <a:t>3. Sin and rebellion have terrible consequences.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smtClean="0"/>
              <a:t>Old Testament Survey- Exodus</a:t>
            </a:r>
          </a:p>
        </p:txBody>
      </p:sp>
      <p:sp>
        <p:nvSpPr>
          <p:cNvPr id="16386" name="Rectangle 3"/>
          <p:cNvSpPr>
            <a:spLocks noGrp="1" noChangeArrowheads="1"/>
          </p:cNvSpPr>
          <p:nvPr>
            <p:ph idx="1"/>
          </p:nvPr>
        </p:nvSpPr>
        <p:spPr/>
        <p:txBody>
          <a:bodyPr/>
          <a:lstStyle/>
          <a:p>
            <a:pPr eaLnBrk="1" hangingPunct="1"/>
            <a:r>
              <a:rPr lang="en-US" smtClean="0"/>
              <a:t>In Judges 11:26, Jephthah tells us that Israel occupied the city of Heshbon in the land of Moab for 300 years.</a:t>
            </a:r>
          </a:p>
          <a:p>
            <a:pPr eaLnBrk="1" hangingPunct="1"/>
            <a:r>
              <a:rPr lang="en-US" smtClean="0"/>
              <a:t>The possession of Heshbon took place about 340 years before Jephthah.</a:t>
            </a:r>
          </a:p>
          <a:p>
            <a:pPr eaLnBrk="1" hangingPunct="1"/>
            <a:r>
              <a:rPr lang="en-US" smtClean="0"/>
              <a:t>If the Exodus took place in 1280 BC then Jephthah would have been a judge in 940 BC- during the reign of King Solomon.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mtClean="0"/>
              <a:t>Old Testament Survey- Exodus</a:t>
            </a:r>
          </a:p>
        </p:txBody>
      </p:sp>
      <p:sp>
        <p:nvSpPr>
          <p:cNvPr id="3" name="Content Placeholder 2"/>
          <p:cNvSpPr>
            <a:spLocks noGrp="1"/>
          </p:cNvSpPr>
          <p:nvPr>
            <p:ph idx="1"/>
          </p:nvPr>
        </p:nvSpPr>
        <p:spPr/>
        <p:txBody>
          <a:bodyPr/>
          <a:lstStyle/>
          <a:p>
            <a:pPr eaLnBrk="1" hangingPunct="1"/>
            <a:r>
              <a:rPr lang="en-US" smtClean="0"/>
              <a:t>The giving of the law demonstrated that YHWH was Israel’s Suzerain or King.</a:t>
            </a:r>
          </a:p>
          <a:p>
            <a:pPr eaLnBrk="1" hangingPunct="1"/>
            <a:r>
              <a:rPr lang="en-US" smtClean="0"/>
              <a:t>He was the source of their national identity and He was the source of their laws.</a:t>
            </a:r>
          </a:p>
          <a:p>
            <a:pPr eaLnBrk="1" hangingPunct="1"/>
            <a:r>
              <a:rPr lang="en-US" smtClean="0"/>
              <a:t>He had bound Himself to them in past generations by giving them the Abrahamic Covenant, which was unconditional.</a:t>
            </a:r>
          </a:p>
          <a:p>
            <a:pPr eaLnBrk="1" hangingPunct="1"/>
            <a:r>
              <a:rPr lang="en-US" smtClean="0"/>
              <a:t>Though the Mosaic covenant was conditional and impossible to keep, it did give the Israelites a better understanding of God and their relationship to Him.</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buFont typeface="Wingdings 2" pitchFamily="18" charset="2"/>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normAutofit fontScale="92500"/>
          </a:bodyPr>
          <a:lstStyle/>
          <a:p>
            <a:pPr marL="274320" indent="-274320" eaLnBrk="1" fontAlgn="auto" hangingPunct="1">
              <a:spcAft>
                <a:spcPts val="0"/>
              </a:spcAft>
              <a:buClr>
                <a:schemeClr val="accent3"/>
              </a:buClr>
              <a:buFont typeface="Wingdings 2"/>
              <a:buChar char=""/>
              <a:defRPr/>
            </a:pPr>
            <a:r>
              <a:rPr lang="en-US" b="1" dirty="0" smtClean="0"/>
              <a:t>INTRODUCTION TO THE BOOKS OF CHRONICLES</a:t>
            </a:r>
          </a:p>
          <a:p>
            <a:pPr marL="274320" indent="-274320" eaLnBrk="1" fontAlgn="auto" hangingPunct="1">
              <a:spcAft>
                <a:spcPts val="0"/>
              </a:spcAft>
              <a:buClr>
                <a:schemeClr val="accent3"/>
              </a:buClr>
              <a:buFont typeface="Wingdings 2"/>
              <a:buChar char=""/>
              <a:defRPr/>
            </a:pPr>
            <a:r>
              <a:rPr lang="en-US" dirty="0" smtClean="0"/>
              <a:t>Like the books of Samuel and Kings, the books of Chronicles were originally one unit. The Hebrew title refers to "the chronicled events of the period in history," very close to our present day "Books of the Chronicles. “</a:t>
            </a:r>
          </a:p>
          <a:p>
            <a:pPr marL="274320" indent="-274320" eaLnBrk="1" fontAlgn="auto" hangingPunct="1">
              <a:spcAft>
                <a:spcPts val="0"/>
              </a:spcAft>
              <a:buClr>
                <a:schemeClr val="accent3"/>
              </a:buClr>
              <a:buFont typeface="Wingdings 2"/>
              <a:buChar char=""/>
              <a:defRPr/>
            </a:pPr>
            <a:r>
              <a:rPr lang="en-US" dirty="0" smtClean="0"/>
              <a:t>2. The Greek scholars at Alexandria, working on the Septuagint, divided the book into two parts and called them, </a:t>
            </a:r>
            <a:r>
              <a:rPr lang="en-US" i="1" dirty="0" smtClean="0"/>
              <a:t>The Things Omitted, thinking that they were a supplement to the books of Samuel and </a:t>
            </a:r>
            <a:r>
              <a:rPr lang="en-US" dirty="0" smtClean="0"/>
              <a:t>Kings. Our present day title comes from the Vulgate, which chose to call it </a:t>
            </a:r>
            <a:r>
              <a:rPr lang="en-US" i="1" dirty="0" smtClean="0"/>
              <a:t>The Chronicles of the Whole Sacred History.</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b="1" dirty="0" smtClean="0"/>
              <a:t>INTRODUCTION TO THE BOOKS OF CHRONICLES</a:t>
            </a:r>
          </a:p>
          <a:p>
            <a:pPr marL="274320" indent="-274320" eaLnBrk="1" fontAlgn="auto" hangingPunct="1">
              <a:spcAft>
                <a:spcPts val="0"/>
              </a:spcAft>
              <a:buClr>
                <a:schemeClr val="accent3"/>
              </a:buClr>
              <a:buFont typeface="Wingdings 2"/>
              <a:buChar char=""/>
              <a:defRPr/>
            </a:pPr>
            <a:r>
              <a:rPr lang="en-US" dirty="0" smtClean="0"/>
              <a:t>As we enter our study of the Books of I and II Chronicles they appear to be a rehashing of the books of I and II Kings, but there is one great difference. </a:t>
            </a:r>
          </a:p>
          <a:p>
            <a:pPr marL="274320" indent="-274320" eaLnBrk="1" fontAlgn="auto" hangingPunct="1">
              <a:spcAft>
                <a:spcPts val="0"/>
              </a:spcAft>
              <a:buClr>
                <a:schemeClr val="accent3"/>
              </a:buClr>
              <a:buFont typeface="Wingdings 2"/>
              <a:buChar char=""/>
              <a:defRPr/>
            </a:pPr>
            <a:r>
              <a:rPr lang="en-US" dirty="0" smtClean="0"/>
              <a:t>Kings present the Hebrew history from the view of the Kings and Prophets. Whereas Chronicles looks at that same history from the viewpoint of the priests. This is why these two books only deal with the Kingdom of Judah.</a:t>
            </a:r>
          </a:p>
          <a:p>
            <a:pPr marL="274320" indent="-274320" eaLnBrk="1" fontAlgn="auto" hangingPunct="1">
              <a:spcAft>
                <a:spcPts val="0"/>
              </a:spcAft>
              <a:buClr>
                <a:schemeClr val="accent3"/>
              </a:buClr>
              <a:buFont typeface="Wingdings 2"/>
              <a:buChar char=""/>
              <a:defRPr/>
            </a:pPr>
            <a:r>
              <a:rPr lang="en-US" dirty="0" smtClean="0"/>
              <a:t>In a sense, Kings presents Hebrew history from man's view, while Chronicles presents God's divine point of view. As Bible scholar John Philips put it, "Kings show man ruling, Chronicles show God overruling."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b="1" dirty="0" smtClean="0"/>
              <a:t>INTRODUCTION TO THE BOOKS OF CHRONICLES</a:t>
            </a:r>
          </a:p>
          <a:p>
            <a:pPr marL="274320" indent="-274320" eaLnBrk="1" fontAlgn="auto" hangingPunct="1">
              <a:spcAft>
                <a:spcPts val="0"/>
              </a:spcAft>
              <a:buClr>
                <a:schemeClr val="accent3"/>
              </a:buClr>
              <a:buFont typeface="Wingdings 2"/>
              <a:buChar char=""/>
              <a:defRPr/>
            </a:pPr>
            <a:r>
              <a:rPr lang="en-US" dirty="0" smtClean="0"/>
              <a:t>To illustrate this: The revival led by Hezekiah is reported in three verses in Kings, but takes up three chapters in Chronicles. ALSO . . . Kings describes, in detail, the building and furnishing of the temple, but Chronicles emphasizes the details and organization of worship.</a:t>
            </a:r>
          </a:p>
          <a:p>
            <a:pPr marL="274320" indent="-274320" eaLnBrk="1" fontAlgn="auto" hangingPunct="1">
              <a:spcAft>
                <a:spcPts val="0"/>
              </a:spcAft>
              <a:buClr>
                <a:schemeClr val="accent3"/>
              </a:buClr>
              <a:buFont typeface="Wingdings 2"/>
              <a:buChar char=""/>
              <a:defRPr/>
            </a:pPr>
            <a:r>
              <a:rPr lang="en-US" b="1" i="1" dirty="0" smtClean="0"/>
              <a:t>Author and Time:</a:t>
            </a:r>
          </a:p>
          <a:p>
            <a:pPr marL="274320" indent="-274320" eaLnBrk="1" fontAlgn="auto" hangingPunct="1">
              <a:spcAft>
                <a:spcPts val="0"/>
              </a:spcAft>
              <a:buClr>
                <a:schemeClr val="accent3"/>
              </a:buClr>
              <a:buFont typeface="Wingdings 2"/>
              <a:buChar char=""/>
              <a:defRPr/>
            </a:pPr>
            <a:r>
              <a:rPr lang="en-US" dirty="0" smtClean="0"/>
              <a:t>Even though the author is not known for certain, Jewish tradition assigns the writing to Ezra. All we can know for certain is that the author was probably a Levite, perhaps a priest closely associated to the temple since it focuses on worship in Jerusalem.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normAutofit fontScale="92500"/>
          </a:bodyPr>
          <a:lstStyle/>
          <a:p>
            <a:pPr marL="274320" indent="-274320" eaLnBrk="1" fontAlgn="auto" hangingPunct="1">
              <a:spcAft>
                <a:spcPts val="0"/>
              </a:spcAft>
              <a:buClr>
                <a:schemeClr val="accent3"/>
              </a:buClr>
              <a:buFont typeface="Wingdings 2"/>
              <a:buChar char=""/>
              <a:defRPr/>
            </a:pPr>
            <a:r>
              <a:rPr lang="en-US" b="1" dirty="0" smtClean="0"/>
              <a:t>INTRODUCTION TO THE BOOKS OF CHRONICLES</a:t>
            </a:r>
          </a:p>
          <a:p>
            <a:pPr marL="274320" indent="-274320" eaLnBrk="1" fontAlgn="auto" hangingPunct="1">
              <a:spcAft>
                <a:spcPts val="0"/>
              </a:spcAft>
              <a:buClr>
                <a:schemeClr val="accent3"/>
              </a:buClr>
              <a:buFont typeface="Wingdings 2"/>
              <a:buChar char=""/>
              <a:defRPr/>
            </a:pPr>
            <a:r>
              <a:rPr lang="en-US" dirty="0" smtClean="0"/>
              <a:t>The Books of Chronicles didn't originally follow the sequence of the Old Testament books as they appear in our Bible today. According to the Hebrew Canon they are at the conclusion of the Old Testament.</a:t>
            </a:r>
          </a:p>
          <a:p>
            <a:pPr marL="274320" indent="-274320" eaLnBrk="1" fontAlgn="auto" hangingPunct="1">
              <a:spcAft>
                <a:spcPts val="0"/>
              </a:spcAft>
              <a:buClr>
                <a:schemeClr val="accent3"/>
              </a:buClr>
              <a:buFont typeface="Wingdings 2"/>
              <a:buChar char=""/>
              <a:defRPr/>
            </a:pPr>
            <a:r>
              <a:rPr lang="en-US" dirty="0" smtClean="0"/>
              <a:t>Many Christian scholars believe this is because the genealogies in Chronicles lead into the genealogies in Matthew, bringing us all the way from Adam to Jesus. They feel that they deal only with the nation Judah because they are leading up to the ultimate King from the tribe of Judah, on the Throne of David, </a:t>
            </a:r>
            <a:r>
              <a:rPr lang="en-US" b="1" dirty="0" smtClean="0"/>
              <a:t>THE MESSIAH!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b="1" dirty="0" smtClean="0"/>
              <a:t>INTRODUCTION TO THE BOOKS OF CHRONICLES</a:t>
            </a:r>
          </a:p>
          <a:p>
            <a:pPr marL="274320" indent="-274320" eaLnBrk="1" fontAlgn="auto" hangingPunct="1">
              <a:spcAft>
                <a:spcPts val="0"/>
              </a:spcAft>
              <a:buClr>
                <a:schemeClr val="accent3"/>
              </a:buClr>
              <a:buFont typeface="Wingdings 2"/>
              <a:buChar char=""/>
              <a:defRPr/>
            </a:pPr>
            <a:r>
              <a:rPr lang="en-US" dirty="0" smtClean="0"/>
              <a:t>An original remnant had returned under </a:t>
            </a:r>
            <a:r>
              <a:rPr lang="en-US" dirty="0" err="1" smtClean="0"/>
              <a:t>Zerubbabel</a:t>
            </a:r>
            <a:r>
              <a:rPr lang="en-US" dirty="0" smtClean="0"/>
              <a:t> to begin the re-building of the temple, but did not have permission to rebuild the palace. This was typical of the Persian style of rule. But, many preferred their new life of luxury as they were assimilated into the Babylonian and Persian lifestyles, as opposed to a life of re-pioneering the land, and did not return.</a:t>
            </a:r>
          </a:p>
          <a:p>
            <a:pPr marL="274320" indent="-274320" eaLnBrk="1" fontAlgn="auto" hangingPunct="1">
              <a:spcAft>
                <a:spcPts val="0"/>
              </a:spcAft>
              <a:buClr>
                <a:schemeClr val="accent3"/>
              </a:buClr>
              <a:buFont typeface="Wingdings 2"/>
              <a:buChar char=""/>
              <a:defRPr/>
            </a:pPr>
            <a:r>
              <a:rPr lang="en-US" dirty="0" smtClean="0"/>
              <a:t>The Chronicles were written after the Babylonian captivity ended as the returning Jews found their cities laying in rubble, their temple destroyed, their land devastated, still surrounded by hostile neighbors, and--worst of all-the Throne of David had vanished.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b="1" i="1" dirty="0" smtClean="0"/>
              <a:t>I and II Chronicles present three facts:</a:t>
            </a:r>
          </a:p>
          <a:p>
            <a:pPr marL="571500" indent="-571500" eaLnBrk="1" fontAlgn="auto" hangingPunct="1">
              <a:spcAft>
                <a:spcPts val="0"/>
              </a:spcAft>
              <a:buClr>
                <a:schemeClr val="accent3"/>
              </a:buClr>
              <a:buFont typeface="+mj-lt"/>
              <a:buAutoNum type="romanUcPeriod"/>
              <a:defRPr/>
            </a:pPr>
            <a:r>
              <a:rPr lang="en-US" b="1" dirty="0" smtClean="0"/>
              <a:t> THE THRONE OF DAVID REMAINS</a:t>
            </a:r>
          </a:p>
          <a:p>
            <a:pPr marL="274320" indent="-274320" eaLnBrk="1" fontAlgn="auto" hangingPunct="1">
              <a:spcAft>
                <a:spcPts val="0"/>
              </a:spcAft>
              <a:buClr>
                <a:schemeClr val="accent3"/>
              </a:buClr>
              <a:buFont typeface="Wingdings 2"/>
              <a:buChar char=""/>
              <a:defRPr/>
            </a:pPr>
            <a:r>
              <a:rPr lang="en-US" dirty="0" smtClean="0"/>
              <a:t>Even though the physical throne of David was gone, God had protected the line of David. We know this because of the genealogies at the beginning of the books. It lists the line from Adam to Zedekiah, touching on Adam, Abraham, and David, thus covering the </a:t>
            </a:r>
            <a:r>
              <a:rPr lang="en-US" dirty="0" err="1" smtClean="0"/>
              <a:t>Adamic</a:t>
            </a:r>
            <a:r>
              <a:rPr lang="en-US" dirty="0" smtClean="0"/>
              <a:t>, Abrahamic, and Davidic Covenants through the line of Judah. God never allowed the line of David to be taken or lost.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b="1" i="1" dirty="0" smtClean="0"/>
              <a:t>I and II Chronicles present three facts:</a:t>
            </a:r>
          </a:p>
          <a:p>
            <a:pPr marL="571500" indent="-571500" eaLnBrk="1" fontAlgn="auto" hangingPunct="1">
              <a:spcAft>
                <a:spcPts val="0"/>
              </a:spcAft>
              <a:buClr>
                <a:schemeClr val="accent3"/>
              </a:buClr>
              <a:buFont typeface="+mj-lt"/>
              <a:buAutoNum type="romanUcPeriod"/>
              <a:defRPr/>
            </a:pPr>
            <a:r>
              <a:rPr lang="en-US" b="1" dirty="0" smtClean="0"/>
              <a:t> THE THRONE OF DAVID REMAINS</a:t>
            </a:r>
          </a:p>
          <a:p>
            <a:pPr marL="274320" indent="-274320" eaLnBrk="1" fontAlgn="auto" hangingPunct="1">
              <a:spcAft>
                <a:spcPts val="0"/>
              </a:spcAft>
              <a:buClr>
                <a:schemeClr val="accent3"/>
              </a:buClr>
              <a:buFont typeface="Wingdings 2"/>
              <a:buChar char=""/>
              <a:defRPr/>
            </a:pPr>
            <a:r>
              <a:rPr lang="en-US" dirty="0" smtClean="0"/>
              <a:t>In the brightest of times, under David and Solomon, or in the darkest, under evil kings, God kept His covenant promises and pursued His master plan for His chosen people.</a:t>
            </a:r>
          </a:p>
          <a:p>
            <a:pPr marL="274320" indent="-274320" eaLnBrk="1" fontAlgn="auto" hangingPunct="1">
              <a:spcAft>
                <a:spcPts val="0"/>
              </a:spcAft>
              <a:buClr>
                <a:schemeClr val="accent3"/>
              </a:buClr>
              <a:buFont typeface="Wingdings 2"/>
              <a:buChar char=""/>
              <a:defRPr/>
            </a:pPr>
            <a:r>
              <a:rPr lang="en-US" dirty="0" smtClean="0"/>
              <a:t>All through the captivities by Assyria and Babylon, the thread remained. Through the </a:t>
            </a:r>
            <a:r>
              <a:rPr lang="en-US" dirty="0" err="1" smtClean="0"/>
              <a:t>intertestamental</a:t>
            </a:r>
            <a:r>
              <a:rPr lang="en-US" dirty="0" smtClean="0"/>
              <a:t> period of silence, the thread remained. Even through the present time when God set Israel aside and is dealing primarily with the church, the thread remains--until the Messiah Himself sits on the throne of David.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b="1" i="1" dirty="0" smtClean="0"/>
              <a:t>I and II Chronicles present three facts:</a:t>
            </a:r>
          </a:p>
          <a:p>
            <a:pPr marL="571500" indent="-571500" eaLnBrk="1" fontAlgn="auto" hangingPunct="1">
              <a:spcAft>
                <a:spcPts val="0"/>
              </a:spcAft>
              <a:buClr>
                <a:schemeClr val="accent3"/>
              </a:buClr>
              <a:buFont typeface="+mj-lt"/>
              <a:buAutoNum type="romanUcPeriod" startAt="2"/>
              <a:defRPr/>
            </a:pPr>
            <a:r>
              <a:rPr lang="en-US" b="1" dirty="0" smtClean="0"/>
              <a:t>THE TEMPLE OF GOD REBUILT</a:t>
            </a:r>
          </a:p>
          <a:p>
            <a:pPr marL="274320" indent="-274320" eaLnBrk="1" fontAlgn="auto" hangingPunct="1">
              <a:spcAft>
                <a:spcPts val="0"/>
              </a:spcAft>
              <a:buClr>
                <a:schemeClr val="accent3"/>
              </a:buClr>
              <a:buFont typeface="Wingdings 2"/>
              <a:buChar char=""/>
              <a:defRPr/>
            </a:pPr>
            <a:r>
              <a:rPr lang="en-US" dirty="0" smtClean="0"/>
              <a:t>Chronicles show that the temple had an vital part to play in the history and spiritual life of the people of God, Israel. </a:t>
            </a:r>
          </a:p>
          <a:p>
            <a:pPr marL="274320" indent="-274320" eaLnBrk="1" fontAlgn="auto" hangingPunct="1">
              <a:spcAft>
                <a:spcPts val="0"/>
              </a:spcAft>
              <a:buClr>
                <a:schemeClr val="accent3"/>
              </a:buClr>
              <a:buFont typeface="Wingdings 2"/>
              <a:buChar char=""/>
              <a:defRPr/>
            </a:pPr>
            <a:r>
              <a:rPr lang="en-US" dirty="0" smtClean="0"/>
              <a:t>A new temple was built on the very foundation of the old to serve as a visible witness that God wishes to dwell among His people and to provide a place for them to worship Him as a 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b="1" i="1" dirty="0" smtClean="0"/>
              <a:t>I and II Chronicles present three facts:</a:t>
            </a:r>
          </a:p>
          <a:p>
            <a:pPr marL="571500" indent="-571500" eaLnBrk="1" fontAlgn="auto" hangingPunct="1">
              <a:spcAft>
                <a:spcPts val="0"/>
              </a:spcAft>
              <a:buClr>
                <a:schemeClr val="accent3"/>
              </a:buClr>
              <a:buFont typeface="+mj-lt"/>
              <a:buAutoNum type="romanUcPeriod" startAt="2"/>
              <a:defRPr/>
            </a:pPr>
            <a:r>
              <a:rPr lang="en-US" b="1" dirty="0" smtClean="0"/>
              <a:t>THE TEMPLE OF GOD REBUILT</a:t>
            </a:r>
          </a:p>
          <a:p>
            <a:pPr marL="274320" indent="-274320" eaLnBrk="1" fontAlgn="auto" hangingPunct="1">
              <a:spcAft>
                <a:spcPts val="0"/>
              </a:spcAft>
              <a:buClr>
                <a:schemeClr val="accent3"/>
              </a:buClr>
              <a:buFont typeface="Wingdings 2"/>
              <a:buChar char=""/>
              <a:defRPr/>
            </a:pPr>
            <a:r>
              <a:rPr lang="en-US" dirty="0" smtClean="0"/>
              <a:t>The writer carefully reviews the temple's history:</a:t>
            </a:r>
          </a:p>
          <a:p>
            <a:pPr marL="274320" indent="-274320" eaLnBrk="1" fontAlgn="auto" hangingPunct="1">
              <a:spcAft>
                <a:spcPts val="0"/>
              </a:spcAft>
              <a:buClr>
                <a:schemeClr val="accent3"/>
              </a:buClr>
              <a:buFont typeface="Wingdings 2"/>
              <a:buChar char=""/>
              <a:defRPr/>
            </a:pPr>
            <a:r>
              <a:rPr lang="en-US" dirty="0" smtClean="0"/>
              <a:t>David's dream (vision); Solomon's crowning achievement; local kings contaminating or cleansing; foreign kings desecrating, stripping, and destroying; Israel's abandoning and apostasy; remnant's rebuilding -- It is interesting that the Persian king was the one God used to instigate His re-building program-II Chron. 36:23</a:t>
            </a:r>
            <a:r>
              <a:rPr lang="en-US" i="1" dirty="0" smtClean="0"/>
              <a:t>, ". . . 'The Lord, the God of heaven, has given me all the kingdoms of the earth, and He has appointed me to build him a house in Jerusalem, which is in Judah.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b="1" i="1" dirty="0" smtClean="0"/>
              <a:t>I and II Chronicles present three facts:</a:t>
            </a:r>
          </a:p>
          <a:p>
            <a:pPr marL="571500" indent="-571500" eaLnBrk="1" fontAlgn="auto" hangingPunct="1">
              <a:spcAft>
                <a:spcPts val="0"/>
              </a:spcAft>
              <a:buClr>
                <a:schemeClr val="accent3"/>
              </a:buClr>
              <a:buFont typeface="+mj-lt"/>
              <a:buAutoNum type="romanUcPeriod" startAt="3"/>
              <a:defRPr/>
            </a:pPr>
            <a:r>
              <a:rPr lang="en-US" b="1" dirty="0" smtClean="0"/>
              <a:t>THE TROUBLES OF ISRAEL RECALLED</a:t>
            </a:r>
          </a:p>
          <a:p>
            <a:pPr marL="274320" indent="-274320" eaLnBrk="1" fontAlgn="auto" hangingPunct="1">
              <a:spcAft>
                <a:spcPts val="0"/>
              </a:spcAft>
              <a:buClr>
                <a:schemeClr val="accent3"/>
              </a:buClr>
              <a:buFont typeface="Wingdings 2"/>
              <a:buChar char=""/>
              <a:defRPr/>
            </a:pPr>
            <a:r>
              <a:rPr lang="en-US" dirty="0" smtClean="0"/>
              <a:t>It is made crystal clear that Israel's problem was apostasy. We are seeing the history of God's people from God's view. He is warning His people, once again, not to forsake Him and His Temple where they can create and keep a personal relationship with Him (Will they?)</a:t>
            </a:r>
          </a:p>
          <a:p>
            <a:pPr marL="274320" indent="-274320" eaLnBrk="1" fontAlgn="auto" hangingPunct="1">
              <a:spcAft>
                <a:spcPts val="0"/>
              </a:spcAft>
              <a:buClr>
                <a:schemeClr val="accent3"/>
              </a:buClr>
              <a:buFont typeface="Wingdings 2"/>
              <a:buChar char=""/>
              <a:defRPr/>
            </a:pPr>
            <a:r>
              <a:rPr lang="en-US" dirty="0" smtClean="0"/>
              <a:t>Since Chronicles begins with Adam and ends with the decree of Cyrus, it represents the longest period of history in any Bible book. The kingdoms of David through Zedekiah are covered as well as the times of captivity under several world empires.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smtClean="0"/>
              <a:t>Old Testament Survey- Exodus</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dirty="0" smtClean="0"/>
              <a:t>Like the giving of the law the giving of the Tabernacle showed Israel that they uniquely belonged to God.</a:t>
            </a:r>
          </a:p>
          <a:p>
            <a:pPr marL="274320" indent="-274320" eaLnBrk="1" fontAlgn="auto" hangingPunct="1">
              <a:spcAft>
                <a:spcPts val="0"/>
              </a:spcAft>
              <a:buClr>
                <a:schemeClr val="accent3"/>
              </a:buClr>
              <a:buFont typeface="Wingdings 2"/>
              <a:buChar char=""/>
              <a:defRPr/>
            </a:pPr>
            <a:r>
              <a:rPr lang="en-US" dirty="0" smtClean="0"/>
              <a:t>In essence, the Tabernacle is God’s earthly palace.</a:t>
            </a:r>
          </a:p>
          <a:p>
            <a:pPr marL="274320" indent="-274320" eaLnBrk="1" fontAlgn="auto" hangingPunct="1">
              <a:spcAft>
                <a:spcPts val="0"/>
              </a:spcAft>
              <a:buClr>
                <a:schemeClr val="accent3"/>
              </a:buClr>
              <a:buFont typeface="Wingdings 2"/>
              <a:buChar char=""/>
              <a:defRPr/>
            </a:pPr>
            <a:r>
              <a:rPr lang="en-US" dirty="0" smtClean="0"/>
              <a:t>The tabernacle was made like the tent of a Bedouin king because the Lord is King of Israel. However, it was much more lavish.</a:t>
            </a:r>
          </a:p>
          <a:p>
            <a:pPr marL="274320" indent="-274320" eaLnBrk="1" fontAlgn="auto" hangingPunct="1">
              <a:spcAft>
                <a:spcPts val="0"/>
              </a:spcAft>
              <a:buClr>
                <a:schemeClr val="accent3"/>
              </a:buClr>
              <a:buFont typeface="Wingdings 2"/>
              <a:buChar char=""/>
              <a:defRPr/>
            </a:pPr>
            <a:r>
              <a:rPr lang="en-US" dirty="0" smtClean="0"/>
              <a:t>The purple in the curtains came from sea snail shells.</a:t>
            </a:r>
          </a:p>
          <a:p>
            <a:pPr marL="274320" indent="-274320" eaLnBrk="1" fontAlgn="auto" hangingPunct="1">
              <a:spcAft>
                <a:spcPts val="0"/>
              </a:spcAft>
              <a:buClr>
                <a:schemeClr val="accent3"/>
              </a:buClr>
              <a:buFont typeface="Wingdings 2"/>
              <a:buChar char=""/>
              <a:defRPr/>
            </a:pPr>
            <a:r>
              <a:rPr lang="en-US" dirty="0" smtClean="0"/>
              <a:t>  The red came from crushing a certain kind of worm.</a:t>
            </a:r>
          </a:p>
          <a:p>
            <a:pPr marL="274320" indent="-274320" eaLnBrk="1" fontAlgn="auto" hangingPunct="1">
              <a:spcAft>
                <a:spcPts val="0"/>
              </a:spcAft>
              <a:buClr>
                <a:schemeClr val="accent3"/>
              </a:buClr>
              <a:buFont typeface="Wingdings 2"/>
              <a:buChar char=""/>
              <a:defRPr/>
            </a:pPr>
            <a:r>
              <a:rPr lang="en-US" dirty="0" smtClean="0"/>
              <a:t> The gold thread was really made of gold.</a:t>
            </a:r>
          </a:p>
          <a:p>
            <a:pPr marL="274320" indent="-274320" eaLnBrk="1" fontAlgn="auto" hangingPunct="1">
              <a:spcAft>
                <a:spcPts val="0"/>
              </a:spcAft>
              <a:buClr>
                <a:schemeClr val="accent3"/>
              </a:buClr>
              <a:buFont typeface="Wingdings 2"/>
              <a:buChar char=""/>
              <a:defRPr/>
            </a:pPr>
            <a:r>
              <a:rPr lang="en-US" dirty="0" smtClean="0"/>
              <a:t> John 1:14 is drawn from  Exodus 34</a:t>
            </a:r>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b="1" i="1" dirty="0" smtClean="0"/>
              <a:t>I and II Chronicles present three facts:</a:t>
            </a:r>
          </a:p>
          <a:p>
            <a:pPr marL="571500" indent="-571500" eaLnBrk="1" fontAlgn="auto" hangingPunct="1">
              <a:spcAft>
                <a:spcPts val="0"/>
              </a:spcAft>
              <a:buClr>
                <a:schemeClr val="accent3"/>
              </a:buClr>
              <a:buFont typeface="+mj-lt"/>
              <a:buAutoNum type="romanUcPeriod" startAt="3"/>
              <a:defRPr/>
            </a:pPr>
            <a:r>
              <a:rPr lang="en-US" b="1" dirty="0" smtClean="0"/>
              <a:t>THE TROUBLES OF ISRAEL RECALLED</a:t>
            </a:r>
          </a:p>
          <a:p>
            <a:pPr marL="274320" indent="-274320" eaLnBrk="1" fontAlgn="auto" hangingPunct="1">
              <a:spcAft>
                <a:spcPts val="0"/>
              </a:spcAft>
              <a:buClr>
                <a:schemeClr val="accent3"/>
              </a:buClr>
              <a:buFont typeface="Wingdings 2"/>
              <a:buChar char=""/>
              <a:defRPr/>
            </a:pPr>
            <a:r>
              <a:rPr lang="en-US" dirty="0" smtClean="0"/>
              <a:t>It just reminds us that God will act out His will regardless of the power or plans of nations and rulers, regardless of the faithfulness or unfaithfulness of His own people. God cannot </a:t>
            </a:r>
            <a:r>
              <a:rPr lang="en-US" smtClean="0"/>
              <a:t>be dethroned and </a:t>
            </a:r>
            <a:r>
              <a:rPr lang="en-US" dirty="0" smtClean="0"/>
              <a:t>His ultimate will cannot be thwarted.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b="1" dirty="0" smtClean="0"/>
              <a:t>THE BOOKS OF I AND II CHRONICLES:</a:t>
            </a:r>
          </a:p>
          <a:p>
            <a:pPr marL="274320" indent="-274320" eaLnBrk="1" fontAlgn="auto" hangingPunct="1">
              <a:spcAft>
                <a:spcPts val="0"/>
              </a:spcAft>
              <a:buClr>
                <a:schemeClr val="accent3"/>
              </a:buClr>
              <a:buFont typeface="Wingdings 2"/>
              <a:buNone/>
              <a:defRPr/>
            </a:pPr>
            <a:r>
              <a:rPr lang="en-US" b="1" dirty="0" smtClean="0"/>
              <a:t>1. Bring order and continuity to a study of God 's plan. </a:t>
            </a:r>
            <a:r>
              <a:rPr lang="en-US" dirty="0" smtClean="0"/>
              <a:t>Retelling the story of Israel should encourage Jew and Gentile alike since it illustrates:</a:t>
            </a:r>
          </a:p>
          <a:p>
            <a:pPr marL="274320" indent="-274320" eaLnBrk="1" fontAlgn="auto" hangingPunct="1">
              <a:spcAft>
                <a:spcPts val="0"/>
              </a:spcAft>
              <a:buClr>
                <a:schemeClr val="accent3"/>
              </a:buClr>
              <a:buFont typeface="Wingdings 2"/>
              <a:buNone/>
              <a:defRPr/>
            </a:pPr>
            <a:r>
              <a:rPr lang="en-US" dirty="0" smtClean="0"/>
              <a:t>a. God has chosen to be personally involved with his created beings.</a:t>
            </a:r>
          </a:p>
          <a:p>
            <a:pPr marL="274320" indent="-274320" eaLnBrk="1" fontAlgn="auto" hangingPunct="1">
              <a:spcAft>
                <a:spcPts val="0"/>
              </a:spcAft>
              <a:buClr>
                <a:schemeClr val="accent3"/>
              </a:buClr>
              <a:buFont typeface="Wingdings 2"/>
              <a:buNone/>
              <a:defRPr/>
            </a:pPr>
            <a:r>
              <a:rPr lang="en-US" dirty="0" smtClean="0"/>
              <a:t>b. God keeps every one of His promises even though, because of our disobedience, it can sometimes take a long time.</a:t>
            </a:r>
          </a:p>
          <a:p>
            <a:pPr marL="274320" indent="-274320" eaLnBrk="1" fontAlgn="auto" hangingPunct="1">
              <a:spcAft>
                <a:spcPts val="0"/>
              </a:spcAft>
              <a:buClr>
                <a:schemeClr val="accent3"/>
              </a:buClr>
              <a:buFont typeface="Wingdings 2"/>
              <a:buNone/>
              <a:defRPr/>
            </a:pPr>
            <a:r>
              <a:rPr lang="en-US" dirty="0" smtClean="0"/>
              <a:t>c. Men and nations cannot thwart His plans. HE WILL RE-ESTABLISH A NATION, A TEMPLE, AND A THRONE. HE WILL RECLAIM A PEOPLE, A CHURCH, AND A CREATION.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lstStyle/>
          <a:p>
            <a:pPr eaLnBrk="1" hangingPunct="1"/>
            <a:r>
              <a:rPr lang="en-US" b="1" smtClean="0"/>
              <a:t>THE BOOKS OF I AND II CHRONICLES:</a:t>
            </a:r>
          </a:p>
          <a:p>
            <a:pPr eaLnBrk="1" hangingPunct="1">
              <a:buFont typeface="Wingdings 2" pitchFamily="18" charset="2"/>
              <a:buNone/>
            </a:pPr>
            <a:r>
              <a:rPr lang="en-US" b="1" smtClean="0"/>
              <a:t>2. Emphasize how to worship. </a:t>
            </a:r>
            <a:r>
              <a:rPr lang="en-US" smtClean="0"/>
              <a:t>Even though God insists that obedience is more important to Him than worship He still, as part of that obedience, wants us to worship in spirit, truth, music, sacrifice, and service.</a:t>
            </a:r>
          </a:p>
          <a:p>
            <a:pPr eaLnBrk="1" hangingPunct="1">
              <a:buFont typeface="Wingdings 2" pitchFamily="18" charset="2"/>
              <a:buNone/>
            </a:pPr>
            <a:r>
              <a:rPr lang="en-US" b="1" smtClean="0"/>
              <a:t>3. Clarify God's desire to use man. </a:t>
            </a:r>
            <a:r>
              <a:rPr lang="en-US" smtClean="0"/>
              <a:t>God will fulfill His plan for His people with or without any individual or national obedience, but He wants to work through us. God eagerly uses obedient, worshipful, and prayerful people to fulfill His will on earth.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lstStyle/>
          <a:p>
            <a:pPr eaLnBrk="1" hangingPunct="1"/>
            <a:r>
              <a:rPr lang="en-US" b="1" smtClean="0"/>
              <a:t>THE BOOKS OF I AND II CHRONICLES:</a:t>
            </a:r>
          </a:p>
          <a:p>
            <a:pPr eaLnBrk="1" hangingPunct="1">
              <a:buFont typeface="Wingdings 2" pitchFamily="18" charset="2"/>
              <a:buNone/>
            </a:pPr>
            <a:r>
              <a:rPr lang="en-US" b="1" smtClean="0"/>
              <a:t>4. Explain a right human response to His holiness.  </a:t>
            </a:r>
            <a:r>
              <a:rPr lang="en-US" smtClean="0"/>
              <a:t>Since God is holy it should drive us to:</a:t>
            </a:r>
          </a:p>
          <a:p>
            <a:pPr eaLnBrk="1" hangingPunct="1">
              <a:buFont typeface="Wingdings 2" pitchFamily="18" charset="2"/>
              <a:buNone/>
            </a:pPr>
            <a:r>
              <a:rPr lang="en-US" smtClean="0"/>
              <a:t>a. A right view of ourselves</a:t>
            </a:r>
          </a:p>
          <a:p>
            <a:pPr eaLnBrk="1" hangingPunct="1">
              <a:buFont typeface="Wingdings 2" pitchFamily="18" charset="2"/>
              <a:buNone/>
            </a:pPr>
            <a:r>
              <a:rPr lang="en-US" smtClean="0"/>
              <a:t>b. A right view of sin and idolatry</a:t>
            </a:r>
          </a:p>
          <a:p>
            <a:pPr eaLnBrk="1" hangingPunct="1">
              <a:buFont typeface="Wingdings 2" pitchFamily="18" charset="2"/>
              <a:buNone/>
            </a:pPr>
            <a:r>
              <a:rPr lang="en-US" smtClean="0"/>
              <a:t>c. A right view of obedience and worship.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normAutofit fontScale="92500"/>
          </a:bodyPr>
          <a:lstStyle/>
          <a:p>
            <a:pPr marL="274320" indent="-274320" eaLnBrk="1" fontAlgn="auto" hangingPunct="1">
              <a:spcAft>
                <a:spcPts val="0"/>
              </a:spcAft>
              <a:buClr>
                <a:schemeClr val="accent3"/>
              </a:buClr>
              <a:buFont typeface="Wingdings 2"/>
              <a:buChar char=""/>
              <a:defRPr/>
            </a:pPr>
            <a:r>
              <a:rPr lang="en-US" b="1" dirty="0" smtClean="0"/>
              <a:t>THE BOOKS OF I AND II CHRONICLES:</a:t>
            </a:r>
          </a:p>
          <a:p>
            <a:pPr marL="274320" indent="-274320" eaLnBrk="1" fontAlgn="auto" hangingPunct="1">
              <a:spcAft>
                <a:spcPts val="0"/>
              </a:spcAft>
              <a:buClr>
                <a:schemeClr val="accent3"/>
              </a:buClr>
              <a:buFont typeface="Wingdings 2"/>
              <a:buNone/>
              <a:defRPr/>
            </a:pPr>
            <a:r>
              <a:rPr lang="en-US" b="1" dirty="0" smtClean="0"/>
              <a:t>5. Display the sovereignty of God</a:t>
            </a:r>
          </a:p>
          <a:p>
            <a:pPr marL="274320" indent="-274320" eaLnBrk="1" fontAlgn="auto" hangingPunct="1">
              <a:spcAft>
                <a:spcPts val="0"/>
              </a:spcAft>
              <a:buClr>
                <a:schemeClr val="accent3"/>
              </a:buClr>
              <a:buFont typeface="Wingdings 2"/>
              <a:buNone/>
              <a:defRPr/>
            </a:pPr>
            <a:r>
              <a:rPr lang="en-US" dirty="0" smtClean="0"/>
              <a:t>	As even pagan kings were often forced to acknowledge, God is God:</a:t>
            </a:r>
          </a:p>
          <a:p>
            <a:pPr marL="274320" indent="-274320" eaLnBrk="1" fontAlgn="auto" hangingPunct="1">
              <a:spcAft>
                <a:spcPts val="0"/>
              </a:spcAft>
              <a:buClr>
                <a:schemeClr val="accent3"/>
              </a:buClr>
              <a:buFont typeface="Wingdings 2"/>
              <a:buNone/>
              <a:defRPr/>
            </a:pPr>
            <a:r>
              <a:rPr lang="en-US" dirty="0" smtClean="0"/>
              <a:t>a. He controls nations whether they acknowledge Him or not.</a:t>
            </a:r>
          </a:p>
          <a:p>
            <a:pPr marL="274320" indent="-274320" eaLnBrk="1" fontAlgn="auto" hangingPunct="1">
              <a:spcAft>
                <a:spcPts val="0"/>
              </a:spcAft>
              <a:buClr>
                <a:schemeClr val="accent3"/>
              </a:buClr>
              <a:buFont typeface="Wingdings 2"/>
              <a:buNone/>
              <a:defRPr/>
            </a:pPr>
            <a:r>
              <a:rPr lang="en-US" dirty="0" smtClean="0"/>
              <a:t>b. He controls nature as evidenced in contests and battles.</a:t>
            </a:r>
          </a:p>
          <a:p>
            <a:pPr marL="274320" indent="-274320" eaLnBrk="1" fontAlgn="auto" hangingPunct="1">
              <a:spcAft>
                <a:spcPts val="0"/>
              </a:spcAft>
              <a:buClr>
                <a:schemeClr val="accent3"/>
              </a:buClr>
              <a:buFont typeface="Wingdings 2"/>
              <a:buNone/>
              <a:defRPr/>
            </a:pPr>
            <a:r>
              <a:rPr lang="en-US" dirty="0" smtClean="0"/>
              <a:t>c. He controls events to fulfill His plans and prophetic messages.</a:t>
            </a:r>
          </a:p>
          <a:p>
            <a:pPr marL="274320" indent="-274320" eaLnBrk="1" fontAlgn="auto" hangingPunct="1">
              <a:spcAft>
                <a:spcPts val="0"/>
              </a:spcAft>
              <a:buClr>
                <a:schemeClr val="accent3"/>
              </a:buClr>
              <a:buFont typeface="Wingdings 2"/>
              <a:buNone/>
              <a:defRPr/>
            </a:pPr>
            <a:r>
              <a:rPr lang="en-US" dirty="0" smtClean="0"/>
              <a:t>d. He controls His own people, protecting and providing for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b="1" dirty="0" smtClean="0"/>
              <a:t>THE BOOKS OF I AND II CHRONICLES:</a:t>
            </a:r>
          </a:p>
          <a:p>
            <a:pPr marL="274320" indent="-274320" eaLnBrk="1" fontAlgn="auto" hangingPunct="1">
              <a:spcAft>
                <a:spcPts val="0"/>
              </a:spcAft>
              <a:buClr>
                <a:schemeClr val="accent3"/>
              </a:buClr>
              <a:buFont typeface="Wingdings 2"/>
              <a:buNone/>
              <a:defRPr/>
            </a:pPr>
            <a:r>
              <a:rPr lang="en-US" dirty="0" smtClean="0"/>
              <a:t>6. He reinforces the need for spiritual leadership.</a:t>
            </a:r>
          </a:p>
          <a:p>
            <a:pPr marL="274320" indent="-274320" eaLnBrk="1" fontAlgn="auto" hangingPunct="1">
              <a:spcAft>
                <a:spcPts val="0"/>
              </a:spcAft>
              <a:buClr>
                <a:schemeClr val="accent3"/>
              </a:buClr>
              <a:buFont typeface="Wingdings 2"/>
              <a:buChar char=""/>
              <a:defRPr/>
            </a:pPr>
            <a:r>
              <a:rPr lang="en-US" dirty="0" smtClean="0"/>
              <a:t>In most cases, as the king acts, so acts the nation. Truly valuable leadership is godly leadership. It is dangerous to be under the authority of someone who does not know or who does not respect God’s Word.</a:t>
            </a:r>
          </a:p>
          <a:p>
            <a:pPr marL="274320" indent="-274320" eaLnBrk="1" fontAlgn="auto" hangingPunct="1">
              <a:spcAft>
                <a:spcPts val="0"/>
              </a:spcAft>
              <a:buClr>
                <a:schemeClr val="accent3"/>
              </a:buClr>
              <a:buFont typeface="Wingdings 2"/>
              <a:buChar char=""/>
              <a:defRPr/>
            </a:pPr>
            <a:r>
              <a:rPr lang="en-US" dirty="0" smtClean="0"/>
              <a:t>Judah remained free over 130 years longer than Israel because good kings led them back to God and re-established true worship. </a:t>
            </a:r>
          </a:p>
          <a:p>
            <a:pPr marL="274320" indent="-274320" eaLnBrk="1" fontAlgn="auto" hangingPunct="1">
              <a:spcAft>
                <a:spcPts val="0"/>
              </a:spcAft>
              <a:buClr>
                <a:schemeClr val="accent3"/>
              </a:buClr>
              <a:buFont typeface="Wingdings 2"/>
              <a:buChar char=""/>
              <a:defRPr/>
            </a:pPr>
            <a:r>
              <a:rPr lang="en-US" dirty="0" smtClean="0"/>
              <a:t>The leaders of Judah were not judged on their secular accomplishments, but on their willingness to lead the people back to God and away from apostasy.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lstStyle/>
          <a:p>
            <a:pPr eaLnBrk="1" hangingPunct="1"/>
            <a:r>
              <a:rPr lang="en-US" b="1" smtClean="0"/>
              <a:t>THE BOOKS OF I AND II CHRONICLES:</a:t>
            </a:r>
          </a:p>
          <a:p>
            <a:pPr eaLnBrk="1" hangingPunct="1">
              <a:buFont typeface="Wingdings 2" pitchFamily="18" charset="2"/>
              <a:buNone/>
            </a:pPr>
            <a:r>
              <a:rPr lang="en-US" b="1" smtClean="0"/>
              <a:t>7. Sin is serious.</a:t>
            </a:r>
          </a:p>
          <a:p>
            <a:pPr eaLnBrk="1" hangingPunct="1"/>
            <a:r>
              <a:rPr lang="en-US" smtClean="0"/>
              <a:t>The sins of the people, especially their apostasy, brought punishment to them as individuals but also brought grief to their entire nations. The reaction and repentance of "the remnant" often had a great impact on God's dealing with the nations as a whole.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lstStyle/>
          <a:p>
            <a:pPr eaLnBrk="1" hangingPunct="1"/>
            <a:r>
              <a:rPr lang="en-US" b="1" smtClean="0"/>
              <a:t>THE BOOKS OF I AND II CHRONICLES:</a:t>
            </a:r>
          </a:p>
          <a:p>
            <a:pPr eaLnBrk="1" hangingPunct="1">
              <a:buFont typeface="Wingdings 2" pitchFamily="18" charset="2"/>
              <a:buNone/>
            </a:pPr>
            <a:r>
              <a:rPr lang="en-US" b="1" smtClean="0"/>
              <a:t>8. God is redemptive!</a:t>
            </a:r>
          </a:p>
          <a:p>
            <a:pPr eaLnBrk="1" hangingPunct="1"/>
            <a:r>
              <a:rPr lang="en-US" smtClean="0"/>
              <a:t>God punishes sin (destruction of Jerusalem, temple, exile), but judgment is not His final word. </a:t>
            </a:r>
          </a:p>
          <a:p>
            <a:pPr eaLnBrk="1" hangingPunct="1"/>
            <a:r>
              <a:rPr lang="en-US" smtClean="0"/>
              <a:t>II Chronicles ends with the exiles  directed to go home and rebuild the temple.</a:t>
            </a:r>
          </a:p>
          <a:p>
            <a:pPr eaLnBrk="1" hangingPunct="1"/>
            <a:r>
              <a:rPr lang="en-US" smtClean="0"/>
              <a:t> God’s kindness leads His people to repentance.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lstStyle/>
          <a:p>
            <a:pPr eaLnBrk="1" hangingPunct="1">
              <a:buFont typeface="Wingdings 2" pitchFamily="18" charset="2"/>
              <a:buNone/>
            </a:pPr>
            <a:r>
              <a:rPr lang="en-US" sz="2400" b="1" smtClean="0"/>
              <a:t>OUTLINE OF THE BOOKS OF I AND II CHRONICLES</a:t>
            </a:r>
          </a:p>
          <a:p>
            <a:pPr eaLnBrk="1" hangingPunct="1"/>
            <a:r>
              <a:rPr lang="en-US" b="1" i="1" smtClean="0"/>
              <a:t>Introduction:</a:t>
            </a:r>
          </a:p>
          <a:p>
            <a:pPr eaLnBrk="1" hangingPunct="1"/>
            <a:r>
              <a:rPr lang="en-US" smtClean="0"/>
              <a:t>We spent our last lesson looking at the three major facts presented in the Books of Chronicles:</a:t>
            </a:r>
          </a:p>
          <a:p>
            <a:pPr eaLnBrk="1" hangingPunct="1"/>
            <a:r>
              <a:rPr lang="en-US" b="1" smtClean="0"/>
              <a:t>1. The Throne of David Remains</a:t>
            </a:r>
          </a:p>
          <a:p>
            <a:pPr eaLnBrk="1" hangingPunct="1"/>
            <a:r>
              <a:rPr lang="en-US" smtClean="0"/>
              <a:t>Even though the throne of David seemed to be destroyed, God will protect the "Line of David" until the Lion of the Tribe of Judah, the Messiah sits on that Throne fulfilling the last of God's covenant promises to His people. No promise of God is ever broken.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None/>
              <a:defRPr/>
            </a:pPr>
            <a:r>
              <a:rPr lang="en-US" sz="2400" b="1" dirty="0" smtClean="0"/>
              <a:t>OUTLINE OF THE BOOKS OF I AND II CHRONICLES</a:t>
            </a:r>
          </a:p>
          <a:p>
            <a:pPr marL="274320" indent="-274320" eaLnBrk="1" fontAlgn="auto" hangingPunct="1">
              <a:spcAft>
                <a:spcPts val="0"/>
              </a:spcAft>
              <a:buClr>
                <a:schemeClr val="accent3"/>
              </a:buClr>
              <a:buFont typeface="Wingdings 2"/>
              <a:buNone/>
              <a:defRPr/>
            </a:pPr>
            <a:r>
              <a:rPr lang="en-US" b="1" dirty="0" smtClean="0"/>
              <a:t>2. The Temple of God is Rebuilt</a:t>
            </a:r>
          </a:p>
          <a:p>
            <a:pPr marL="274320" indent="-274320" eaLnBrk="1" fontAlgn="auto" hangingPunct="1">
              <a:spcAft>
                <a:spcPts val="0"/>
              </a:spcAft>
              <a:buClr>
                <a:schemeClr val="accent3"/>
              </a:buClr>
              <a:buFont typeface="Wingdings 2"/>
              <a:buChar char=""/>
              <a:defRPr/>
            </a:pPr>
            <a:r>
              <a:rPr lang="en-US" dirty="0" smtClean="0"/>
              <a:t>The Temple has an important role to play in the life of Israel. It reminds them that He wishes to dwell among them and have a personal relationship with them which is still one of the purposes of worship today.</a:t>
            </a:r>
          </a:p>
          <a:p>
            <a:pPr marL="274320" indent="-274320" eaLnBrk="1" fontAlgn="auto" hangingPunct="1">
              <a:spcAft>
                <a:spcPts val="0"/>
              </a:spcAft>
              <a:buClr>
                <a:schemeClr val="accent3"/>
              </a:buClr>
              <a:buFont typeface="Wingdings 2"/>
              <a:buNone/>
              <a:defRPr/>
            </a:pPr>
            <a:r>
              <a:rPr lang="en-US" b="1" dirty="0" smtClean="0"/>
              <a:t>3. The Troubles of Israel Recalled</a:t>
            </a:r>
          </a:p>
          <a:p>
            <a:pPr marL="274320" indent="-274320" eaLnBrk="1" fontAlgn="auto" hangingPunct="1">
              <a:spcAft>
                <a:spcPts val="0"/>
              </a:spcAft>
              <a:buClr>
                <a:schemeClr val="accent3"/>
              </a:buClr>
              <a:buFont typeface="Wingdings 2"/>
              <a:buChar char=""/>
              <a:defRPr/>
            </a:pPr>
            <a:r>
              <a:rPr lang="en-US" dirty="0" smtClean="0"/>
              <a:t>God warns his people again not to forsake him and follow after idols.</a:t>
            </a:r>
          </a:p>
          <a:p>
            <a:pPr marL="274320" indent="-274320" eaLnBrk="1" fontAlgn="auto" hangingPunct="1">
              <a:spcAft>
                <a:spcPts val="0"/>
              </a:spcAft>
              <a:buClr>
                <a:schemeClr val="accent3"/>
              </a:buClr>
              <a:buFont typeface="Wingdings 2"/>
              <a:buChar char=""/>
              <a:defRPr/>
            </a:pPr>
            <a:r>
              <a:rPr lang="en-US" dirty="0" smtClean="0"/>
              <a:t>Then, we studied the theology (what we could learn about God) in I and II Chronicles. Now we will take a brief look at the outline of these books.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mtClean="0"/>
              <a:t>Old Testament Survey- Exodus</a:t>
            </a:r>
          </a:p>
        </p:txBody>
      </p:sp>
      <p:sp>
        <p:nvSpPr>
          <p:cNvPr id="3" name="Content Placeholder 2"/>
          <p:cNvSpPr>
            <a:spLocks noGrp="1"/>
          </p:cNvSpPr>
          <p:nvPr>
            <p:ph idx="1"/>
          </p:nvPr>
        </p:nvSpPr>
        <p:spPr/>
        <p:txBody>
          <a:bodyPr>
            <a:normAutofit fontScale="85000" lnSpcReduction="10000"/>
          </a:bodyPr>
          <a:lstStyle/>
          <a:p>
            <a:pPr marL="274320" indent="-274320" eaLnBrk="1" fontAlgn="auto" hangingPunct="1">
              <a:spcAft>
                <a:spcPts val="0"/>
              </a:spcAft>
              <a:buClr>
                <a:schemeClr val="accent3"/>
              </a:buClr>
              <a:buFont typeface="Wingdings 2"/>
              <a:buChar char=""/>
              <a:defRPr/>
            </a:pPr>
            <a:r>
              <a:rPr lang="en-US" dirty="0" smtClean="0"/>
              <a:t>For 450 years the Tabernacle would be the central place for the worship of YHWH.</a:t>
            </a:r>
          </a:p>
          <a:p>
            <a:pPr marL="274320" indent="-274320" eaLnBrk="1" fontAlgn="auto" hangingPunct="1">
              <a:spcAft>
                <a:spcPts val="0"/>
              </a:spcAft>
              <a:buClr>
                <a:schemeClr val="accent3"/>
              </a:buClr>
              <a:buFont typeface="Wingdings 2"/>
              <a:buChar char=""/>
              <a:defRPr/>
            </a:pPr>
            <a:r>
              <a:rPr lang="en-US" dirty="0" smtClean="0"/>
              <a:t>The plans for the Tabernacle were divinely inspired and the workers who built it were divinely inspired in their work. (25:40).</a:t>
            </a:r>
          </a:p>
          <a:p>
            <a:pPr marL="274320" indent="-274320" eaLnBrk="1" fontAlgn="auto" hangingPunct="1">
              <a:spcAft>
                <a:spcPts val="0"/>
              </a:spcAft>
              <a:buClr>
                <a:schemeClr val="accent3"/>
              </a:buClr>
              <a:buFont typeface="Wingdings 2"/>
              <a:buChar char=""/>
              <a:defRPr/>
            </a:pPr>
            <a:r>
              <a:rPr lang="en-US" dirty="0" smtClean="0"/>
              <a:t>The Tabernacle shows us that God is both unapproachable and approachable. God is holy; He is separate; but He is gracious and provides us with access (a blood sacrifice).</a:t>
            </a:r>
          </a:p>
          <a:p>
            <a:pPr marL="274320" indent="-274320" eaLnBrk="1" fontAlgn="auto" hangingPunct="1">
              <a:spcAft>
                <a:spcPts val="0"/>
              </a:spcAft>
              <a:buClr>
                <a:schemeClr val="accent3"/>
              </a:buClr>
              <a:buFont typeface="Wingdings 2"/>
              <a:buChar char=""/>
              <a:defRPr/>
            </a:pPr>
            <a:r>
              <a:rPr lang="en-US" dirty="0" smtClean="0"/>
              <a:t>The further you went into the Tabernacle the more expensive and costly, the materials, the furniture, and the curtains became.</a:t>
            </a:r>
          </a:p>
          <a:p>
            <a:pPr marL="274320" indent="-274320" eaLnBrk="1" fontAlgn="auto" hangingPunct="1">
              <a:spcAft>
                <a:spcPts val="0"/>
              </a:spcAft>
              <a:buClr>
                <a:schemeClr val="accent3"/>
              </a:buClr>
              <a:buFont typeface="Wingdings 2"/>
              <a:buChar char=""/>
              <a:defRPr/>
            </a:pPr>
            <a:r>
              <a:rPr lang="en-US" dirty="0" smtClean="0"/>
              <a:t>When God covered the Tabernacle with His glory, it should have been clear to Israel that their King was dwelling in their midst. They should have never desired a king like the other nations had.</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lstStyle/>
          <a:p>
            <a:pPr eaLnBrk="1" hangingPunct="1">
              <a:buFont typeface="Wingdings 2" pitchFamily="18" charset="2"/>
              <a:buNone/>
            </a:pPr>
            <a:r>
              <a:rPr lang="en-US" sz="2400" b="1" smtClean="0"/>
              <a:t>OUTLINE OF THE BOOKS OF I AND II CHRONICLES</a:t>
            </a:r>
          </a:p>
          <a:p>
            <a:pPr eaLnBrk="1" hangingPunct="1">
              <a:buFont typeface="Wingdings 2" pitchFamily="18" charset="2"/>
              <a:buNone/>
            </a:pPr>
            <a:r>
              <a:rPr lang="en-US" b="1" smtClean="0"/>
              <a:t>I. GOD'S REDEMPTIVE PLAN (I Chronicles 1- 29)</a:t>
            </a:r>
          </a:p>
          <a:p>
            <a:pPr eaLnBrk="1" hangingPunct="1"/>
            <a:r>
              <a:rPr lang="en-US" smtClean="0"/>
              <a:t>God makes three significant statements about His nation's place in His master plan for the world.</a:t>
            </a:r>
          </a:p>
          <a:p>
            <a:pPr eaLnBrk="1" hangingPunct="1"/>
            <a:r>
              <a:rPr lang="en-US" smtClean="0"/>
              <a:t>The fulfilling of that plan through the "line" or genealogy is no less important than His working through David or His Temple. They are all integral parts of His covenant promises.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None/>
              <a:defRPr/>
            </a:pPr>
            <a:r>
              <a:rPr lang="en-US" sz="2400" b="1" dirty="0" smtClean="0"/>
              <a:t>OUTLINE OF THE BOOKS OF I AND II CHRONICLES</a:t>
            </a:r>
          </a:p>
          <a:p>
            <a:pPr marL="274320" indent="-274320" eaLnBrk="1" fontAlgn="auto" hangingPunct="1">
              <a:spcAft>
                <a:spcPts val="0"/>
              </a:spcAft>
              <a:buClr>
                <a:schemeClr val="accent3"/>
              </a:buClr>
              <a:buFont typeface="Wingdings 2"/>
              <a:buNone/>
              <a:defRPr/>
            </a:pPr>
            <a:r>
              <a:rPr lang="en-US" b="1" dirty="0" smtClean="0"/>
              <a:t>I. GOD'S REDEMPTIVE PLAN (I Chronicles 1- 29)</a:t>
            </a:r>
          </a:p>
          <a:p>
            <a:pPr marL="274320" indent="-274320" eaLnBrk="1" fontAlgn="auto" hangingPunct="1">
              <a:spcAft>
                <a:spcPts val="0"/>
              </a:spcAft>
              <a:buClr>
                <a:schemeClr val="accent3"/>
              </a:buClr>
              <a:buFont typeface="Wingdings 2"/>
              <a:buNone/>
              <a:defRPr/>
            </a:pPr>
            <a:r>
              <a:rPr lang="en-US" b="1" dirty="0" smtClean="0"/>
              <a:t>A. Revealed Through Genealogies (Chapters 1- 9)</a:t>
            </a:r>
          </a:p>
          <a:p>
            <a:pPr marL="274320" indent="-274320" eaLnBrk="1" fontAlgn="auto" hangingPunct="1">
              <a:spcAft>
                <a:spcPts val="0"/>
              </a:spcAft>
              <a:buClr>
                <a:schemeClr val="accent3"/>
              </a:buClr>
              <a:buFont typeface="Wingdings 2"/>
              <a:buChar char=""/>
              <a:defRPr/>
            </a:pPr>
            <a:r>
              <a:rPr lang="en-US" dirty="0" smtClean="0"/>
              <a:t>The genealogies from Adam to Abraham (1:1-27), from Jacob (Israel) to David (2:1-17), and from David to the post exile descendants (3:1-24) show the continuity of God's redemptive plan.</a:t>
            </a:r>
          </a:p>
          <a:p>
            <a:pPr marL="274320" indent="-274320" eaLnBrk="1" fontAlgn="auto" hangingPunct="1">
              <a:spcAft>
                <a:spcPts val="0"/>
              </a:spcAft>
              <a:buClr>
                <a:schemeClr val="accent3"/>
              </a:buClr>
              <a:buFont typeface="Wingdings 2"/>
              <a:buChar char=""/>
              <a:defRPr/>
            </a:pPr>
            <a:r>
              <a:rPr lang="en-US" dirty="0" smtClean="0"/>
              <a:t>God's divine plan, which began before creation:</a:t>
            </a:r>
          </a:p>
          <a:p>
            <a:pPr marL="274320" indent="-274320" eaLnBrk="1" fontAlgn="auto" hangingPunct="1">
              <a:spcAft>
                <a:spcPts val="0"/>
              </a:spcAft>
              <a:buClr>
                <a:schemeClr val="accent3"/>
              </a:buClr>
              <a:buFont typeface="Wingdings 2"/>
              <a:buChar char=""/>
              <a:defRPr/>
            </a:pPr>
            <a:r>
              <a:rPr lang="en-US" dirty="0" smtClean="0"/>
              <a:t>--intersected with humanity in Adam (</a:t>
            </a:r>
            <a:r>
              <a:rPr lang="en-US" dirty="0" err="1" smtClean="0"/>
              <a:t>Adamic</a:t>
            </a:r>
            <a:r>
              <a:rPr lang="en-US" dirty="0" smtClean="0"/>
              <a:t> covenant),</a:t>
            </a:r>
          </a:p>
          <a:p>
            <a:pPr marL="274320" indent="-274320" eaLnBrk="1" fontAlgn="auto" hangingPunct="1">
              <a:spcAft>
                <a:spcPts val="0"/>
              </a:spcAft>
              <a:buClr>
                <a:schemeClr val="accent3"/>
              </a:buClr>
              <a:buFont typeface="Wingdings 2"/>
              <a:buChar char=""/>
              <a:defRPr/>
            </a:pPr>
            <a:r>
              <a:rPr lang="en-US" dirty="0" smtClean="0"/>
              <a:t>--continued through a man of faith, Abraham (Abrahamic covenant), who would bring the blessing to the whole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None/>
              <a:defRPr/>
            </a:pPr>
            <a:r>
              <a:rPr lang="en-US" sz="2400" b="1" dirty="0" smtClean="0"/>
              <a:t>OUTLINE OF THE BOOKS OF I AND II CHRONICLES</a:t>
            </a:r>
          </a:p>
          <a:p>
            <a:pPr marL="274320" indent="-274320" eaLnBrk="1" fontAlgn="auto" hangingPunct="1">
              <a:spcAft>
                <a:spcPts val="0"/>
              </a:spcAft>
              <a:buClr>
                <a:schemeClr val="accent3"/>
              </a:buClr>
              <a:buFont typeface="Wingdings 2"/>
              <a:buNone/>
              <a:defRPr/>
            </a:pPr>
            <a:r>
              <a:rPr lang="en-US" b="1" dirty="0" smtClean="0"/>
              <a:t>I. GOD'S REDEMPTIVE PLAN (I Chronicles 1- 29)</a:t>
            </a:r>
          </a:p>
          <a:p>
            <a:pPr marL="274320" indent="-274320" eaLnBrk="1" fontAlgn="auto" hangingPunct="1">
              <a:spcAft>
                <a:spcPts val="0"/>
              </a:spcAft>
              <a:buClr>
                <a:schemeClr val="accent3"/>
              </a:buClr>
              <a:buFont typeface="Wingdings 2"/>
              <a:buNone/>
              <a:defRPr/>
            </a:pPr>
            <a:r>
              <a:rPr lang="en-US" b="1" dirty="0" smtClean="0"/>
              <a:t>A. Revealed Through Genealogies (Chapters 1- 9)</a:t>
            </a:r>
          </a:p>
          <a:p>
            <a:pPr marL="274320" indent="-274320" eaLnBrk="1" fontAlgn="auto" hangingPunct="1">
              <a:spcAft>
                <a:spcPts val="0"/>
              </a:spcAft>
              <a:buClr>
                <a:schemeClr val="accent3"/>
              </a:buClr>
              <a:buFont typeface="Wingdings 2"/>
              <a:buChar char=""/>
              <a:defRPr/>
            </a:pPr>
            <a:r>
              <a:rPr lang="en-US" dirty="0" smtClean="0"/>
              <a:t>--zeroed in on the line of David (Davidic covenant),</a:t>
            </a:r>
          </a:p>
          <a:p>
            <a:pPr marL="274320" indent="-274320" eaLnBrk="1" fontAlgn="auto" hangingPunct="1">
              <a:spcAft>
                <a:spcPts val="0"/>
              </a:spcAft>
              <a:buClr>
                <a:schemeClr val="accent3"/>
              </a:buClr>
              <a:buFont typeface="Wingdings 2"/>
              <a:buChar char=""/>
              <a:defRPr/>
            </a:pPr>
            <a:r>
              <a:rPr lang="en-US" dirty="0" smtClean="0"/>
              <a:t>--and continued beyond the exile to prove God has not abandoned His plan.</a:t>
            </a:r>
          </a:p>
          <a:p>
            <a:pPr marL="274320" indent="-274320" eaLnBrk="1" fontAlgn="auto" hangingPunct="1">
              <a:spcAft>
                <a:spcPts val="0"/>
              </a:spcAft>
              <a:buClr>
                <a:schemeClr val="accent3"/>
              </a:buClr>
              <a:buFont typeface="Wingdings 2"/>
              <a:buChar char=""/>
              <a:defRPr/>
            </a:pPr>
            <a:r>
              <a:rPr lang="en-US" dirty="0" smtClean="0"/>
              <a:t>The lineage of the high priest is carefully traced in Chapter 6 separating the sons of Aaron from the other Levites who were temple musicians and attendants but could not offer sacrifices.</a:t>
            </a:r>
          </a:p>
          <a:p>
            <a:pPr marL="274320" indent="-274320" eaLnBrk="1" fontAlgn="auto" hangingPunct="1">
              <a:spcAft>
                <a:spcPts val="0"/>
              </a:spcAft>
              <a:buClr>
                <a:schemeClr val="accent3"/>
              </a:buClr>
              <a:buFont typeface="Wingdings 2"/>
              <a:buChar char=""/>
              <a:defRPr/>
            </a:pPr>
            <a:r>
              <a:rPr lang="en-US" dirty="0" smtClean="0"/>
              <a:t>Chapter 8 reminds us that the Lord chose David and Jerusalem as opposed to Saul and Gibeon.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None/>
              <a:defRPr/>
            </a:pPr>
            <a:r>
              <a:rPr lang="en-US" sz="2400" b="1" dirty="0" smtClean="0"/>
              <a:t>OUTLINE OF THE BOOKS OF I AND II CHRONICLES</a:t>
            </a:r>
          </a:p>
          <a:p>
            <a:pPr marL="571500" indent="-571500" eaLnBrk="1" fontAlgn="auto" hangingPunct="1">
              <a:spcAft>
                <a:spcPts val="0"/>
              </a:spcAft>
              <a:buClr>
                <a:schemeClr val="accent3"/>
              </a:buClr>
              <a:buFont typeface="Wingdings 2"/>
              <a:buAutoNum type="romanUcPeriod"/>
              <a:defRPr/>
            </a:pPr>
            <a:r>
              <a:rPr lang="en-US" b="1" dirty="0" smtClean="0"/>
              <a:t>GOD'S REDEMPTIVE PLAN (I Chronicles 1- 29)</a:t>
            </a:r>
          </a:p>
          <a:p>
            <a:pPr marL="571500" indent="-571500" eaLnBrk="1" fontAlgn="auto" hangingPunct="1">
              <a:spcAft>
                <a:spcPts val="0"/>
              </a:spcAft>
              <a:buClr>
                <a:schemeClr val="accent3"/>
              </a:buClr>
              <a:buFont typeface="Wingdings 2"/>
              <a:buNone/>
              <a:defRPr/>
            </a:pPr>
            <a:r>
              <a:rPr lang="en-US" b="1" dirty="0" smtClean="0"/>
              <a:t>B. Revealed Through David (Chapters 10-20)</a:t>
            </a:r>
          </a:p>
          <a:p>
            <a:pPr marL="274320" indent="-274320" eaLnBrk="1" fontAlgn="auto" hangingPunct="1">
              <a:spcAft>
                <a:spcPts val="0"/>
              </a:spcAft>
              <a:buClr>
                <a:schemeClr val="accent3"/>
              </a:buClr>
              <a:buFont typeface="Wingdings 2"/>
              <a:buChar char=""/>
              <a:defRPr/>
            </a:pPr>
            <a:r>
              <a:rPr lang="en-US" dirty="0" smtClean="0"/>
              <a:t>Saul's death provides the transition into David's kingdom (10). David's rule was majestic (11-12), with its climax when he returned the Ark of the Covenant to Jerusalem (13-16). </a:t>
            </a:r>
          </a:p>
          <a:p>
            <a:pPr marL="274320" indent="-274320" eaLnBrk="1" fontAlgn="auto" hangingPunct="1">
              <a:spcAft>
                <a:spcPts val="0"/>
              </a:spcAft>
              <a:buClr>
                <a:schemeClr val="accent3"/>
              </a:buClr>
              <a:buFont typeface="Wingdings 2"/>
              <a:buChar char=""/>
              <a:defRPr/>
            </a:pPr>
            <a:r>
              <a:rPr lang="en-US" dirty="0" smtClean="0"/>
              <a:t>Even though God would not allow him to build his dream temple he did promise him an eternal throne (17) and blessed him as he continued to give God credit for his victories (18-20).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None/>
              <a:defRPr/>
            </a:pPr>
            <a:r>
              <a:rPr lang="en-US" sz="2400" b="1" dirty="0" smtClean="0"/>
              <a:t>OUTLINE OF THE BOOKS OF I AND II CHRONICLES</a:t>
            </a:r>
          </a:p>
          <a:p>
            <a:pPr marL="571500" indent="-571500" eaLnBrk="1" fontAlgn="auto" hangingPunct="1">
              <a:spcAft>
                <a:spcPts val="0"/>
              </a:spcAft>
              <a:buClr>
                <a:schemeClr val="accent3"/>
              </a:buClr>
              <a:buFont typeface="Wingdings 2"/>
              <a:buAutoNum type="romanUcPeriod"/>
              <a:defRPr/>
            </a:pPr>
            <a:r>
              <a:rPr lang="en-US" b="1" dirty="0" smtClean="0"/>
              <a:t>GOD'S REDEMPTIVE PLAN (I Chronicles 1- 29)</a:t>
            </a:r>
          </a:p>
          <a:p>
            <a:pPr marL="571500" indent="-571500" eaLnBrk="1" fontAlgn="auto" hangingPunct="1">
              <a:spcAft>
                <a:spcPts val="0"/>
              </a:spcAft>
              <a:buClr>
                <a:schemeClr val="accent3"/>
              </a:buClr>
              <a:buFont typeface="Wingdings 2"/>
              <a:buNone/>
              <a:defRPr/>
            </a:pPr>
            <a:r>
              <a:rPr lang="en-US" b="1" dirty="0" smtClean="0"/>
              <a:t>B. Revealed Through David (Chapters 10-20)</a:t>
            </a:r>
          </a:p>
          <a:p>
            <a:pPr marL="274320" indent="-274320" eaLnBrk="1" fontAlgn="auto" hangingPunct="1">
              <a:spcAft>
                <a:spcPts val="0"/>
              </a:spcAft>
              <a:buClr>
                <a:schemeClr val="accent3"/>
              </a:buClr>
              <a:buFont typeface="Wingdings 2"/>
              <a:buChar char=""/>
              <a:defRPr/>
            </a:pPr>
            <a:r>
              <a:rPr lang="en-US" dirty="0" smtClean="0"/>
              <a:t>Chapter 10 reminds us that Saul's ultimate defeat and death was due to his own unfaithfulness and disobedience to God.</a:t>
            </a:r>
          </a:p>
          <a:p>
            <a:pPr marL="274320" indent="-274320" eaLnBrk="1" fontAlgn="auto" hangingPunct="1">
              <a:spcAft>
                <a:spcPts val="0"/>
              </a:spcAft>
              <a:buClr>
                <a:schemeClr val="accent3"/>
              </a:buClr>
              <a:buFont typeface="Wingdings 2"/>
              <a:buChar char=""/>
              <a:defRPr/>
            </a:pPr>
            <a:r>
              <a:rPr lang="en-US" dirty="0" smtClean="0"/>
              <a:t>Chapter 16 is interesting in that it presents David's expressions of praise to God and presents calls to worship which we recognize as Psalms 96 and 106.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None/>
              <a:defRPr/>
            </a:pPr>
            <a:r>
              <a:rPr lang="en-US" sz="2400" b="1" dirty="0" smtClean="0"/>
              <a:t>OUTLINE OF THE BOOKS OF I AND II CHRONICLES</a:t>
            </a:r>
          </a:p>
          <a:p>
            <a:pPr marL="274320" indent="-274320" eaLnBrk="1" fontAlgn="auto" hangingPunct="1">
              <a:spcAft>
                <a:spcPts val="0"/>
              </a:spcAft>
              <a:buClr>
                <a:schemeClr val="accent3"/>
              </a:buClr>
              <a:buFont typeface="Wingdings 2"/>
              <a:buNone/>
              <a:defRPr/>
            </a:pPr>
            <a:r>
              <a:rPr lang="en-US" b="1" dirty="0" smtClean="0"/>
              <a:t>I. GOD'S REDEMPTIVE PLAN (I Chronicles 1- 29)</a:t>
            </a:r>
          </a:p>
          <a:p>
            <a:pPr marL="274320" indent="-274320" eaLnBrk="1" fontAlgn="auto" hangingPunct="1">
              <a:spcAft>
                <a:spcPts val="0"/>
              </a:spcAft>
              <a:buClr>
                <a:schemeClr val="accent3"/>
              </a:buClr>
              <a:buFont typeface="Wingdings 2"/>
              <a:buNone/>
              <a:defRPr/>
            </a:pPr>
            <a:r>
              <a:rPr lang="en-US" b="1" dirty="0" smtClean="0"/>
              <a:t>C. Revealed Through Worship (Chapters21-29)</a:t>
            </a:r>
          </a:p>
          <a:p>
            <a:pPr marL="274320" indent="-274320" eaLnBrk="1" fontAlgn="auto" hangingPunct="1">
              <a:spcAft>
                <a:spcPts val="0"/>
              </a:spcAft>
              <a:buClr>
                <a:schemeClr val="accent3"/>
              </a:buClr>
              <a:buFont typeface="Wingdings 2"/>
              <a:buChar char=""/>
              <a:defRPr/>
            </a:pPr>
            <a:r>
              <a:rPr lang="en-US" dirty="0" smtClean="0"/>
              <a:t>Even though God would not let David build His temple, because he was a man of war, David did make great preparations. He organized the Levites and priests for temple worship, organized his army, and appointed Solomon king and </a:t>
            </a:r>
            <a:r>
              <a:rPr lang="en-US" dirty="0" err="1" smtClean="0"/>
              <a:t>Zadok</a:t>
            </a:r>
            <a:r>
              <a:rPr lang="en-US" dirty="0" smtClean="0"/>
              <a:t> as priest.</a:t>
            </a:r>
          </a:p>
          <a:p>
            <a:pPr marL="274320" indent="-274320" eaLnBrk="1" fontAlgn="auto" hangingPunct="1">
              <a:spcAft>
                <a:spcPts val="0"/>
              </a:spcAft>
              <a:buClr>
                <a:schemeClr val="accent3"/>
              </a:buClr>
              <a:buFont typeface="Wingdings 2"/>
              <a:buChar char=""/>
              <a:defRPr/>
            </a:pPr>
            <a:r>
              <a:rPr lang="en-US" dirty="0" smtClean="0"/>
              <a:t>David organized the Levites into groups so that all the needs of the temple service would be met (23). Then he organized them into twenty four orders to serve in rotation (24).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None/>
              <a:defRPr/>
            </a:pPr>
            <a:r>
              <a:rPr lang="en-US" sz="2400" b="1" dirty="0" smtClean="0"/>
              <a:t>OUTLINE OF THE BOOKS OF I AND II CHRONICLES</a:t>
            </a:r>
          </a:p>
          <a:p>
            <a:pPr marL="274320" indent="-274320" eaLnBrk="1" fontAlgn="auto" hangingPunct="1">
              <a:spcAft>
                <a:spcPts val="0"/>
              </a:spcAft>
              <a:buClr>
                <a:schemeClr val="accent3"/>
              </a:buClr>
              <a:buFont typeface="Wingdings 2"/>
              <a:buNone/>
              <a:defRPr/>
            </a:pPr>
            <a:r>
              <a:rPr lang="en-US" b="1" dirty="0" smtClean="0"/>
              <a:t>I. GOD'S REDEMPTIVE PLAN (I Chronicles 1- 29)</a:t>
            </a:r>
          </a:p>
          <a:p>
            <a:pPr marL="274320" indent="-274320" eaLnBrk="1" fontAlgn="auto" hangingPunct="1">
              <a:spcAft>
                <a:spcPts val="0"/>
              </a:spcAft>
              <a:buClr>
                <a:schemeClr val="accent3"/>
              </a:buClr>
              <a:buFont typeface="Wingdings 2"/>
              <a:buNone/>
              <a:defRPr/>
            </a:pPr>
            <a:r>
              <a:rPr lang="en-US" b="1" dirty="0" smtClean="0"/>
              <a:t>C. Revealed Through Worship (Chapters21-29)</a:t>
            </a:r>
          </a:p>
          <a:p>
            <a:pPr marL="274320" indent="-274320" eaLnBrk="1" fontAlgn="auto" hangingPunct="1">
              <a:spcAft>
                <a:spcPts val="0"/>
              </a:spcAft>
              <a:buClr>
                <a:schemeClr val="accent3"/>
              </a:buClr>
              <a:buFont typeface="Wingdings 2"/>
              <a:buChar char=""/>
              <a:defRPr/>
            </a:pPr>
            <a:r>
              <a:rPr lang="en-US" dirty="0" smtClean="0"/>
              <a:t>Next he established three musical guilds under his own direction to provide music for the temple worship. </a:t>
            </a:r>
          </a:p>
          <a:p>
            <a:pPr marL="274320" indent="-274320" eaLnBrk="1" fontAlgn="auto" hangingPunct="1">
              <a:spcAft>
                <a:spcPts val="0"/>
              </a:spcAft>
              <a:buClr>
                <a:schemeClr val="accent3"/>
              </a:buClr>
              <a:buFont typeface="Wingdings 2"/>
              <a:buChar char=""/>
              <a:defRPr/>
            </a:pPr>
            <a:r>
              <a:rPr lang="en-US" dirty="0" smtClean="0"/>
              <a:t>They included musicians of all ages and different skill levels (25).</a:t>
            </a:r>
          </a:p>
          <a:p>
            <a:pPr marL="274320" indent="-274320" eaLnBrk="1" fontAlgn="auto" hangingPunct="1">
              <a:spcAft>
                <a:spcPts val="0"/>
              </a:spcAft>
              <a:buClr>
                <a:schemeClr val="accent3"/>
              </a:buClr>
              <a:buFont typeface="Wingdings 2"/>
              <a:buChar char=""/>
              <a:defRPr/>
            </a:pPr>
            <a:r>
              <a:rPr lang="en-US" dirty="0" smtClean="0"/>
              <a:t>He finished by charging Solomon in front of the entire nation, delivering his plans for the temple that included plans for a treasury, storage rooms and even the furniture (28).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None/>
              <a:defRPr/>
            </a:pPr>
            <a:r>
              <a:rPr lang="en-US" sz="2400" b="1" dirty="0" smtClean="0"/>
              <a:t>OUTLINE OF THE BOOKS OF I AND II CHRONICLES</a:t>
            </a:r>
          </a:p>
          <a:p>
            <a:pPr marL="274320" indent="-274320" eaLnBrk="1" fontAlgn="auto" hangingPunct="1">
              <a:spcAft>
                <a:spcPts val="0"/>
              </a:spcAft>
              <a:buClr>
                <a:schemeClr val="accent3"/>
              </a:buClr>
              <a:buFont typeface="Wingdings 2"/>
              <a:buNone/>
              <a:defRPr/>
            </a:pPr>
            <a:r>
              <a:rPr lang="en-US" b="1" dirty="0" smtClean="0"/>
              <a:t>II. GOD'S REVEALED TEMPLE (II Chronicles 1- 36)</a:t>
            </a:r>
          </a:p>
          <a:p>
            <a:pPr marL="274320" indent="-274320" eaLnBrk="1" fontAlgn="auto" hangingPunct="1">
              <a:spcAft>
                <a:spcPts val="0"/>
              </a:spcAft>
              <a:buClr>
                <a:schemeClr val="accent3"/>
              </a:buClr>
              <a:buFont typeface="Wingdings 2"/>
              <a:buChar char=""/>
              <a:defRPr/>
            </a:pPr>
            <a:r>
              <a:rPr lang="en-US" dirty="0" smtClean="0"/>
              <a:t>II Chronicles describes the construction of the temple and the religious life of the nation under Solomon and the other kings of Judah.</a:t>
            </a:r>
          </a:p>
          <a:p>
            <a:pPr marL="274320" indent="-274320" eaLnBrk="1" fontAlgn="auto" hangingPunct="1">
              <a:spcAft>
                <a:spcPts val="0"/>
              </a:spcAft>
              <a:buClr>
                <a:schemeClr val="accent3"/>
              </a:buClr>
              <a:buFont typeface="Wingdings 2"/>
              <a:buNone/>
              <a:defRPr/>
            </a:pPr>
            <a:r>
              <a:rPr lang="en-US" b="1" dirty="0" smtClean="0"/>
              <a:t>A. During Solomon's Reign (Chapters 1 - 9)</a:t>
            </a:r>
          </a:p>
          <a:p>
            <a:pPr marL="274320" indent="-274320" eaLnBrk="1" fontAlgn="auto" hangingPunct="1">
              <a:spcAft>
                <a:spcPts val="0"/>
              </a:spcAft>
              <a:buClr>
                <a:schemeClr val="accent3"/>
              </a:buClr>
              <a:buFont typeface="Wingdings 2"/>
              <a:buChar char=""/>
              <a:defRPr/>
            </a:pPr>
            <a:r>
              <a:rPr lang="en-US" dirty="0" smtClean="0"/>
              <a:t>This first section deals with the temple and Solomon's role in it. This time the writer ignored the early struggles for control and focused on the highlight of his career, the building of the temple.</a:t>
            </a:r>
          </a:p>
          <a:p>
            <a:pPr marL="274320" indent="-274320" eaLnBrk="1" fontAlgn="auto" hangingPunct="1">
              <a:spcAft>
                <a:spcPts val="0"/>
              </a:spcAft>
              <a:buClr>
                <a:schemeClr val="accent3"/>
              </a:buClr>
              <a:buFont typeface="Wingdings 2"/>
              <a:buChar char=""/>
              <a:defRPr/>
            </a:pPr>
            <a:r>
              <a:rPr lang="en-US" dirty="0" smtClean="0"/>
              <a:t>The Lord elevated Solomon in the eyes of his people, granted his request for wisdom, and blessed him with riches and power (1-2).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lstStyle/>
          <a:p>
            <a:pPr eaLnBrk="1" hangingPunct="1">
              <a:buFont typeface="Wingdings 2" pitchFamily="18" charset="2"/>
              <a:buNone/>
            </a:pPr>
            <a:r>
              <a:rPr lang="en-US" sz="2400" b="1" smtClean="0"/>
              <a:t>OUTLINE OF THE BOOKS OF I AND II CHRONICLES</a:t>
            </a:r>
          </a:p>
          <a:p>
            <a:pPr eaLnBrk="1" hangingPunct="1">
              <a:buFont typeface="Wingdings 2" pitchFamily="18" charset="2"/>
              <a:buNone/>
            </a:pPr>
            <a:r>
              <a:rPr lang="en-US" b="1" smtClean="0"/>
              <a:t>II. GOD'S REVEALED TEMPLE (II Chronicles 1- 36)</a:t>
            </a:r>
          </a:p>
          <a:p>
            <a:pPr eaLnBrk="1" hangingPunct="1">
              <a:buFont typeface="Wingdings 2" pitchFamily="18" charset="2"/>
              <a:buNone/>
            </a:pPr>
            <a:r>
              <a:rPr lang="en-US" b="1" smtClean="0"/>
              <a:t>A. During Solomon's Reign (Chapters 1 - 9)</a:t>
            </a:r>
          </a:p>
          <a:p>
            <a:pPr eaLnBrk="1" hangingPunct="1"/>
            <a:r>
              <a:rPr lang="en-US" smtClean="0"/>
              <a:t>Chapters 3 through 7 detail the building and furnishing of the Temple, the dedication of the sanctuary and the instillation of the Ark. </a:t>
            </a:r>
          </a:p>
          <a:p>
            <a:pPr eaLnBrk="1" hangingPunct="1"/>
            <a:r>
              <a:rPr lang="en-US" smtClean="0"/>
              <a:t>In chapters 8 and 9 the writer illustrates how God honored His promises, expanded his kingdom, and gave him fame and wealth.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lstStyle/>
          <a:p>
            <a:pPr eaLnBrk="1" hangingPunct="1">
              <a:buFont typeface="Wingdings 2" pitchFamily="18" charset="2"/>
              <a:buNone/>
            </a:pPr>
            <a:r>
              <a:rPr lang="en-US" sz="2400" b="1" smtClean="0"/>
              <a:t>OUTLINE OF THE BOOKS OF I AND II CHRONICLES</a:t>
            </a:r>
          </a:p>
          <a:p>
            <a:pPr eaLnBrk="1" hangingPunct="1">
              <a:buFont typeface="Wingdings 2" pitchFamily="18" charset="2"/>
              <a:buNone/>
            </a:pPr>
            <a:r>
              <a:rPr lang="en-US" b="1" smtClean="0"/>
              <a:t>II. GOD'S REVEALED TEMPLE (II Chronicles 1- 36)</a:t>
            </a:r>
          </a:p>
          <a:p>
            <a:pPr eaLnBrk="1" hangingPunct="1"/>
            <a:r>
              <a:rPr lang="en-US" b="1" smtClean="0"/>
              <a:t>B. During Judah's Kings Reign (Chapters 10 - 36)</a:t>
            </a:r>
          </a:p>
          <a:p>
            <a:pPr eaLnBrk="1" hangingPunct="1"/>
            <a:r>
              <a:rPr lang="en-US" smtClean="0"/>
              <a:t>The second part of II Chronicles reviews the spiritual life of Judah under a variety of kings. </a:t>
            </a:r>
          </a:p>
          <a:p>
            <a:pPr eaLnBrk="1" hangingPunct="1"/>
            <a:r>
              <a:rPr lang="en-US" smtClean="0"/>
              <a:t>After Solomon's death and the separation of the kingdom, Judah alternates between spiritual decay and religious reformation.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smtClean="0"/>
              <a:t>Old Testament Survey- Leviticus</a:t>
            </a:r>
          </a:p>
        </p:txBody>
      </p:sp>
      <p:sp>
        <p:nvSpPr>
          <p:cNvPr id="3" name="Content Placeholder 2"/>
          <p:cNvSpPr>
            <a:spLocks noGrp="1"/>
          </p:cNvSpPr>
          <p:nvPr>
            <p:ph idx="1"/>
          </p:nvPr>
        </p:nvSpPr>
        <p:spPr/>
        <p:txBody>
          <a:bodyPr/>
          <a:lstStyle/>
          <a:p>
            <a:pPr eaLnBrk="1" hangingPunct="1"/>
            <a:r>
              <a:rPr lang="en-US" smtClean="0"/>
              <a:t>The book of Leviticus compliments the book of Exodus.</a:t>
            </a:r>
          </a:p>
          <a:p>
            <a:pPr eaLnBrk="1" hangingPunct="1"/>
            <a:r>
              <a:rPr lang="en-US" smtClean="0"/>
              <a:t>With the exception of chapters 8-10 it doesn’t advance the story of the Old Testament.</a:t>
            </a:r>
          </a:p>
          <a:p>
            <a:pPr eaLnBrk="1" hangingPunct="1"/>
            <a:r>
              <a:rPr lang="en-US" smtClean="0"/>
              <a:t>Leviticus does continue the law code of Israel.</a:t>
            </a:r>
          </a:p>
          <a:p>
            <a:pPr eaLnBrk="1" hangingPunct="1"/>
            <a:r>
              <a:rPr lang="en-US" smtClean="0"/>
              <a:t>Moses received these laws from God, while he was inside the newly constructed Tabernacle. He wrote this book about one year after the Exodus from Egypt (c. 1444 BC).</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normAutofit fontScale="85000" lnSpcReduction="10000"/>
          </a:bodyPr>
          <a:lstStyle/>
          <a:p>
            <a:pPr marL="274320" indent="-274320" eaLnBrk="1" fontAlgn="auto" hangingPunct="1">
              <a:spcAft>
                <a:spcPts val="0"/>
              </a:spcAft>
              <a:buClr>
                <a:schemeClr val="accent3"/>
              </a:buClr>
              <a:buFont typeface="Wingdings 2"/>
              <a:buNone/>
              <a:defRPr/>
            </a:pPr>
            <a:r>
              <a:rPr lang="en-US" sz="2400" b="1" dirty="0" smtClean="0"/>
              <a:t>OUTLINE OF THE BOOKS OF I AND II CHRONICLES</a:t>
            </a:r>
          </a:p>
          <a:p>
            <a:pPr marL="274320" indent="-274320" eaLnBrk="1" fontAlgn="auto" hangingPunct="1">
              <a:spcAft>
                <a:spcPts val="0"/>
              </a:spcAft>
              <a:buClr>
                <a:schemeClr val="accent3"/>
              </a:buClr>
              <a:buFont typeface="Wingdings 2"/>
              <a:buNone/>
              <a:defRPr/>
            </a:pPr>
            <a:r>
              <a:rPr lang="en-US" b="1" dirty="0" smtClean="0"/>
              <a:t>II. GOD'S REVEALED TEMPLE (II Chronicles 1- 36)</a:t>
            </a:r>
          </a:p>
          <a:p>
            <a:pPr marL="274320" indent="-274320" eaLnBrk="1" fontAlgn="auto" hangingPunct="1">
              <a:spcAft>
                <a:spcPts val="0"/>
              </a:spcAft>
              <a:buClr>
                <a:schemeClr val="accent3"/>
              </a:buClr>
              <a:buFont typeface="Wingdings 2"/>
              <a:buChar char=""/>
              <a:defRPr/>
            </a:pPr>
            <a:r>
              <a:rPr lang="en-US" b="1" dirty="0" smtClean="0"/>
              <a:t>B. During Judah's Kings Reign (Chapters 10 - 36)</a:t>
            </a:r>
          </a:p>
          <a:p>
            <a:pPr marL="274320" indent="-274320" eaLnBrk="1" fontAlgn="auto" hangingPunct="1">
              <a:spcAft>
                <a:spcPts val="0"/>
              </a:spcAft>
              <a:buClr>
                <a:schemeClr val="accent3"/>
              </a:buClr>
              <a:buFont typeface="Wingdings 2"/>
              <a:buChar char=""/>
              <a:defRPr/>
            </a:pPr>
            <a:r>
              <a:rPr lang="en-US" dirty="0" smtClean="0"/>
              <a:t>This is a very long section and much of what is included was covered in the Book of II Kings. </a:t>
            </a:r>
          </a:p>
          <a:p>
            <a:pPr marL="274320" indent="-274320" eaLnBrk="1" fontAlgn="auto" hangingPunct="1">
              <a:spcAft>
                <a:spcPts val="0"/>
              </a:spcAft>
              <a:buClr>
                <a:schemeClr val="accent3"/>
              </a:buClr>
              <a:buFont typeface="Wingdings 2"/>
              <a:buChar char=""/>
              <a:defRPr/>
            </a:pPr>
            <a:r>
              <a:rPr lang="en-US" dirty="0" smtClean="0"/>
              <a:t>The history ebbs and flows based mainly on the current king's attitude toward the temple and worship of the true God.</a:t>
            </a:r>
          </a:p>
          <a:p>
            <a:pPr marL="274320" indent="-274320" eaLnBrk="1" fontAlgn="auto" hangingPunct="1">
              <a:spcAft>
                <a:spcPts val="0"/>
              </a:spcAft>
              <a:buClr>
                <a:schemeClr val="accent3"/>
              </a:buClr>
              <a:buFont typeface="Wingdings 2"/>
              <a:buChar char=""/>
              <a:defRPr/>
            </a:pPr>
            <a:r>
              <a:rPr lang="en-US" dirty="0" smtClean="0"/>
              <a:t> For the most part, the kings of Judah are characterized by sin and compromise. Some participated and encouraged idol worship while others just tolerated sin by allowing the “high places” to stand. </a:t>
            </a:r>
          </a:p>
          <a:p>
            <a:pPr marL="274320" indent="-274320" eaLnBrk="1" fontAlgn="auto" hangingPunct="1">
              <a:spcAft>
                <a:spcPts val="0"/>
              </a:spcAft>
              <a:buClr>
                <a:schemeClr val="accent3"/>
              </a:buClr>
              <a:buFont typeface="Wingdings 2"/>
              <a:buChar char=""/>
              <a:defRPr/>
            </a:pPr>
            <a:r>
              <a:rPr lang="en-US" dirty="0" smtClean="0"/>
              <a:t>The result  of sinful kings was Judah sinking  into apostasy, war and affliction.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None/>
              <a:defRPr/>
            </a:pPr>
            <a:r>
              <a:rPr lang="en-US" sz="2400" b="1" dirty="0" smtClean="0"/>
              <a:t>OUTLINE OF THE BOOKS OF I AND II CHRONICLES</a:t>
            </a:r>
          </a:p>
          <a:p>
            <a:pPr marL="274320" indent="-274320" eaLnBrk="1" fontAlgn="auto" hangingPunct="1">
              <a:spcAft>
                <a:spcPts val="0"/>
              </a:spcAft>
              <a:buClr>
                <a:schemeClr val="accent3"/>
              </a:buClr>
              <a:buFont typeface="Wingdings 2"/>
              <a:buNone/>
              <a:defRPr/>
            </a:pPr>
            <a:r>
              <a:rPr lang="en-US" b="1" dirty="0" smtClean="0"/>
              <a:t>II. GOD'S REVEALED TEMPLE (II Chronicles 1- 36)</a:t>
            </a:r>
          </a:p>
          <a:p>
            <a:pPr marL="274320" indent="-274320" eaLnBrk="1" fontAlgn="auto" hangingPunct="1">
              <a:spcAft>
                <a:spcPts val="0"/>
              </a:spcAft>
              <a:buClr>
                <a:schemeClr val="accent3"/>
              </a:buClr>
              <a:buFont typeface="Wingdings 2"/>
              <a:buChar char=""/>
              <a:defRPr/>
            </a:pPr>
            <a:r>
              <a:rPr lang="en-US" b="1" dirty="0" smtClean="0"/>
              <a:t>B. During Judah's Kings Reign (Chapters 10 - 36)</a:t>
            </a:r>
          </a:p>
          <a:p>
            <a:pPr marL="274320" indent="-274320" eaLnBrk="1" fontAlgn="auto" hangingPunct="1">
              <a:spcAft>
                <a:spcPts val="0"/>
              </a:spcAft>
              <a:buClr>
                <a:schemeClr val="accent3"/>
              </a:buClr>
              <a:buFont typeface="Wingdings 2"/>
              <a:buChar char=""/>
              <a:defRPr/>
            </a:pPr>
            <a:r>
              <a:rPr lang="en-US" dirty="0" err="1" smtClean="0"/>
              <a:t>Rehoboam</a:t>
            </a:r>
            <a:r>
              <a:rPr lang="en-US" dirty="0" smtClean="0"/>
              <a:t> refused to lighten the tax burden on the ten northern tribes causing the split (10-11)</a:t>
            </a:r>
          </a:p>
          <a:p>
            <a:pPr marL="274320" indent="-274320" eaLnBrk="1" fontAlgn="auto" hangingPunct="1">
              <a:spcAft>
                <a:spcPts val="0"/>
              </a:spcAft>
              <a:buClr>
                <a:schemeClr val="accent3"/>
              </a:buClr>
              <a:buFont typeface="Wingdings 2"/>
              <a:buChar char=""/>
              <a:defRPr/>
            </a:pPr>
            <a:r>
              <a:rPr lang="en-US" dirty="0" err="1" smtClean="0"/>
              <a:t>Abijah</a:t>
            </a:r>
            <a:r>
              <a:rPr lang="en-US" dirty="0" smtClean="0"/>
              <a:t> fought Jeroboam's apostasy (sermon in chapter 13) and supported worship led by true </a:t>
            </a:r>
            <a:r>
              <a:rPr lang="en-US" dirty="0" err="1" smtClean="0"/>
              <a:t>priestsin</a:t>
            </a:r>
            <a:r>
              <a:rPr lang="en-US" dirty="0" smtClean="0"/>
              <a:t> Jerusalem.</a:t>
            </a:r>
          </a:p>
          <a:p>
            <a:pPr marL="274320" indent="-274320" eaLnBrk="1" fontAlgn="auto" hangingPunct="1">
              <a:spcAft>
                <a:spcPts val="0"/>
              </a:spcAft>
              <a:buClr>
                <a:schemeClr val="accent3"/>
              </a:buClr>
              <a:buFont typeface="Wingdings 2"/>
              <a:buChar char=""/>
              <a:defRPr/>
            </a:pPr>
            <a:r>
              <a:rPr lang="en-US" dirty="0" err="1" smtClean="0"/>
              <a:t>Asa</a:t>
            </a:r>
            <a:r>
              <a:rPr lang="en-US" dirty="0" smtClean="0"/>
              <a:t> relied on the Lord and instituted reform, removing idols and rebuilding the altar (14 - 16). Jehoshaphat served the Lord by sending Levites throughout the land teaching the Book of the Law (17).</a:t>
            </a:r>
          </a:p>
          <a:p>
            <a:pPr marL="274320" indent="-274320" eaLnBrk="1" fontAlgn="auto" hangingPunct="1">
              <a:spcAft>
                <a:spcPts val="0"/>
              </a:spcAft>
              <a:buClr>
                <a:schemeClr val="accent3"/>
              </a:buClr>
              <a:buFont typeface="Wingdings 2"/>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lstStyle/>
          <a:p>
            <a:pPr eaLnBrk="1" hangingPunct="1">
              <a:buFont typeface="Wingdings 2" pitchFamily="18" charset="2"/>
              <a:buNone/>
            </a:pPr>
            <a:r>
              <a:rPr lang="en-US" sz="2400" b="1" smtClean="0"/>
              <a:t>OUTLINE OF THE BOOKS OF I AND II CHRONICLES</a:t>
            </a:r>
          </a:p>
          <a:p>
            <a:pPr eaLnBrk="1" hangingPunct="1">
              <a:buFont typeface="Wingdings 2" pitchFamily="18" charset="2"/>
              <a:buNone/>
            </a:pPr>
            <a:r>
              <a:rPr lang="en-US" b="1" smtClean="0"/>
              <a:t>II. GOD'S REVEALED TEMPLE (II Chronicles 1- 36)</a:t>
            </a:r>
          </a:p>
          <a:p>
            <a:pPr eaLnBrk="1" hangingPunct="1"/>
            <a:r>
              <a:rPr lang="en-US" b="1" smtClean="0"/>
              <a:t>B. During Judah's Kings Reign (Chapters 10 - 36)</a:t>
            </a:r>
          </a:p>
          <a:p>
            <a:pPr eaLnBrk="1" hangingPunct="1"/>
            <a:r>
              <a:rPr lang="en-US" smtClean="0"/>
              <a:t>Chapters 18-21 recap the reign of Jehoshaphat, his evil alliance with Ahab, the north's most wicked king, giving his son in marriage to Ahab's daughter. </a:t>
            </a:r>
          </a:p>
          <a:p>
            <a:pPr eaLnBrk="1" hangingPunct="1"/>
            <a:r>
              <a:rPr lang="en-US" smtClean="0"/>
              <a:t>Jehoshaphat repented and removed pagan objects of worship, but he later joined with Ahaziah, Ahab's son to build a mighty navy to conquer the world, but which God destroyed before it could leave port.</a:t>
            </a:r>
          </a:p>
          <a:p>
            <a:pPr eaLnBrk="1" hangingPunct="1">
              <a:buFont typeface="Wingdings 2" pitchFamily="18" charset="2"/>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None/>
              <a:defRPr/>
            </a:pPr>
            <a:r>
              <a:rPr lang="en-US" sz="2400" b="1" dirty="0" smtClean="0"/>
              <a:t>OUTLINE OF THE BOOKS OF I AND II CHRONICLES</a:t>
            </a:r>
          </a:p>
          <a:p>
            <a:pPr marL="274320" indent="-274320" eaLnBrk="1" fontAlgn="auto" hangingPunct="1">
              <a:spcAft>
                <a:spcPts val="0"/>
              </a:spcAft>
              <a:buClr>
                <a:schemeClr val="accent3"/>
              </a:buClr>
              <a:buFont typeface="Wingdings 2"/>
              <a:buNone/>
              <a:defRPr/>
            </a:pPr>
            <a:r>
              <a:rPr lang="en-US" b="1" dirty="0" smtClean="0"/>
              <a:t>II. GOD'S REVEALED TEMPLE (II Chronicles 1- 36)</a:t>
            </a:r>
          </a:p>
          <a:p>
            <a:pPr marL="274320" indent="-274320" eaLnBrk="1" fontAlgn="auto" hangingPunct="1">
              <a:spcAft>
                <a:spcPts val="0"/>
              </a:spcAft>
              <a:buClr>
                <a:schemeClr val="accent3"/>
              </a:buClr>
              <a:buFont typeface="Wingdings 2"/>
              <a:buChar char=""/>
              <a:defRPr/>
            </a:pPr>
            <a:r>
              <a:rPr lang="en-US" b="1" dirty="0" smtClean="0"/>
              <a:t>B. During Judah's Kings Reign (Chapters 10 - 36)</a:t>
            </a:r>
          </a:p>
          <a:p>
            <a:pPr marL="274320" indent="-274320" eaLnBrk="1" fontAlgn="auto" hangingPunct="1">
              <a:spcAft>
                <a:spcPts val="0"/>
              </a:spcAft>
              <a:buClr>
                <a:schemeClr val="accent3"/>
              </a:buClr>
              <a:buFont typeface="Wingdings 2"/>
              <a:buChar char=""/>
              <a:defRPr/>
            </a:pPr>
            <a:r>
              <a:rPr lang="en-US" dirty="0" smtClean="0"/>
              <a:t>In the middle of </a:t>
            </a:r>
            <a:r>
              <a:rPr lang="en-US" dirty="0" err="1" smtClean="0"/>
              <a:t>Jehoram's</a:t>
            </a:r>
            <a:r>
              <a:rPr lang="en-US" dirty="0" smtClean="0"/>
              <a:t> (Jehoshaphat's son) evil reign, Jehu, his military commander was instructed by a prophet to purge the land of Baal worship. He did this by killing all of Ahab's family except Ahab's daughter </a:t>
            </a:r>
            <a:r>
              <a:rPr lang="en-US" dirty="0" err="1" smtClean="0"/>
              <a:t>Athaliah</a:t>
            </a:r>
            <a:r>
              <a:rPr lang="en-US" dirty="0" smtClean="0"/>
              <a:t>. </a:t>
            </a:r>
          </a:p>
          <a:p>
            <a:pPr marL="274320" indent="-274320" eaLnBrk="1" fontAlgn="auto" hangingPunct="1">
              <a:spcAft>
                <a:spcPts val="0"/>
              </a:spcAft>
              <a:buClr>
                <a:schemeClr val="accent3"/>
              </a:buClr>
              <a:buFont typeface="Wingdings 2"/>
              <a:buChar char=""/>
              <a:defRPr/>
            </a:pPr>
            <a:r>
              <a:rPr lang="en-US" dirty="0" smtClean="0"/>
              <a:t>She grabbed the throne and killed all of the heirs of Judah except</a:t>
            </a:r>
          </a:p>
          <a:p>
            <a:pPr marL="274320" indent="-274320" eaLnBrk="1" fontAlgn="auto" hangingPunct="1">
              <a:spcAft>
                <a:spcPts val="0"/>
              </a:spcAft>
              <a:buClr>
                <a:schemeClr val="accent3"/>
              </a:buClr>
              <a:buFont typeface="Wingdings 2"/>
              <a:buChar char=""/>
              <a:defRPr/>
            </a:pPr>
            <a:r>
              <a:rPr lang="en-US" dirty="0" err="1" smtClean="0"/>
              <a:t>Joash</a:t>
            </a:r>
            <a:r>
              <a:rPr lang="en-US" dirty="0" smtClean="0"/>
              <a:t> (a child) who was hidden in the temple (22).</a:t>
            </a:r>
          </a:p>
          <a:p>
            <a:pPr marL="274320" indent="-274320" eaLnBrk="1" fontAlgn="auto" hangingPunct="1">
              <a:spcAft>
                <a:spcPts val="0"/>
              </a:spcAft>
              <a:buClr>
                <a:schemeClr val="accent3"/>
              </a:buClr>
              <a:buFont typeface="Wingdings 2"/>
              <a:buChar char=""/>
              <a:defRPr/>
            </a:pPr>
            <a:r>
              <a:rPr lang="en-US" dirty="0" smtClean="0"/>
              <a:t>The Levites and priests gathered the people together and made him king, killing </a:t>
            </a:r>
            <a:r>
              <a:rPr lang="en-US" dirty="0" err="1" smtClean="0"/>
              <a:t>Athaliah</a:t>
            </a:r>
            <a:r>
              <a:rPr lang="en-US" dirty="0" smtClean="0"/>
              <a:t> in the process. </a:t>
            </a:r>
          </a:p>
          <a:p>
            <a:pPr marL="274320" indent="-274320" eaLnBrk="1" fontAlgn="auto" hangingPunct="1">
              <a:spcAft>
                <a:spcPts val="0"/>
              </a:spcAft>
              <a:buClr>
                <a:schemeClr val="accent3"/>
              </a:buClr>
              <a:buFont typeface="Wingdings 2"/>
              <a:buChar char=""/>
              <a:defRPr/>
            </a:pPr>
            <a:r>
              <a:rPr lang="en-US" dirty="0" err="1" smtClean="0"/>
              <a:t>Joash</a:t>
            </a:r>
            <a:r>
              <a:rPr lang="en-US" dirty="0" smtClean="0"/>
              <a:t> restored the temple by collecting willing offerings from the people (23-24)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None/>
              <a:defRPr/>
            </a:pPr>
            <a:r>
              <a:rPr lang="en-US" sz="2400" b="1" dirty="0" smtClean="0"/>
              <a:t>OUTLINE OF THE BOOKS OF I AND II CHRONICLES</a:t>
            </a:r>
          </a:p>
          <a:p>
            <a:pPr marL="274320" indent="-274320" eaLnBrk="1" fontAlgn="auto" hangingPunct="1">
              <a:spcAft>
                <a:spcPts val="0"/>
              </a:spcAft>
              <a:buClr>
                <a:schemeClr val="accent3"/>
              </a:buClr>
              <a:buFont typeface="Wingdings 2"/>
              <a:buNone/>
              <a:defRPr/>
            </a:pPr>
            <a:r>
              <a:rPr lang="en-US" b="1" dirty="0" smtClean="0"/>
              <a:t>II. GOD'S REVEALED TEMPLE (II Chronicles 1- 36)</a:t>
            </a:r>
          </a:p>
          <a:p>
            <a:pPr marL="274320" indent="-274320" eaLnBrk="1" fontAlgn="auto" hangingPunct="1">
              <a:spcAft>
                <a:spcPts val="0"/>
              </a:spcAft>
              <a:buClr>
                <a:schemeClr val="accent3"/>
              </a:buClr>
              <a:buFont typeface="Wingdings 2"/>
              <a:buChar char=""/>
              <a:defRPr/>
            </a:pPr>
            <a:r>
              <a:rPr lang="en-US" b="1" dirty="0" smtClean="0"/>
              <a:t>B. During Judah's Kings Reign (Chapters 10 - 36)</a:t>
            </a:r>
          </a:p>
          <a:p>
            <a:pPr marL="274320" indent="-274320" eaLnBrk="1" fontAlgn="auto" hangingPunct="1">
              <a:spcAft>
                <a:spcPts val="0"/>
              </a:spcAft>
              <a:buClr>
                <a:schemeClr val="accent3"/>
              </a:buClr>
              <a:buFont typeface="Wingdings 2"/>
              <a:buChar char=""/>
              <a:defRPr/>
            </a:pPr>
            <a:r>
              <a:rPr lang="en-US" dirty="0" err="1" smtClean="0"/>
              <a:t>Uzziah</a:t>
            </a:r>
            <a:r>
              <a:rPr lang="en-US" dirty="0" smtClean="0"/>
              <a:t> (</a:t>
            </a:r>
            <a:r>
              <a:rPr lang="en-US" dirty="0" err="1" smtClean="0"/>
              <a:t>Azariah</a:t>
            </a:r>
            <a:r>
              <a:rPr lang="en-US" dirty="0" smtClean="0"/>
              <a:t>) became king at age 16 and, under the tutoring of Zechariah, was blessed by God for fifty-two years. </a:t>
            </a:r>
          </a:p>
          <a:p>
            <a:pPr marL="274320" indent="-274320" eaLnBrk="1" fontAlgn="auto" hangingPunct="1">
              <a:spcAft>
                <a:spcPts val="0"/>
              </a:spcAft>
              <a:buClr>
                <a:schemeClr val="accent3"/>
              </a:buClr>
              <a:buFont typeface="Wingdings 2"/>
              <a:buChar char=""/>
              <a:defRPr/>
            </a:pPr>
            <a:r>
              <a:rPr lang="en-US" dirty="0" smtClean="0"/>
              <a:t>He built a modern mechanized army and expanded the kingdom, but pride, evidenced by his attempt to present his own sacrifices, caused God to afflict him with leprosy (25-26).</a:t>
            </a:r>
          </a:p>
          <a:p>
            <a:pPr marL="274320" indent="-274320" eaLnBrk="1" fontAlgn="auto" hangingPunct="1">
              <a:spcAft>
                <a:spcPts val="0"/>
              </a:spcAft>
              <a:buClr>
                <a:schemeClr val="accent3"/>
              </a:buClr>
              <a:buFont typeface="Wingdings 2"/>
              <a:buChar char=""/>
              <a:defRPr/>
            </a:pPr>
            <a:r>
              <a:rPr lang="en-US" dirty="0" smtClean="0"/>
              <a:t>His son </a:t>
            </a:r>
            <a:r>
              <a:rPr lang="en-US" dirty="0" err="1" smtClean="0"/>
              <a:t>Jotham</a:t>
            </a:r>
            <a:r>
              <a:rPr lang="en-US" dirty="0" smtClean="0"/>
              <a:t> was also righteous and blessed by God (27).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None/>
              <a:defRPr/>
            </a:pPr>
            <a:r>
              <a:rPr lang="en-US" sz="2400" b="1" dirty="0" smtClean="0"/>
              <a:t>OUTLINE OF THE BOOKS OF I AND II CHRONICLES</a:t>
            </a:r>
          </a:p>
          <a:p>
            <a:pPr marL="274320" indent="-274320" eaLnBrk="1" fontAlgn="auto" hangingPunct="1">
              <a:spcAft>
                <a:spcPts val="0"/>
              </a:spcAft>
              <a:buClr>
                <a:schemeClr val="accent3"/>
              </a:buClr>
              <a:buFont typeface="Wingdings 2"/>
              <a:buNone/>
              <a:defRPr/>
            </a:pPr>
            <a:r>
              <a:rPr lang="en-US" b="1" dirty="0" smtClean="0"/>
              <a:t>II. GOD'S REVEALED TEMPLE (II Chronicles 1- 36)</a:t>
            </a:r>
          </a:p>
          <a:p>
            <a:pPr marL="274320" indent="-274320" eaLnBrk="1" fontAlgn="auto" hangingPunct="1">
              <a:spcAft>
                <a:spcPts val="0"/>
              </a:spcAft>
              <a:buClr>
                <a:schemeClr val="accent3"/>
              </a:buClr>
              <a:buFont typeface="Wingdings 2"/>
              <a:buChar char=""/>
              <a:defRPr/>
            </a:pPr>
            <a:r>
              <a:rPr lang="en-US" b="1" dirty="0" smtClean="0"/>
              <a:t>B. During Judah's Kings Reign (Chapters 10 - 36)</a:t>
            </a:r>
          </a:p>
          <a:p>
            <a:pPr marL="274320" indent="-274320" eaLnBrk="1" fontAlgn="auto" hangingPunct="1">
              <a:spcAft>
                <a:spcPts val="0"/>
              </a:spcAft>
              <a:buClr>
                <a:schemeClr val="accent3"/>
              </a:buClr>
              <a:buFont typeface="Wingdings 2"/>
              <a:buChar char=""/>
              <a:defRPr/>
            </a:pPr>
            <a:r>
              <a:rPr lang="en-US" dirty="0" err="1" smtClean="0"/>
              <a:t>Ahaz</a:t>
            </a:r>
            <a:r>
              <a:rPr lang="en-US" dirty="0" smtClean="0"/>
              <a:t> followed, and he was noted for his practice of human sacrifice tied to his worship of Baal.</a:t>
            </a:r>
          </a:p>
          <a:p>
            <a:pPr marL="274320" indent="-274320" eaLnBrk="1" fontAlgn="auto" hangingPunct="1">
              <a:spcAft>
                <a:spcPts val="0"/>
              </a:spcAft>
              <a:buClr>
                <a:schemeClr val="accent3"/>
              </a:buClr>
              <a:buFont typeface="Wingdings 2"/>
              <a:buChar char=""/>
              <a:defRPr/>
            </a:pPr>
            <a:r>
              <a:rPr lang="en-US" dirty="0" err="1" smtClean="0"/>
              <a:t>Ahaz's</a:t>
            </a:r>
            <a:r>
              <a:rPr lang="en-US" dirty="0" smtClean="0"/>
              <a:t> punishment came in the form of military defeat and oppression (28).</a:t>
            </a:r>
          </a:p>
          <a:p>
            <a:pPr marL="274320" indent="-274320" eaLnBrk="1" fontAlgn="auto" hangingPunct="1">
              <a:spcAft>
                <a:spcPts val="0"/>
              </a:spcAft>
              <a:buClr>
                <a:schemeClr val="accent3"/>
              </a:buClr>
              <a:buFont typeface="Wingdings 2"/>
              <a:buChar char=""/>
              <a:defRPr/>
            </a:pPr>
            <a:r>
              <a:rPr lang="en-US" dirty="0" smtClean="0"/>
              <a:t>Hezekiah's rule is given a lot of attention. He was instrumental in bringing music into prominence in temple worship. </a:t>
            </a:r>
          </a:p>
          <a:p>
            <a:pPr marL="274320" indent="-274320" eaLnBrk="1" fontAlgn="auto" hangingPunct="1">
              <a:spcAft>
                <a:spcPts val="0"/>
              </a:spcAft>
              <a:buClr>
                <a:schemeClr val="accent3"/>
              </a:buClr>
              <a:buFont typeface="Wingdings 2"/>
              <a:buChar char=""/>
              <a:defRPr/>
            </a:pPr>
            <a:r>
              <a:rPr lang="en-US" dirty="0" smtClean="0"/>
              <a:t>He led a time of spiritual restoration. He re-instituted regular sacrifice and planned a great Passover convocation which the Lord used to bring a great revival (29-31).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normAutofit fontScale="92500"/>
          </a:bodyPr>
          <a:lstStyle/>
          <a:p>
            <a:pPr marL="274320" indent="-274320" eaLnBrk="1" fontAlgn="auto" hangingPunct="1">
              <a:spcAft>
                <a:spcPts val="0"/>
              </a:spcAft>
              <a:buClr>
                <a:schemeClr val="accent3"/>
              </a:buClr>
              <a:buFont typeface="Wingdings 2"/>
              <a:buNone/>
              <a:defRPr/>
            </a:pPr>
            <a:r>
              <a:rPr lang="en-US" sz="2400" b="1" dirty="0" smtClean="0"/>
              <a:t>OUTLINE OF THE BOOKS OF I AND II CHRONICLES</a:t>
            </a:r>
          </a:p>
          <a:p>
            <a:pPr marL="274320" indent="-274320" eaLnBrk="1" fontAlgn="auto" hangingPunct="1">
              <a:spcAft>
                <a:spcPts val="0"/>
              </a:spcAft>
              <a:buClr>
                <a:schemeClr val="accent3"/>
              </a:buClr>
              <a:buFont typeface="Wingdings 2"/>
              <a:buNone/>
              <a:defRPr/>
            </a:pPr>
            <a:r>
              <a:rPr lang="en-US" b="1" dirty="0" smtClean="0"/>
              <a:t>II. GOD'S REVEALED TEMPLE (II Chronicles 1- 36)</a:t>
            </a:r>
          </a:p>
          <a:p>
            <a:pPr marL="274320" indent="-274320" eaLnBrk="1" fontAlgn="auto" hangingPunct="1">
              <a:spcAft>
                <a:spcPts val="0"/>
              </a:spcAft>
              <a:buClr>
                <a:schemeClr val="accent3"/>
              </a:buClr>
              <a:buFont typeface="Wingdings 2"/>
              <a:buChar char=""/>
              <a:defRPr/>
            </a:pPr>
            <a:r>
              <a:rPr lang="en-US" b="1" dirty="0" smtClean="0"/>
              <a:t>B. During Judah's Kings Reign (Chapters 10 - 36)</a:t>
            </a:r>
          </a:p>
          <a:p>
            <a:pPr marL="274320" indent="-274320" eaLnBrk="1" fontAlgn="auto" hangingPunct="1">
              <a:spcAft>
                <a:spcPts val="0"/>
              </a:spcAft>
              <a:buClr>
                <a:schemeClr val="accent3"/>
              </a:buClr>
              <a:buFont typeface="Wingdings 2"/>
              <a:buChar char=""/>
              <a:defRPr/>
            </a:pPr>
            <a:r>
              <a:rPr lang="en-US" dirty="0" smtClean="0"/>
              <a:t>In chapter 32 we have the record of God's destruction of the armies of Sennacherib because of Hezekiah's faithfulness and, with Isaiah's help, he was blessed by God (32).</a:t>
            </a:r>
          </a:p>
          <a:p>
            <a:pPr marL="274320" indent="-274320" eaLnBrk="1" fontAlgn="auto" hangingPunct="1">
              <a:spcAft>
                <a:spcPts val="0"/>
              </a:spcAft>
              <a:buClr>
                <a:schemeClr val="accent3"/>
              </a:buClr>
              <a:buFont typeface="Wingdings 2"/>
              <a:buChar char=""/>
              <a:defRPr/>
            </a:pPr>
            <a:r>
              <a:rPr lang="en-US" dirty="0" smtClean="0"/>
              <a:t>Manasseh was blamed for the destruction of Jerusalem by the writer of Kings, but here the Chronicler dwells on his capture by Assyria and his repentance which led him back to his throne and gave him an opportunity to restore the temple and renew worship (33).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None/>
              <a:defRPr/>
            </a:pPr>
            <a:r>
              <a:rPr lang="en-US" sz="2400" b="1" dirty="0" smtClean="0"/>
              <a:t>OUTLINE OF THE BOOKS OF I AND II CHRONICLES</a:t>
            </a:r>
          </a:p>
          <a:p>
            <a:pPr marL="274320" indent="-274320" eaLnBrk="1" fontAlgn="auto" hangingPunct="1">
              <a:spcAft>
                <a:spcPts val="0"/>
              </a:spcAft>
              <a:buClr>
                <a:schemeClr val="accent3"/>
              </a:buClr>
              <a:buFont typeface="Wingdings 2"/>
              <a:buNone/>
              <a:defRPr/>
            </a:pPr>
            <a:r>
              <a:rPr lang="en-US" b="1" dirty="0" smtClean="0"/>
              <a:t>II. GOD'S REVEALED TEMPLE (II Chronicles 1- 36)</a:t>
            </a:r>
          </a:p>
          <a:p>
            <a:pPr marL="274320" indent="-274320" eaLnBrk="1" fontAlgn="auto" hangingPunct="1">
              <a:spcAft>
                <a:spcPts val="0"/>
              </a:spcAft>
              <a:buClr>
                <a:schemeClr val="accent3"/>
              </a:buClr>
              <a:buFont typeface="Wingdings 2"/>
              <a:buChar char=""/>
              <a:defRPr/>
            </a:pPr>
            <a:r>
              <a:rPr lang="en-US" b="1" dirty="0" smtClean="0"/>
              <a:t>B. During Judah's Kings Reign (Chapters 10 - 36)</a:t>
            </a:r>
          </a:p>
          <a:p>
            <a:pPr marL="274320" indent="-274320" eaLnBrk="1" fontAlgn="auto" hangingPunct="1">
              <a:spcAft>
                <a:spcPts val="0"/>
              </a:spcAft>
              <a:buClr>
                <a:schemeClr val="accent3"/>
              </a:buClr>
              <a:buFont typeface="Wingdings 2"/>
              <a:buChar char=""/>
              <a:defRPr/>
            </a:pPr>
            <a:r>
              <a:rPr lang="en-US" dirty="0" smtClean="0"/>
              <a:t>Josiah's rule was very exciting as he purged idolatry from the land and the high places throughout Judah. </a:t>
            </a:r>
          </a:p>
          <a:p>
            <a:pPr marL="274320" indent="-274320" eaLnBrk="1" fontAlgn="auto" hangingPunct="1">
              <a:spcAft>
                <a:spcPts val="0"/>
              </a:spcAft>
              <a:buClr>
                <a:schemeClr val="accent3"/>
              </a:buClr>
              <a:buFont typeface="Wingdings 2"/>
              <a:buChar char=""/>
              <a:defRPr/>
            </a:pPr>
            <a:r>
              <a:rPr lang="en-US" dirty="0" smtClean="0"/>
              <a:t>His rule was considered, by the writer of Kings, to be second only to David's in greatness as he re-instituted the Passover again.</a:t>
            </a:r>
          </a:p>
          <a:p>
            <a:pPr marL="274320" indent="-274320" eaLnBrk="1" fontAlgn="auto" hangingPunct="1">
              <a:spcAft>
                <a:spcPts val="0"/>
              </a:spcAft>
              <a:buClr>
                <a:schemeClr val="accent3"/>
              </a:buClr>
              <a:buFont typeface="Wingdings 2"/>
              <a:buChar char=""/>
              <a:defRPr/>
            </a:pPr>
            <a:r>
              <a:rPr lang="en-US" dirty="0" smtClean="0"/>
              <a:t>Chronicles gives only a brief account of Judah's last kings since the slide was fast and furious (36).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None/>
              <a:defRPr/>
            </a:pPr>
            <a:r>
              <a:rPr lang="en-US" sz="2400" b="1" dirty="0" smtClean="0"/>
              <a:t>OUTLINE OF THE BOOKS OF I AND II CHRONICLES</a:t>
            </a:r>
          </a:p>
          <a:p>
            <a:pPr marL="274320" indent="-274320" eaLnBrk="1" fontAlgn="auto" hangingPunct="1">
              <a:spcAft>
                <a:spcPts val="0"/>
              </a:spcAft>
              <a:buClr>
                <a:schemeClr val="accent3"/>
              </a:buClr>
              <a:buFont typeface="Wingdings 2"/>
              <a:buNone/>
              <a:defRPr/>
            </a:pPr>
            <a:r>
              <a:rPr lang="en-US" b="1" dirty="0" smtClean="0"/>
              <a:t>II. GOD'S REVEALED TEMPLE (II Chronicles 1- 36)</a:t>
            </a:r>
          </a:p>
          <a:p>
            <a:pPr marL="274320" indent="-274320" eaLnBrk="1" fontAlgn="auto" hangingPunct="1">
              <a:spcAft>
                <a:spcPts val="0"/>
              </a:spcAft>
              <a:buClr>
                <a:schemeClr val="accent3"/>
              </a:buClr>
              <a:buFont typeface="Wingdings 2"/>
              <a:buChar char=""/>
              <a:defRPr/>
            </a:pPr>
            <a:r>
              <a:rPr lang="en-US" b="1" dirty="0" smtClean="0"/>
              <a:t>B. During Judah's Kings Reign (Chapters 10 - 36)</a:t>
            </a:r>
          </a:p>
          <a:p>
            <a:pPr marL="274320" indent="-274320" eaLnBrk="1" fontAlgn="auto" hangingPunct="1">
              <a:spcAft>
                <a:spcPts val="0"/>
              </a:spcAft>
              <a:buClr>
                <a:schemeClr val="accent3"/>
              </a:buClr>
              <a:buFont typeface="Wingdings 2"/>
              <a:buChar char=""/>
              <a:defRPr/>
            </a:pPr>
            <a:r>
              <a:rPr lang="en-US" b="1" dirty="0" smtClean="0"/>
              <a:t>C. During Cyrus's Reign (Chapter36)</a:t>
            </a:r>
          </a:p>
          <a:p>
            <a:pPr marL="274320" indent="-274320" eaLnBrk="1" fontAlgn="auto" hangingPunct="1">
              <a:spcAft>
                <a:spcPts val="0"/>
              </a:spcAft>
              <a:buClr>
                <a:schemeClr val="accent3"/>
              </a:buClr>
              <a:buFont typeface="Wingdings 2"/>
              <a:buChar char=""/>
              <a:defRPr/>
            </a:pPr>
            <a:r>
              <a:rPr lang="en-US" dirty="0" smtClean="0"/>
              <a:t>The end of the book is one of the strongest evidences of God's overpowering sovereignty.</a:t>
            </a:r>
          </a:p>
          <a:p>
            <a:pPr marL="274320" indent="-274320" eaLnBrk="1" fontAlgn="auto" hangingPunct="1">
              <a:spcAft>
                <a:spcPts val="0"/>
              </a:spcAft>
              <a:buClr>
                <a:schemeClr val="accent3"/>
              </a:buClr>
              <a:buFont typeface="Wingdings 2"/>
              <a:buChar char=""/>
              <a:defRPr/>
            </a:pPr>
            <a:r>
              <a:rPr lang="en-US" dirty="0" smtClean="0"/>
              <a:t>Cyrus, the king of the conquering Assyrians, published an edict permitting all conquered people to return to their lands and revive their religious tradition. </a:t>
            </a:r>
          </a:p>
          <a:p>
            <a:pPr marL="274320" indent="-274320" eaLnBrk="1" fontAlgn="auto" hangingPunct="1">
              <a:spcAft>
                <a:spcPts val="0"/>
              </a:spcAft>
              <a:buClr>
                <a:schemeClr val="accent3"/>
              </a:buClr>
              <a:buFont typeface="Wingdings 2"/>
              <a:buChar char=""/>
              <a:defRPr/>
            </a:pPr>
            <a:r>
              <a:rPr lang="en-US" dirty="0" smtClean="0"/>
              <a:t>For the Jews, he ordered the rebuilding of the Temple. Just when it looked like God's promises to Adam, Abraham, and David were abandoned, God used a pagan king to continue His master plan.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Title 1"/>
          <p:cNvSpPr>
            <a:spLocks noGrp="1"/>
          </p:cNvSpPr>
          <p:nvPr>
            <p:ph type="title"/>
          </p:nvPr>
        </p:nvSpPr>
        <p:spPr/>
        <p:txBody>
          <a:bodyPr/>
          <a:lstStyle/>
          <a:p>
            <a:pPr eaLnBrk="1" hangingPunct="1"/>
            <a:r>
              <a:rPr lang="en-US" sz="4000" smtClean="0"/>
              <a:t>Old Testament Survey- 1 &amp; 2 Chronicles</a:t>
            </a:r>
          </a:p>
        </p:txBody>
      </p:sp>
      <p:sp>
        <p:nvSpPr>
          <p:cNvPr id="3" name="Content Placeholder 2"/>
          <p:cNvSpPr>
            <a:spLocks noGrp="1"/>
          </p:cNvSpPr>
          <p:nvPr>
            <p:ph idx="1"/>
          </p:nvPr>
        </p:nvSpPr>
        <p:spPr/>
        <p:txBody>
          <a:bodyPr>
            <a:normAutofit fontScale="77500" lnSpcReduction="20000"/>
          </a:bodyPr>
          <a:lstStyle/>
          <a:p>
            <a:pPr marL="274320" indent="-274320" eaLnBrk="1" fontAlgn="auto" hangingPunct="1">
              <a:spcAft>
                <a:spcPts val="0"/>
              </a:spcAft>
              <a:buClr>
                <a:schemeClr val="accent3"/>
              </a:buClr>
              <a:buFont typeface="Wingdings 2"/>
              <a:buNone/>
              <a:defRPr/>
            </a:pPr>
            <a:r>
              <a:rPr lang="en-US" sz="2400" b="1" dirty="0" smtClean="0"/>
              <a:t>OUTLINE OF THE BOOKS OF I AND II CHRONICLES</a:t>
            </a:r>
          </a:p>
          <a:p>
            <a:pPr marL="274320" indent="-274320" eaLnBrk="1" fontAlgn="auto" hangingPunct="1">
              <a:spcAft>
                <a:spcPts val="0"/>
              </a:spcAft>
              <a:buClr>
                <a:schemeClr val="accent3"/>
              </a:buClr>
              <a:buFont typeface="Wingdings 2"/>
              <a:buNone/>
              <a:defRPr/>
            </a:pPr>
            <a:r>
              <a:rPr lang="en-US" b="1" dirty="0" smtClean="0"/>
              <a:t>II. GOD'S REVEALED TEMPLE (II Chronicles 1- 36)</a:t>
            </a:r>
          </a:p>
          <a:p>
            <a:pPr marL="274320" indent="-274320" eaLnBrk="1" fontAlgn="auto" hangingPunct="1">
              <a:spcAft>
                <a:spcPts val="0"/>
              </a:spcAft>
              <a:buClr>
                <a:schemeClr val="accent3"/>
              </a:buClr>
              <a:buFont typeface="Wingdings 2"/>
              <a:buChar char=""/>
              <a:defRPr/>
            </a:pPr>
            <a:r>
              <a:rPr lang="en-US" b="1" dirty="0" smtClean="0"/>
              <a:t>B. During Judah's Kings Reign (Chapters 10 - 36)</a:t>
            </a:r>
          </a:p>
          <a:p>
            <a:pPr marL="274320" indent="-274320" eaLnBrk="1" fontAlgn="auto" hangingPunct="1">
              <a:spcAft>
                <a:spcPts val="0"/>
              </a:spcAft>
              <a:buClr>
                <a:schemeClr val="accent3"/>
              </a:buClr>
              <a:buFont typeface="Wingdings 2"/>
              <a:buChar char=""/>
              <a:defRPr/>
            </a:pPr>
            <a:r>
              <a:rPr lang="en-US" b="1" dirty="0" smtClean="0"/>
              <a:t>C. During Cyrus's Reign (Chapter36)</a:t>
            </a:r>
          </a:p>
          <a:p>
            <a:pPr marL="274320" indent="-274320" eaLnBrk="1" fontAlgn="auto" hangingPunct="1">
              <a:spcAft>
                <a:spcPts val="0"/>
              </a:spcAft>
              <a:buClr>
                <a:schemeClr val="accent3"/>
              </a:buClr>
              <a:buFont typeface="Wingdings 2"/>
              <a:buChar char=""/>
              <a:defRPr/>
            </a:pPr>
            <a:r>
              <a:rPr lang="en-US" dirty="0" smtClean="0"/>
              <a:t>The statement which ends the Books of Chronicles also begins the accounts recorded in Ezra and Nehemiah. 2 Chronicles 36:22-23 says:</a:t>
            </a:r>
          </a:p>
          <a:p>
            <a:pPr marL="274320" indent="-274320" eaLnBrk="1" fontAlgn="auto" hangingPunct="1">
              <a:spcAft>
                <a:spcPts val="0"/>
              </a:spcAft>
              <a:buClr>
                <a:schemeClr val="accent3"/>
              </a:buClr>
              <a:buFont typeface="Wingdings 2"/>
              <a:buNone/>
              <a:defRPr/>
            </a:pPr>
            <a:r>
              <a:rPr lang="en-US" dirty="0" smtClean="0"/>
              <a:t>	Now in the first year of Cyrus king of Persia--in order to fulfill the word of the LORD by the mouth of Jeremiah--the LORD stirred up the spirit of Cyrus king of Persia, so that he sent a proclamation throughout his kingdom, and also put it in writing, saying, "Thus says Cyrus king of Persia, 'The LORD, the God of heaven, has given me all the kingdoms of the earth, and He has appointed me to build Him a house in Jerusalem, which is in Judah. Whoever there is among you of all His people, may the LORD his God be with him, and let him go up!'“ (NASB)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mtClean="0"/>
              <a:t>Old Testament Survey- Leviticus</a:t>
            </a:r>
          </a:p>
        </p:txBody>
      </p:sp>
      <p:sp>
        <p:nvSpPr>
          <p:cNvPr id="3" name="Content Placeholder 2"/>
          <p:cNvSpPr>
            <a:spLocks noGrp="1"/>
          </p:cNvSpPr>
          <p:nvPr>
            <p:ph idx="1"/>
          </p:nvPr>
        </p:nvSpPr>
        <p:spPr/>
        <p:txBody>
          <a:bodyPr/>
          <a:lstStyle/>
          <a:p>
            <a:pPr eaLnBrk="1" hangingPunct="1"/>
            <a:r>
              <a:rPr lang="en-US" smtClean="0"/>
              <a:t>The theme of Leviticus is that God is both unapproachable and approachable. He is holy, therefore to have a relationship with Him, we must be holy.</a:t>
            </a:r>
          </a:p>
          <a:p>
            <a:pPr eaLnBrk="1" hangingPunct="1"/>
            <a:r>
              <a:rPr lang="en-US" smtClean="0"/>
              <a:t>Holiness means “set apart.”</a:t>
            </a:r>
          </a:p>
          <a:p>
            <a:pPr eaLnBrk="1" hangingPunct="1"/>
            <a:r>
              <a:rPr lang="en-US" smtClean="0"/>
              <a:t>God is set apart from all of His creation; He is also set apart from sin. Therefore, His people need to be set apart from the other peoples and from the things of this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lstStyle/>
          <a:p>
            <a:pPr eaLnBrk="1" hangingPunct="1">
              <a:buFont typeface="Wingdings 2" pitchFamily="18" charset="2"/>
              <a:buNone/>
            </a:pPr>
            <a:r>
              <a:rPr lang="en-US" sz="1800" b="1" smtClean="0"/>
              <a:t>INTRODUCTION TO THE BOOK OF EZRA</a:t>
            </a:r>
          </a:p>
          <a:p>
            <a:pPr eaLnBrk="1" hangingPunct="1"/>
            <a:r>
              <a:rPr lang="en-US" sz="2400" b="1" i="1" smtClean="0"/>
              <a:t>Introduction:</a:t>
            </a:r>
          </a:p>
          <a:p>
            <a:pPr eaLnBrk="1" hangingPunct="1"/>
            <a:r>
              <a:rPr lang="en-US" sz="2400" smtClean="0"/>
              <a:t>There are six post-captivity books that record the return and restoration of the children of Judah at Jerusalem after the 70 years of Babylonian captivity. Three of them are historic and three are prophetic. </a:t>
            </a:r>
          </a:p>
          <a:p>
            <a:pPr eaLnBrk="1" hangingPunct="1"/>
            <a:r>
              <a:rPr lang="en-US" sz="2400" smtClean="0"/>
              <a:t>The historical books are Ezra, Nehemiah, and Esther .</a:t>
            </a:r>
          </a:p>
          <a:p>
            <a:pPr eaLnBrk="1" hangingPunct="1"/>
            <a:r>
              <a:rPr lang="en-US" sz="2400" smtClean="0"/>
              <a:t>The prophetic books are Haggai, Zechariah, and Malachi.</a:t>
            </a:r>
          </a:p>
          <a:p>
            <a:pPr eaLnBrk="1" hangingPunct="1">
              <a:buFont typeface="Wingdings 2" pitchFamily="18" charset="2"/>
              <a:buNone/>
            </a:pP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None/>
              <a:defRPr/>
            </a:pPr>
            <a:r>
              <a:rPr lang="en-US" sz="1800" b="1" dirty="0" smtClean="0"/>
              <a:t>INTRODUCTION TO THE BOOK OF EZRA</a:t>
            </a:r>
          </a:p>
          <a:p>
            <a:pPr marL="274320" indent="-274320" eaLnBrk="1" fontAlgn="auto" hangingPunct="1">
              <a:spcAft>
                <a:spcPts val="0"/>
              </a:spcAft>
              <a:buClr>
                <a:schemeClr val="accent3"/>
              </a:buClr>
              <a:buFont typeface="Wingdings 2"/>
              <a:buNone/>
              <a:defRPr/>
            </a:pPr>
            <a:r>
              <a:rPr lang="en-US" sz="2400" b="1" i="1" dirty="0" smtClean="0"/>
              <a:t>Introduction:</a:t>
            </a:r>
          </a:p>
          <a:p>
            <a:pPr marL="274320" indent="-274320" eaLnBrk="1" fontAlgn="auto" hangingPunct="1">
              <a:spcAft>
                <a:spcPts val="0"/>
              </a:spcAft>
              <a:buClr>
                <a:schemeClr val="accent3"/>
              </a:buClr>
              <a:buFont typeface="Wingdings 2"/>
              <a:buChar char=""/>
              <a:defRPr/>
            </a:pPr>
            <a:r>
              <a:rPr lang="en-US" sz="2400" b="1" i="1" dirty="0" smtClean="0"/>
              <a:t>Review:</a:t>
            </a:r>
          </a:p>
          <a:p>
            <a:pPr marL="274320" indent="-274320" eaLnBrk="1" fontAlgn="auto" hangingPunct="1">
              <a:spcAft>
                <a:spcPts val="0"/>
              </a:spcAft>
              <a:buClr>
                <a:schemeClr val="accent3"/>
              </a:buClr>
              <a:buFont typeface="Wingdings 2"/>
              <a:buChar char=""/>
              <a:defRPr/>
            </a:pPr>
            <a:r>
              <a:rPr lang="en-US" sz="2400" dirty="0" smtClean="0"/>
              <a:t>The captivity of Judah took place in three steps:</a:t>
            </a:r>
          </a:p>
          <a:p>
            <a:pPr marL="274320" indent="-274320" eaLnBrk="1" fontAlgn="auto" hangingPunct="1">
              <a:spcAft>
                <a:spcPts val="0"/>
              </a:spcAft>
              <a:buClr>
                <a:schemeClr val="accent3"/>
              </a:buClr>
              <a:buFont typeface="Wingdings 2"/>
              <a:buChar char=""/>
              <a:defRPr/>
            </a:pPr>
            <a:r>
              <a:rPr lang="en-US" sz="2400" dirty="0" smtClean="0"/>
              <a:t>1. In 605 BC., </a:t>
            </a:r>
            <a:r>
              <a:rPr lang="en-US" sz="2400" dirty="0" err="1" smtClean="0"/>
              <a:t>Nebuchadnezzer</a:t>
            </a:r>
            <a:r>
              <a:rPr lang="en-US" sz="2400" dirty="0" smtClean="0"/>
              <a:t> first invaded the land and took away </a:t>
            </a:r>
            <a:r>
              <a:rPr lang="en-US" sz="2400" dirty="0" err="1" smtClean="0"/>
              <a:t>Jehoiakim</a:t>
            </a:r>
            <a:r>
              <a:rPr lang="en-US" sz="2400" dirty="0" smtClean="0"/>
              <a:t> and other leading nobles, including Daniel and his friends.</a:t>
            </a:r>
          </a:p>
          <a:p>
            <a:pPr marL="274320" indent="-274320" eaLnBrk="1" fontAlgn="auto" hangingPunct="1">
              <a:spcAft>
                <a:spcPts val="0"/>
              </a:spcAft>
              <a:buClr>
                <a:schemeClr val="accent3"/>
              </a:buClr>
              <a:buFont typeface="Wingdings 2"/>
              <a:buChar char=""/>
              <a:defRPr/>
            </a:pPr>
            <a:r>
              <a:rPr lang="en-US" sz="2400" dirty="0" smtClean="0"/>
              <a:t>2. In 597 BC., a second Babylonian invasion took place, and King </a:t>
            </a:r>
            <a:r>
              <a:rPr lang="en-US" sz="2400" dirty="0" err="1" smtClean="0"/>
              <a:t>Jehoiachin</a:t>
            </a:r>
            <a:r>
              <a:rPr lang="en-US" sz="2400" dirty="0" smtClean="0"/>
              <a:t> was carried away together with most important people including Ezekiel and the ancestors of Mordecai.</a:t>
            </a:r>
          </a:p>
          <a:p>
            <a:pPr marL="274320" indent="-274320" eaLnBrk="1" fontAlgn="auto" hangingPunct="1">
              <a:spcAft>
                <a:spcPts val="0"/>
              </a:spcAft>
              <a:buClr>
                <a:schemeClr val="accent3"/>
              </a:buClr>
              <a:buFont typeface="Wingdings 2"/>
              <a:buChar char=""/>
              <a:defRPr/>
            </a:pPr>
            <a:r>
              <a:rPr lang="en-US" sz="2400" dirty="0" smtClean="0"/>
              <a:t>3. In 586 BC., Jerusalem was finally destroyed. Zedekiah, the king of Judah, broke an oath of allegiance to </a:t>
            </a:r>
            <a:r>
              <a:rPr lang="en-US" sz="2400" dirty="0" err="1" smtClean="0"/>
              <a:t>Nebuchadnezzer</a:t>
            </a:r>
            <a:r>
              <a:rPr lang="en-US" sz="2400" dirty="0" smtClean="0"/>
              <a:t> and entered into an alliance with Egypt to help him shake off the Babylonian yoke.</a:t>
            </a: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lstStyle/>
          <a:p>
            <a:pPr eaLnBrk="1" hangingPunct="1">
              <a:buFont typeface="Wingdings 2" pitchFamily="18" charset="2"/>
              <a:buNone/>
            </a:pPr>
            <a:r>
              <a:rPr lang="en-US" sz="1800" b="1" smtClean="0"/>
              <a:t>INTRODUCTION TO THE BOOK OF EZRA</a:t>
            </a:r>
          </a:p>
          <a:p>
            <a:pPr eaLnBrk="1" hangingPunct="1">
              <a:buFont typeface="Wingdings 2" pitchFamily="18" charset="2"/>
              <a:buNone/>
            </a:pPr>
            <a:r>
              <a:rPr lang="en-US" sz="2400" b="1" i="1" smtClean="0"/>
              <a:t>Introduction:</a:t>
            </a:r>
          </a:p>
          <a:p>
            <a:pPr eaLnBrk="1" hangingPunct="1"/>
            <a:r>
              <a:rPr lang="en-US" sz="2400" b="1" i="1" smtClean="0"/>
              <a:t>Review:</a:t>
            </a:r>
          </a:p>
          <a:p>
            <a:pPr eaLnBrk="1" hangingPunct="1"/>
            <a:r>
              <a:rPr lang="en-US" sz="2000" smtClean="0"/>
              <a:t>The capital city was besieged leading to terrible atrocities including children killed and eaten as the food ran out. </a:t>
            </a:r>
          </a:p>
          <a:p>
            <a:pPr eaLnBrk="1" hangingPunct="1"/>
            <a:r>
              <a:rPr lang="en-US" sz="2000" smtClean="0"/>
              <a:t>Finally Jerusalem was sacked, the Temple stripped and burned, and the remaining masses of people deported.</a:t>
            </a:r>
          </a:p>
          <a:p>
            <a:pPr eaLnBrk="1" hangingPunct="1"/>
            <a:r>
              <a:rPr lang="en-US" sz="2000" smtClean="0"/>
              <a:t>The land of Judah began to experience 70 years of slavery to make up for its neglected Sabbaths.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None/>
              <a:defRPr/>
            </a:pPr>
            <a:r>
              <a:rPr lang="en-US" sz="1800" b="1" dirty="0" smtClean="0"/>
              <a:t>INTRODUCTION TO THE BOOK OF EZRA</a:t>
            </a:r>
          </a:p>
          <a:p>
            <a:pPr marL="274320" indent="-274320" eaLnBrk="1" fontAlgn="auto" hangingPunct="1">
              <a:spcAft>
                <a:spcPts val="0"/>
              </a:spcAft>
              <a:buClr>
                <a:schemeClr val="accent3"/>
              </a:buClr>
              <a:buFont typeface="Wingdings 2"/>
              <a:buNone/>
              <a:defRPr/>
            </a:pPr>
            <a:r>
              <a:rPr lang="en-US" sz="2400" b="1" i="1" dirty="0" smtClean="0"/>
              <a:t>Introduction:</a:t>
            </a:r>
          </a:p>
          <a:p>
            <a:pPr marL="274320" indent="-274320" eaLnBrk="1" fontAlgn="auto" hangingPunct="1">
              <a:spcAft>
                <a:spcPts val="0"/>
              </a:spcAft>
              <a:buClr>
                <a:schemeClr val="accent3"/>
              </a:buClr>
              <a:buFont typeface="Wingdings 2"/>
              <a:buNone/>
              <a:defRPr/>
            </a:pPr>
            <a:r>
              <a:rPr lang="en-US" sz="2400" b="1" i="1" dirty="0" smtClean="0"/>
              <a:t>Review:</a:t>
            </a:r>
          </a:p>
          <a:p>
            <a:pPr marL="274320" indent="-274320" eaLnBrk="1" fontAlgn="auto" hangingPunct="1">
              <a:spcAft>
                <a:spcPts val="0"/>
              </a:spcAft>
              <a:buClr>
                <a:schemeClr val="accent3"/>
              </a:buClr>
              <a:buFont typeface="Wingdings 2"/>
              <a:buChar char=""/>
              <a:defRPr/>
            </a:pPr>
            <a:r>
              <a:rPr lang="en-US" sz="2000" dirty="0" smtClean="0"/>
              <a:t>The deportation of the people also took three steps:</a:t>
            </a:r>
          </a:p>
          <a:p>
            <a:pPr marL="274320" indent="-274320" eaLnBrk="1" fontAlgn="auto" hangingPunct="1">
              <a:spcAft>
                <a:spcPts val="0"/>
              </a:spcAft>
              <a:buClr>
                <a:schemeClr val="accent3"/>
              </a:buClr>
              <a:buFont typeface="Wingdings 2"/>
              <a:buChar char=""/>
              <a:defRPr/>
            </a:pPr>
            <a:r>
              <a:rPr lang="en-US" sz="2000" dirty="0" smtClean="0"/>
              <a:t>1. In approx. 538 BC., the Persian King Cyrus issued an order which gave the Jews the right to return to Jerusalem and rebuild the Temple. </a:t>
            </a:r>
          </a:p>
          <a:p>
            <a:pPr marL="274320" indent="-274320" eaLnBrk="1" fontAlgn="auto" hangingPunct="1">
              <a:spcAft>
                <a:spcPts val="0"/>
              </a:spcAft>
              <a:buClr>
                <a:schemeClr val="accent3"/>
              </a:buClr>
              <a:buFont typeface="Wingdings 2"/>
              <a:buChar char=""/>
              <a:defRPr/>
            </a:pPr>
            <a:r>
              <a:rPr lang="en-US" sz="2000" dirty="0" smtClean="0"/>
              <a:t>Only a small group (less than 50,000) responded led by </a:t>
            </a:r>
            <a:r>
              <a:rPr lang="en-US" sz="2000" dirty="0" err="1" smtClean="0"/>
              <a:t>Zerubbabel</a:t>
            </a:r>
            <a:r>
              <a:rPr lang="en-US" sz="2000" dirty="0" smtClean="0"/>
              <a:t>.</a:t>
            </a:r>
          </a:p>
          <a:p>
            <a:pPr marL="274320" indent="-274320" eaLnBrk="1" fontAlgn="auto" hangingPunct="1">
              <a:spcAft>
                <a:spcPts val="0"/>
              </a:spcAft>
              <a:buClr>
                <a:schemeClr val="accent3"/>
              </a:buClr>
              <a:buFont typeface="Wingdings 2"/>
              <a:buChar char=""/>
              <a:defRPr/>
            </a:pPr>
            <a:r>
              <a:rPr lang="en-US" sz="2000" dirty="0" smtClean="0"/>
              <a:t>2. In 458 BC., a generation latter, another group returned under the leadership of Ezra.</a:t>
            </a:r>
          </a:p>
          <a:p>
            <a:pPr marL="274320" indent="-274320" eaLnBrk="1" fontAlgn="auto" hangingPunct="1">
              <a:spcAft>
                <a:spcPts val="0"/>
              </a:spcAft>
              <a:buClr>
                <a:schemeClr val="accent3"/>
              </a:buClr>
              <a:buFont typeface="Wingdings 2"/>
              <a:buChar char=""/>
              <a:defRPr/>
            </a:pPr>
            <a:r>
              <a:rPr lang="en-US" sz="2000" dirty="0" smtClean="0"/>
              <a:t>3. In 445 BC., Nehemiah, an important official in the Persian court, was given permission to rebuild the walls of Jerusalem.</a:t>
            </a:r>
          </a:p>
          <a:p>
            <a:pPr marL="274320" indent="-274320" eaLnBrk="1" fontAlgn="auto" hangingPunct="1">
              <a:spcAft>
                <a:spcPts val="0"/>
              </a:spcAft>
              <a:buClr>
                <a:schemeClr val="accent3"/>
              </a:buClr>
              <a:buFont typeface="Wingdings 2"/>
              <a:buChar char=""/>
              <a:defRPr/>
            </a:pPr>
            <a:r>
              <a:rPr lang="en-US" sz="2000" dirty="0" smtClean="0"/>
              <a:t>All of this activity was in the fulfillment of prophecies in Jeremiah 25, and 29.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lstStyle/>
          <a:p>
            <a:pPr eaLnBrk="1" hangingPunct="1">
              <a:buFont typeface="Wingdings 2" pitchFamily="18" charset="2"/>
              <a:buNone/>
            </a:pPr>
            <a:r>
              <a:rPr lang="en-US" sz="1800" b="1" smtClean="0"/>
              <a:t>INTRODUCTION TO THE BOOK OF EZRA</a:t>
            </a:r>
          </a:p>
          <a:p>
            <a:pPr eaLnBrk="1" hangingPunct="1">
              <a:buFont typeface="Wingdings 2" pitchFamily="18" charset="2"/>
              <a:buNone/>
            </a:pPr>
            <a:r>
              <a:rPr lang="en-US" sz="2400" b="1" i="1" smtClean="0"/>
              <a:t>Introduction:</a:t>
            </a:r>
          </a:p>
          <a:p>
            <a:pPr eaLnBrk="1" hangingPunct="1"/>
            <a:r>
              <a:rPr lang="en-US" sz="2000" b="1" i="1" smtClean="0"/>
              <a:t>The Book and the Author:</a:t>
            </a:r>
          </a:p>
          <a:p>
            <a:pPr eaLnBrk="1" hangingPunct="1"/>
            <a:r>
              <a:rPr lang="en-US" sz="2000" smtClean="0"/>
              <a:t>In the Hebrew Bible Ezra and Nehemiah are one book. This time it was the scholars who translated the Latin Vulgate who split them and named them.</a:t>
            </a:r>
          </a:p>
          <a:p>
            <a:pPr eaLnBrk="1" hangingPunct="1"/>
            <a:r>
              <a:rPr lang="en-US" sz="2000" smtClean="0"/>
              <a:t>Ezra was, obviously, named after the books primary character. (In fact Ezra is the main player in both Ezra and Nehemiah. </a:t>
            </a:r>
          </a:p>
          <a:p>
            <a:pPr eaLnBrk="1" hangingPunct="1"/>
            <a:r>
              <a:rPr lang="en-US" sz="2000" smtClean="0"/>
              <a:t>Even though Hebrew tradition says that Ezra wrote The Chronicles and Ezra there is evidence to suggest that they were written by different authors.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None/>
              <a:defRPr/>
            </a:pPr>
            <a:r>
              <a:rPr lang="en-US" sz="1800" b="1" dirty="0" smtClean="0"/>
              <a:t>INTRODUCTION TO THE BOOK OF EZRA</a:t>
            </a:r>
          </a:p>
          <a:p>
            <a:pPr marL="274320" indent="-274320" eaLnBrk="1" fontAlgn="auto" hangingPunct="1">
              <a:spcAft>
                <a:spcPts val="0"/>
              </a:spcAft>
              <a:buClr>
                <a:schemeClr val="accent3"/>
              </a:buClr>
              <a:buFont typeface="Wingdings 2"/>
              <a:buNone/>
              <a:defRPr/>
            </a:pPr>
            <a:r>
              <a:rPr lang="en-US" sz="2400" b="1" i="1" dirty="0" smtClean="0"/>
              <a:t>Introduction:</a:t>
            </a:r>
          </a:p>
          <a:p>
            <a:pPr marL="274320" indent="-274320" eaLnBrk="1" fontAlgn="auto" hangingPunct="1">
              <a:spcAft>
                <a:spcPts val="0"/>
              </a:spcAft>
              <a:buClr>
                <a:schemeClr val="accent3"/>
              </a:buClr>
              <a:buFont typeface="Wingdings 2"/>
              <a:buChar char=""/>
              <a:defRPr/>
            </a:pPr>
            <a:r>
              <a:rPr lang="en-US" sz="2000" b="1" i="1" dirty="0" smtClean="0"/>
              <a:t>The Book and the Author:</a:t>
            </a:r>
          </a:p>
          <a:p>
            <a:pPr marL="274320" indent="-274320" eaLnBrk="1" fontAlgn="auto" hangingPunct="1">
              <a:spcAft>
                <a:spcPts val="0"/>
              </a:spcAft>
              <a:buClr>
                <a:schemeClr val="accent3"/>
              </a:buClr>
              <a:buFont typeface="Wingdings 2"/>
              <a:buChar char=""/>
              <a:defRPr/>
            </a:pPr>
            <a:r>
              <a:rPr lang="en-US" sz="2000" dirty="0" smtClean="0"/>
              <a:t>Character Sketch of Ezra</a:t>
            </a:r>
          </a:p>
          <a:p>
            <a:pPr marL="274320" indent="-274320" eaLnBrk="1" fontAlgn="auto" hangingPunct="1">
              <a:spcAft>
                <a:spcPts val="0"/>
              </a:spcAft>
              <a:buClr>
                <a:schemeClr val="accent3"/>
              </a:buClr>
              <a:buFont typeface="Wingdings 2"/>
              <a:buChar char=""/>
              <a:defRPr/>
            </a:pPr>
            <a:r>
              <a:rPr lang="en-US" sz="2000" dirty="0" smtClean="0"/>
              <a:t>Ezra was a descendant of </a:t>
            </a:r>
            <a:r>
              <a:rPr lang="en-US" sz="2000" dirty="0" err="1" smtClean="0"/>
              <a:t>Hilkiah</a:t>
            </a:r>
            <a:r>
              <a:rPr lang="en-US" sz="2000" dirty="0" smtClean="0"/>
              <a:t>, the high priest who found a copy of the Law during the reign of Josiah (II Chronicles 34: 14). </a:t>
            </a:r>
          </a:p>
          <a:p>
            <a:pPr marL="274320" indent="-274320" eaLnBrk="1" fontAlgn="auto" hangingPunct="1">
              <a:spcAft>
                <a:spcPts val="0"/>
              </a:spcAft>
              <a:buClr>
                <a:schemeClr val="accent3"/>
              </a:buClr>
              <a:buFont typeface="Wingdings 2"/>
              <a:buChar char=""/>
              <a:defRPr/>
            </a:pPr>
            <a:r>
              <a:rPr lang="en-US" sz="2000" dirty="0" smtClean="0"/>
              <a:t>Ezra was a priest without a Temple but he gave himself to the study of Word of God and was according to Ezra 7:6, "a ready scribe in the law of Moses. " </a:t>
            </a:r>
          </a:p>
          <a:p>
            <a:pPr marL="274320" indent="-274320" eaLnBrk="1" fontAlgn="auto" hangingPunct="1">
              <a:spcAft>
                <a:spcPts val="0"/>
              </a:spcAft>
              <a:buClr>
                <a:schemeClr val="accent3"/>
              </a:buClr>
              <a:buFont typeface="Wingdings 2"/>
              <a:buChar char=""/>
              <a:defRPr/>
            </a:pPr>
            <a:r>
              <a:rPr lang="en-US" sz="2000" dirty="0" smtClean="0"/>
              <a:t>When he started reading God's Word to the returning exiles, as reported in Nehemiah 8, God brought about a great revival. </a:t>
            </a:r>
          </a:p>
          <a:p>
            <a:pPr marL="274320" indent="-274320" eaLnBrk="1" fontAlgn="auto" hangingPunct="1">
              <a:spcAft>
                <a:spcPts val="0"/>
              </a:spcAft>
              <a:buClr>
                <a:schemeClr val="accent3"/>
              </a:buClr>
              <a:buFont typeface="Wingdings 2"/>
              <a:buChar char=""/>
              <a:defRPr/>
            </a:pPr>
            <a:r>
              <a:rPr lang="en-US" sz="2000" dirty="0" smtClean="0"/>
              <a:t>Ezra wrote 1 &amp; 11 Chronicles. Some scholars believe he also wrote Psalm 119.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normAutofit fontScale="92500"/>
          </a:bodyPr>
          <a:lstStyle/>
          <a:p>
            <a:pPr marL="274320" indent="-274320" eaLnBrk="1" fontAlgn="auto" hangingPunct="1">
              <a:spcAft>
                <a:spcPts val="0"/>
              </a:spcAft>
              <a:buClr>
                <a:schemeClr val="accent3"/>
              </a:buClr>
              <a:buFont typeface="Wingdings 2"/>
              <a:buNone/>
              <a:defRPr/>
            </a:pPr>
            <a:r>
              <a:rPr lang="en-US" sz="1800" b="1" dirty="0" smtClean="0"/>
              <a:t>INTRODUCTION TO THE BOOK OF EZRA</a:t>
            </a:r>
          </a:p>
          <a:p>
            <a:pPr marL="274320" indent="-274320" eaLnBrk="1" fontAlgn="auto" hangingPunct="1">
              <a:spcAft>
                <a:spcPts val="0"/>
              </a:spcAft>
              <a:buClr>
                <a:schemeClr val="accent3"/>
              </a:buClr>
              <a:buFont typeface="Wingdings 2"/>
              <a:buNone/>
              <a:defRPr/>
            </a:pPr>
            <a:r>
              <a:rPr lang="en-US" sz="2400" b="1" i="1" dirty="0" smtClean="0"/>
              <a:t>Introduction:</a:t>
            </a:r>
          </a:p>
          <a:p>
            <a:pPr marL="274320" indent="-274320" eaLnBrk="1" fontAlgn="auto" hangingPunct="1">
              <a:spcAft>
                <a:spcPts val="0"/>
              </a:spcAft>
              <a:buClr>
                <a:schemeClr val="accent3"/>
              </a:buClr>
              <a:buFont typeface="Wingdings 2"/>
              <a:buChar char=""/>
              <a:defRPr/>
            </a:pPr>
            <a:r>
              <a:rPr lang="en-US" sz="2000" b="1" i="1" dirty="0" smtClean="0"/>
              <a:t>The Book and the Author:</a:t>
            </a:r>
          </a:p>
          <a:p>
            <a:pPr marL="274320" indent="-274320" eaLnBrk="1" fontAlgn="auto" hangingPunct="1">
              <a:spcAft>
                <a:spcPts val="0"/>
              </a:spcAft>
              <a:buClr>
                <a:schemeClr val="accent3"/>
              </a:buClr>
              <a:buFont typeface="Wingdings 2"/>
              <a:buChar char=""/>
              <a:defRPr/>
            </a:pPr>
            <a:r>
              <a:rPr lang="en-US" sz="2000" dirty="0" smtClean="0"/>
              <a:t>He organized the synagogue, was a founder of the order of scribes, revived the law as the basis for religious and social life helped to settle on the canon of Scripture and arranged the Psalms.</a:t>
            </a:r>
          </a:p>
          <a:p>
            <a:pPr marL="274320" indent="-274320" eaLnBrk="1" fontAlgn="auto" hangingPunct="1">
              <a:spcAft>
                <a:spcPts val="0"/>
              </a:spcAft>
              <a:buClr>
                <a:schemeClr val="accent3"/>
              </a:buClr>
              <a:buFont typeface="Wingdings 2"/>
              <a:buChar char=""/>
              <a:defRPr/>
            </a:pPr>
            <a:r>
              <a:rPr lang="en-US" sz="2000" b="1" i="1" dirty="0" smtClean="0"/>
              <a:t>Theme:</a:t>
            </a:r>
          </a:p>
          <a:p>
            <a:pPr marL="274320" indent="-274320" eaLnBrk="1" fontAlgn="auto" hangingPunct="1">
              <a:spcAft>
                <a:spcPts val="0"/>
              </a:spcAft>
              <a:buClr>
                <a:schemeClr val="accent3"/>
              </a:buClr>
              <a:buFont typeface="Wingdings 2"/>
              <a:buChar char=""/>
              <a:defRPr/>
            </a:pPr>
            <a:r>
              <a:rPr lang="en-US" sz="2000" dirty="0" smtClean="0"/>
              <a:t>The main theme of Ezra is consistent with much of the Old Testament: God keeps  is promises. </a:t>
            </a:r>
          </a:p>
          <a:p>
            <a:pPr marL="274320" indent="-274320" eaLnBrk="1" fontAlgn="auto" hangingPunct="1">
              <a:spcAft>
                <a:spcPts val="0"/>
              </a:spcAft>
              <a:buClr>
                <a:schemeClr val="accent3"/>
              </a:buClr>
              <a:buFont typeface="Wingdings 2"/>
              <a:buChar char=""/>
              <a:defRPr/>
            </a:pPr>
            <a:r>
              <a:rPr lang="en-US" sz="2000" dirty="0" smtClean="0"/>
              <a:t>He can, and often does, use godly leaders or pagan kings, true worshipping followers or evil idol worshipers, His chosen nation or enemy nations.</a:t>
            </a:r>
          </a:p>
          <a:p>
            <a:pPr marL="274320" indent="-274320" eaLnBrk="1" fontAlgn="auto" hangingPunct="1">
              <a:spcAft>
                <a:spcPts val="0"/>
              </a:spcAft>
              <a:buClr>
                <a:schemeClr val="accent3"/>
              </a:buClr>
              <a:buFont typeface="Wingdings 2"/>
              <a:buChar char=""/>
              <a:defRPr/>
            </a:pPr>
            <a:r>
              <a:rPr lang="en-US" sz="2000" dirty="0" smtClean="0"/>
              <a:t>In this case a pagan king would restore God's people to their temple, their worship, their land, and bring a revival of the Law of Moses.</a:t>
            </a:r>
          </a:p>
          <a:p>
            <a:pPr marL="274320" indent="-274320" eaLnBrk="1" fontAlgn="auto" hangingPunct="1">
              <a:spcAft>
                <a:spcPts val="0"/>
              </a:spcAft>
              <a:buClr>
                <a:schemeClr val="accent3"/>
              </a:buClr>
              <a:buFont typeface="Wingdings 2"/>
              <a:buNone/>
              <a:defRPr/>
            </a:pP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None/>
              <a:defRPr/>
            </a:pPr>
            <a:r>
              <a:rPr lang="en-US" sz="1800" b="1" dirty="0" smtClean="0"/>
              <a:t>INTRODUCTION TO THE BOOK OF EZRA</a:t>
            </a:r>
          </a:p>
          <a:p>
            <a:pPr marL="274320" indent="-274320" eaLnBrk="1" fontAlgn="auto" hangingPunct="1">
              <a:spcAft>
                <a:spcPts val="0"/>
              </a:spcAft>
              <a:buClr>
                <a:schemeClr val="accent3"/>
              </a:buClr>
              <a:buFont typeface="Wingdings 2"/>
              <a:buChar char=""/>
              <a:defRPr/>
            </a:pPr>
            <a:r>
              <a:rPr lang="en-US" sz="2000" b="1" i="1" dirty="0" smtClean="0"/>
              <a:t>A Condensed Overview:</a:t>
            </a:r>
          </a:p>
          <a:p>
            <a:pPr marL="274320" indent="-274320" eaLnBrk="1" fontAlgn="auto" hangingPunct="1">
              <a:spcAft>
                <a:spcPts val="0"/>
              </a:spcAft>
              <a:buClr>
                <a:schemeClr val="accent3"/>
              </a:buClr>
              <a:buFont typeface="Wingdings 2"/>
              <a:buChar char=""/>
              <a:defRPr/>
            </a:pPr>
            <a:r>
              <a:rPr lang="en-US" sz="2000" dirty="0" smtClean="0"/>
              <a:t>This period of restoration began with the defeat of Babylon by King Cyrus and the armies of Persia.</a:t>
            </a:r>
          </a:p>
          <a:p>
            <a:pPr marL="274320" indent="-274320" eaLnBrk="1" fontAlgn="auto" hangingPunct="1">
              <a:spcAft>
                <a:spcPts val="0"/>
              </a:spcAft>
              <a:buClr>
                <a:schemeClr val="accent3"/>
              </a:buClr>
              <a:buFont typeface="Wingdings 2"/>
              <a:buChar char=""/>
              <a:defRPr/>
            </a:pPr>
            <a:r>
              <a:rPr lang="en-US" sz="2000" dirty="0" smtClean="0"/>
              <a:t>The chronology can be best understood by the summarizing of three separate expeditions from Babylon, now under Persia, back to Jerusalem in Judah.</a:t>
            </a:r>
          </a:p>
          <a:p>
            <a:pPr marL="274320" indent="-274320" eaLnBrk="1" fontAlgn="auto" hangingPunct="1">
              <a:spcAft>
                <a:spcPts val="0"/>
              </a:spcAft>
              <a:buClr>
                <a:schemeClr val="accent3"/>
              </a:buClr>
              <a:buFont typeface="Wingdings 2"/>
              <a:buChar char=""/>
              <a:defRPr/>
            </a:pPr>
            <a:r>
              <a:rPr lang="en-US" sz="2000" b="1" dirty="0" smtClean="0"/>
              <a:t>1. First Return</a:t>
            </a:r>
          </a:p>
          <a:p>
            <a:pPr marL="274320" indent="-274320" eaLnBrk="1" fontAlgn="auto" hangingPunct="1">
              <a:spcAft>
                <a:spcPts val="0"/>
              </a:spcAft>
              <a:buClr>
                <a:schemeClr val="accent3"/>
              </a:buClr>
              <a:buFont typeface="Wingdings 2"/>
              <a:buChar char=""/>
              <a:defRPr/>
            </a:pPr>
            <a:r>
              <a:rPr lang="en-US" sz="2000" dirty="0" smtClean="0"/>
              <a:t>Cyrus, the Persian King (539-530 BC.), ordered the release of the Jews in 538 BC. and appointed a Jewish prince named </a:t>
            </a:r>
            <a:r>
              <a:rPr lang="en-US" sz="2000" dirty="0" err="1" smtClean="0"/>
              <a:t>Sheshbazzar</a:t>
            </a:r>
            <a:r>
              <a:rPr lang="en-US" sz="2000" dirty="0" smtClean="0"/>
              <a:t> as his regional governor of all Judah.</a:t>
            </a:r>
          </a:p>
          <a:p>
            <a:pPr marL="274320" indent="-274320" eaLnBrk="1" fontAlgn="auto" hangingPunct="1">
              <a:spcAft>
                <a:spcPts val="0"/>
              </a:spcAft>
              <a:buClr>
                <a:schemeClr val="accent3"/>
              </a:buClr>
              <a:buFont typeface="Wingdings 2"/>
              <a:buChar char=""/>
              <a:defRPr/>
            </a:pPr>
            <a:r>
              <a:rPr lang="en-US" sz="2000" dirty="0" smtClean="0"/>
              <a:t>Later </a:t>
            </a:r>
            <a:r>
              <a:rPr lang="en-US" sz="2000" dirty="0" err="1" smtClean="0"/>
              <a:t>Zerubbabel</a:t>
            </a:r>
            <a:r>
              <a:rPr lang="en-US" sz="2000" dirty="0" smtClean="0"/>
              <a:t> was named governor of Jerusalem and he appointed a high priest named </a:t>
            </a:r>
            <a:r>
              <a:rPr lang="en-US" sz="2000" dirty="0" err="1" smtClean="0"/>
              <a:t>Jeshua</a:t>
            </a:r>
            <a:r>
              <a:rPr lang="en-US" sz="2000" dirty="0" smtClean="0"/>
              <a:t>.</a:t>
            </a:r>
          </a:p>
          <a:p>
            <a:pPr marL="274320" indent="-274320" eaLnBrk="1" fontAlgn="auto" hangingPunct="1">
              <a:spcAft>
                <a:spcPts val="0"/>
              </a:spcAft>
              <a:buClr>
                <a:schemeClr val="accent3"/>
              </a:buClr>
              <a:buFont typeface="Wingdings 2"/>
              <a:buChar char=""/>
              <a:defRPr/>
            </a:pPr>
            <a:r>
              <a:rPr lang="en-US" sz="2000" dirty="0" smtClean="0"/>
              <a:t>Together, and with the help of two prophets Zechariah and Haggai, they completed the rebuilding of the Temple in 515 BC. (Ezra 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None/>
              <a:defRPr/>
            </a:pPr>
            <a:r>
              <a:rPr lang="en-US" sz="1800" b="1" dirty="0" smtClean="0"/>
              <a:t>INTRODUCTION TO THE BOOK OF EZRA</a:t>
            </a:r>
          </a:p>
          <a:p>
            <a:pPr marL="274320" indent="-274320" eaLnBrk="1" fontAlgn="auto" hangingPunct="1">
              <a:spcAft>
                <a:spcPts val="0"/>
              </a:spcAft>
              <a:buClr>
                <a:schemeClr val="accent3"/>
              </a:buClr>
              <a:buFont typeface="Wingdings 2"/>
              <a:buChar char=""/>
              <a:defRPr/>
            </a:pPr>
            <a:r>
              <a:rPr lang="en-US" sz="2000" b="1" i="1" dirty="0" smtClean="0"/>
              <a:t>A Condensed Overview:</a:t>
            </a:r>
          </a:p>
          <a:p>
            <a:pPr marL="274320" indent="-274320" eaLnBrk="1" fontAlgn="auto" hangingPunct="1">
              <a:spcAft>
                <a:spcPts val="0"/>
              </a:spcAft>
              <a:buClr>
                <a:schemeClr val="accent3"/>
              </a:buClr>
              <a:buFont typeface="Wingdings 2"/>
              <a:buChar char=""/>
              <a:defRPr/>
            </a:pPr>
            <a:r>
              <a:rPr lang="en-US" sz="1800" b="1" dirty="0" smtClean="0"/>
              <a:t>2. Second Return</a:t>
            </a:r>
          </a:p>
          <a:p>
            <a:pPr marL="274320" indent="-274320" eaLnBrk="1" fontAlgn="auto" hangingPunct="1">
              <a:spcAft>
                <a:spcPts val="0"/>
              </a:spcAft>
              <a:buClr>
                <a:schemeClr val="accent3"/>
              </a:buClr>
              <a:buFont typeface="Wingdings 2"/>
              <a:buChar char=""/>
              <a:defRPr/>
            </a:pPr>
            <a:r>
              <a:rPr lang="en-US" sz="1800" dirty="0" smtClean="0"/>
              <a:t>King </a:t>
            </a:r>
            <a:r>
              <a:rPr lang="en-US" sz="1800" dirty="0" err="1" smtClean="0"/>
              <a:t>Artaxerses</a:t>
            </a:r>
            <a:r>
              <a:rPr lang="en-US" sz="1800" dirty="0" smtClean="0"/>
              <a:t> (464-424 BC.) allowed another major group to return to Jerusalem under Ezra (Ezra 7-10). </a:t>
            </a:r>
          </a:p>
          <a:p>
            <a:pPr marL="274320" indent="-274320" eaLnBrk="1" fontAlgn="auto" hangingPunct="1">
              <a:spcAft>
                <a:spcPts val="0"/>
              </a:spcAft>
              <a:buClr>
                <a:schemeClr val="accent3"/>
              </a:buClr>
              <a:buFont typeface="Wingdings 2"/>
              <a:buChar char=""/>
              <a:defRPr/>
            </a:pPr>
            <a:r>
              <a:rPr lang="en-US" sz="1800" dirty="0" smtClean="0"/>
              <a:t>This group refurbished the Temple, which had deteriorated, and instituted religious reform mainly by re-establishing the Law of Moses as the standard of faith and conduct.</a:t>
            </a:r>
          </a:p>
          <a:p>
            <a:pPr marL="274320" indent="-274320" eaLnBrk="1" fontAlgn="auto" hangingPunct="1">
              <a:spcAft>
                <a:spcPts val="0"/>
              </a:spcAft>
              <a:buClr>
                <a:schemeClr val="accent3"/>
              </a:buClr>
              <a:buFont typeface="Wingdings 2"/>
              <a:buChar char=""/>
              <a:defRPr/>
            </a:pPr>
            <a:r>
              <a:rPr lang="en-US" sz="2000" b="1" dirty="0" smtClean="0"/>
              <a:t>3. Third Return</a:t>
            </a:r>
          </a:p>
          <a:p>
            <a:pPr marL="274320" indent="-274320" eaLnBrk="1" fontAlgn="auto" hangingPunct="1">
              <a:spcAft>
                <a:spcPts val="0"/>
              </a:spcAft>
              <a:buClr>
                <a:schemeClr val="accent3"/>
              </a:buClr>
              <a:buFont typeface="Wingdings 2"/>
              <a:buChar char=""/>
              <a:defRPr/>
            </a:pPr>
            <a:r>
              <a:rPr lang="en-US" sz="2000" dirty="0" smtClean="0"/>
              <a:t>The same </a:t>
            </a:r>
            <a:r>
              <a:rPr lang="en-US" sz="2000" dirty="0" err="1" smtClean="0"/>
              <a:t>Axtaxerses</a:t>
            </a:r>
            <a:r>
              <a:rPr lang="en-US" sz="2000" dirty="0" smtClean="0"/>
              <a:t> later appointed Nehemiah as governor of Jerusalem and sent him with another group of refugees to rebuild the wall of the city providing protection for both city and Temple.</a:t>
            </a:r>
          </a:p>
          <a:p>
            <a:pPr marL="274320" indent="-274320" eaLnBrk="1" fontAlgn="auto" hangingPunct="1">
              <a:spcAft>
                <a:spcPts val="0"/>
              </a:spcAft>
              <a:buClr>
                <a:schemeClr val="accent3"/>
              </a:buClr>
              <a:buFont typeface="Wingdings 2"/>
              <a:buChar char=""/>
              <a:defRPr/>
            </a:pPr>
            <a:r>
              <a:rPr lang="en-US" sz="2000" dirty="0" smtClean="0"/>
              <a:t>Nehemiah served two separate terms: one of twelve years (445-433 BC.), and a second (430-? BC.).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lstStyle/>
          <a:p>
            <a:pPr eaLnBrk="1" hangingPunct="1">
              <a:buFont typeface="Wingdings 2" pitchFamily="18" charset="2"/>
              <a:buNone/>
            </a:pPr>
            <a:r>
              <a:rPr lang="en-US" sz="1800" b="1" smtClean="0"/>
              <a:t>INTRODUCTION TO THE BOOK OF EZRA</a:t>
            </a:r>
          </a:p>
          <a:p>
            <a:pPr eaLnBrk="1" hangingPunct="1"/>
            <a:r>
              <a:rPr lang="en-US" sz="2000" b="1" i="1" smtClean="0"/>
              <a:t>A Condensed Overview:</a:t>
            </a:r>
          </a:p>
          <a:p>
            <a:pPr eaLnBrk="1" hangingPunct="1"/>
            <a:r>
              <a:rPr lang="en-US" sz="1800" b="1" i="1" smtClean="0"/>
              <a:t>Important Thoughts:</a:t>
            </a:r>
          </a:p>
          <a:p>
            <a:pPr eaLnBrk="1" hangingPunct="1"/>
            <a:r>
              <a:rPr lang="en-US" sz="1800" smtClean="0"/>
              <a:t>Before the captivity and exile of Judah, the Jews ' national and religious hopes and identity went hand and hand.</a:t>
            </a:r>
          </a:p>
          <a:p>
            <a:pPr eaLnBrk="1" hangingPunct="1"/>
            <a:r>
              <a:rPr lang="en-US" sz="1800" smtClean="0"/>
              <a:t>After the return from Babylon, temple worship was restored and the people recommitted themselves to the Law of Moses. </a:t>
            </a:r>
          </a:p>
          <a:p>
            <a:pPr eaLnBrk="1" hangingPunct="1"/>
            <a:r>
              <a:rPr lang="en-US" sz="1800" smtClean="0"/>
              <a:t>A king no longer sat on the throne of David to rule over an independent Judah, but Judah was a Persian province ruled by an agent of the reigning Persian king. </a:t>
            </a:r>
          </a:p>
          <a:p>
            <a:pPr eaLnBrk="1" hangingPunct="1"/>
            <a:r>
              <a:rPr lang="en-US" sz="1800" smtClean="0"/>
              <a:t>Now the Jews could only find their identity as God 's chosen people, not in nationalistic dreams, but in a renewed adherence to God 's Word.</a:t>
            </a: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smtClean="0"/>
              <a:t>Old Testament Survey- Leviticus</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dirty="0" smtClean="0"/>
              <a:t>The book of Leviticus taught Israel how to approach God and how to live lives set apart for God’s purposes and how to live lives set apart from sin.</a:t>
            </a:r>
          </a:p>
          <a:p>
            <a:pPr marL="274320" indent="-274320" eaLnBrk="1" fontAlgn="auto" hangingPunct="1">
              <a:spcAft>
                <a:spcPts val="0"/>
              </a:spcAft>
              <a:buClr>
                <a:schemeClr val="accent3"/>
              </a:buClr>
              <a:buFont typeface="Wingdings 2"/>
              <a:buChar char=""/>
              <a:defRPr/>
            </a:pPr>
            <a:r>
              <a:rPr lang="en-US" dirty="0" smtClean="0"/>
              <a:t>For believers today, Leviticus provides us with an understanding of God’s holiness, the need to approach God properly and reverently in worship, an understanding of the sinfulness of sin, and the need for holy living.</a:t>
            </a:r>
          </a:p>
          <a:p>
            <a:pPr marL="274320" indent="-274320" eaLnBrk="1" fontAlgn="auto" hangingPunct="1">
              <a:spcAft>
                <a:spcPts val="0"/>
              </a:spcAft>
              <a:buClr>
                <a:schemeClr val="accent3"/>
              </a:buClr>
              <a:buFont typeface="Wingdings 2"/>
              <a:buChar char=""/>
              <a:defRPr/>
            </a:pPr>
            <a:r>
              <a:rPr lang="en-US" dirty="0" smtClean="0"/>
              <a:t>Leviticus was of special concern to the Old Testament priests who were responsible for carrying out its prescribed sacrifices and feasts.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None/>
              <a:defRPr/>
            </a:pPr>
            <a:r>
              <a:rPr lang="en-US" sz="1800" b="1" dirty="0" smtClean="0"/>
              <a:t>INTRODUCTION TO THE BOOK OF EZRA</a:t>
            </a:r>
          </a:p>
          <a:p>
            <a:pPr marL="274320" indent="-274320" eaLnBrk="1" fontAlgn="auto" hangingPunct="1">
              <a:spcAft>
                <a:spcPts val="0"/>
              </a:spcAft>
              <a:buClr>
                <a:schemeClr val="accent3"/>
              </a:buClr>
              <a:buFont typeface="Wingdings 2"/>
              <a:buChar char=""/>
              <a:defRPr/>
            </a:pPr>
            <a:r>
              <a:rPr lang="en-US" sz="2000" b="1" i="1" dirty="0" smtClean="0"/>
              <a:t>Premier Lesson of Ezra:</a:t>
            </a:r>
          </a:p>
          <a:p>
            <a:pPr marL="274320" indent="-274320" eaLnBrk="1" fontAlgn="auto" hangingPunct="1">
              <a:spcAft>
                <a:spcPts val="0"/>
              </a:spcAft>
              <a:buClr>
                <a:schemeClr val="accent3"/>
              </a:buClr>
              <a:buFont typeface="Wingdings 2"/>
              <a:buChar char=""/>
              <a:defRPr/>
            </a:pPr>
            <a:r>
              <a:rPr lang="en-US" sz="2000" dirty="0" smtClean="0"/>
              <a:t>The Book of Ezra presents Scripture as the governing principle of the lives of God's people. Their response determined their relationship to God.</a:t>
            </a:r>
          </a:p>
          <a:p>
            <a:pPr marL="457200" indent="-457200" eaLnBrk="1" fontAlgn="auto" hangingPunct="1">
              <a:spcAft>
                <a:spcPts val="0"/>
              </a:spcAft>
              <a:buClr>
                <a:schemeClr val="accent3"/>
              </a:buClr>
              <a:buFont typeface="+mj-lt"/>
              <a:buAutoNum type="arabicPeriod"/>
              <a:defRPr/>
            </a:pPr>
            <a:r>
              <a:rPr lang="en-US" sz="2000" dirty="0" smtClean="0"/>
              <a:t>Confronted by The Law (God's Word ) they were brought face to face with their sinfulness and failure to live up to His standard. (Purpose of the Law: A Schoolmaster, A Mirror, and A Lamp).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None/>
              <a:defRPr/>
            </a:pPr>
            <a:r>
              <a:rPr lang="en-US" sz="1800" b="1" dirty="0" smtClean="0"/>
              <a:t>INTRODUCTION TO THE BOOK OF EZRA</a:t>
            </a:r>
          </a:p>
          <a:p>
            <a:pPr marL="274320" indent="-274320" eaLnBrk="1" fontAlgn="auto" hangingPunct="1">
              <a:spcAft>
                <a:spcPts val="0"/>
              </a:spcAft>
              <a:buClr>
                <a:schemeClr val="accent3"/>
              </a:buClr>
              <a:buFont typeface="Wingdings 2"/>
              <a:buChar char=""/>
              <a:defRPr/>
            </a:pPr>
            <a:r>
              <a:rPr lang="en-US" sz="2000" b="1" i="1" dirty="0" smtClean="0"/>
              <a:t>Premier Lesson of Ezra:</a:t>
            </a:r>
          </a:p>
          <a:p>
            <a:pPr marL="457200" indent="-457200" eaLnBrk="1" fontAlgn="auto" hangingPunct="1">
              <a:spcAft>
                <a:spcPts val="0"/>
              </a:spcAft>
              <a:buClr>
                <a:schemeClr val="accent3"/>
              </a:buClr>
              <a:buFont typeface="+mj-lt"/>
              <a:buAutoNum type="arabicPeriod" startAt="2"/>
              <a:defRPr/>
            </a:pPr>
            <a:r>
              <a:rPr lang="en-US" sz="2000" dirty="0" smtClean="0"/>
              <a:t>That realization brought sorrow and remorse, knowing what they had lost, freedom, a land, and a personal relationship with God himself.</a:t>
            </a:r>
          </a:p>
          <a:p>
            <a:pPr marL="457200" indent="-457200" eaLnBrk="1" fontAlgn="auto" hangingPunct="1">
              <a:spcAft>
                <a:spcPts val="0"/>
              </a:spcAft>
              <a:buClr>
                <a:schemeClr val="accent3"/>
              </a:buClr>
              <a:buFont typeface="+mj-lt"/>
              <a:buAutoNum type="arabicPeriod" startAt="2"/>
              <a:defRPr/>
            </a:pPr>
            <a:r>
              <a:rPr lang="en-US" sz="2000" dirty="0" smtClean="0"/>
              <a:t>Their reaction needed to move beyond remorse to repentance, from renewed commitment and worship to changed lives.</a:t>
            </a:r>
          </a:p>
          <a:p>
            <a:pPr marL="457200" indent="-457200" eaLnBrk="1" fontAlgn="auto" hangingPunct="1">
              <a:spcAft>
                <a:spcPts val="0"/>
              </a:spcAft>
              <a:buClr>
                <a:schemeClr val="accent3"/>
              </a:buClr>
              <a:buFont typeface="+mj-lt"/>
              <a:buAutoNum type="arabicPeriod" startAt="2"/>
              <a:defRPr/>
            </a:pPr>
            <a:r>
              <a:rPr lang="en-US" sz="2000" smtClean="0"/>
              <a:t>Desperate </a:t>
            </a:r>
            <a:r>
              <a:rPr lang="en-US" sz="2000" dirty="0" smtClean="0"/>
              <a:t>times call for desperate measures. Ezra's demand that all men should divorce their foreign wives was a call to obedience and proof of repentance since it was these women who had led the nation into idolatry and apostasy. Obedience to God's Word was painful.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lstStyle/>
          <a:p>
            <a:pPr eaLnBrk="1" hangingPunct="1"/>
            <a:r>
              <a:rPr lang="en-US" sz="1800" b="1" smtClean="0"/>
              <a:t>OUTLINE OF THE BOOK OF EZRA</a:t>
            </a:r>
          </a:p>
          <a:p>
            <a:pPr eaLnBrk="1" hangingPunct="1"/>
            <a:r>
              <a:rPr lang="en-US" sz="1800" b="1" i="1" smtClean="0"/>
              <a:t>Introduction:</a:t>
            </a:r>
          </a:p>
          <a:p>
            <a:pPr eaLnBrk="1" hangingPunct="1"/>
            <a:r>
              <a:rPr lang="en-US" sz="2400" smtClean="0"/>
              <a:t>Unlike the captivities during the age of the judges, the Babylonian captivity did not bring a national repentance from the Hebrew people. </a:t>
            </a:r>
          </a:p>
          <a:p>
            <a:pPr eaLnBrk="1" hangingPunct="1"/>
            <a:r>
              <a:rPr lang="en-US" sz="2400" smtClean="0"/>
              <a:t>It was Cyrus, the pagan king of Persia, who ordered the captives to return to Jerusalem and rebuild the temple. </a:t>
            </a:r>
          </a:p>
          <a:p>
            <a:pPr eaLnBrk="1" hangingPunct="1"/>
            <a:r>
              <a:rPr lang="en-US" sz="2400" smtClean="0"/>
              <a:t>Out of millions, only 50,000 returned' most of who were Levites, Priests, and the very poorest of the people.</a:t>
            </a:r>
          </a:p>
          <a:p>
            <a:pPr eaLnBrk="1" hangingPunct="1">
              <a:buFont typeface="Wingdings 2" pitchFamily="18" charset="2"/>
              <a:buNone/>
            </a:pP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lstStyle/>
          <a:p>
            <a:pPr eaLnBrk="1" hangingPunct="1"/>
            <a:r>
              <a:rPr lang="en-US" sz="1800" b="1" smtClean="0"/>
              <a:t>OUTLINE OF THE BOOK OF EZRA</a:t>
            </a:r>
          </a:p>
          <a:p>
            <a:pPr eaLnBrk="1" hangingPunct="1"/>
            <a:r>
              <a:rPr lang="en-US" sz="1800" b="1" i="1" smtClean="0"/>
              <a:t>Introduction:</a:t>
            </a:r>
          </a:p>
          <a:p>
            <a:pPr eaLnBrk="1" hangingPunct="1"/>
            <a:r>
              <a:rPr lang="en-US" sz="2000" smtClean="0"/>
              <a:t>Even as, through the years, this number increased they never again became a truly independent political nation. They had puppet leaders were always subject to the whims and control of governments and their Gentile (pagan) rulers. This accounts for the rising influence of the priesthood—since there could be no king, the priest was the only office of authority available under Mosaic Law.</a:t>
            </a:r>
          </a:p>
          <a:p>
            <a:pPr eaLnBrk="1" hangingPunct="1"/>
            <a:r>
              <a:rPr lang="en-US" sz="2000" smtClean="0"/>
              <a:t>The key to the story of Ezra is not political, it is spiritual, as indicated in Ezra 9:4 and 10:3 which states, </a:t>
            </a:r>
            <a:r>
              <a:rPr lang="en-US" sz="2000" i="1" smtClean="0"/>
              <a:t>"They trembled at the Word of the Lord." The phrase, the Word of the Lord" is </a:t>
            </a:r>
            <a:r>
              <a:rPr lang="en-US" sz="2000" smtClean="0"/>
              <a:t>mentioned in prominent ways ten times in the ten chapters of the book.</a:t>
            </a:r>
          </a:p>
          <a:p>
            <a:pPr eaLnBrk="1" hangingPunct="1"/>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lstStyle/>
          <a:p>
            <a:pPr eaLnBrk="1" hangingPunct="1"/>
            <a:r>
              <a:rPr lang="en-US" sz="1800" b="1" smtClean="0"/>
              <a:t>OUTLINE OF THE BOOK OF EZRA</a:t>
            </a:r>
          </a:p>
          <a:p>
            <a:pPr eaLnBrk="1" hangingPunct="1"/>
            <a:r>
              <a:rPr lang="en-US" sz="1800" b="1" smtClean="0"/>
              <a:t>I. REBUILDING THE TEMPLE WALLS (Chapters 1-6)</a:t>
            </a:r>
          </a:p>
          <a:p>
            <a:pPr eaLnBrk="1" hangingPunct="1"/>
            <a:r>
              <a:rPr lang="en-US" sz="2000" b="1" smtClean="0"/>
              <a:t>50,000 Return Under Zerubbabel--20 Years)</a:t>
            </a:r>
          </a:p>
          <a:p>
            <a:pPr eaLnBrk="1" hangingPunct="1"/>
            <a:r>
              <a:rPr lang="en-US" sz="2000" smtClean="0"/>
              <a:t>Zerubbabel was a descendant of David and the only "royal" person to return at this time. He, therefore, became a political leader of the remnant. Jeshua, the high priest, was the religious leader.</a:t>
            </a:r>
          </a:p>
          <a:p>
            <a:pPr eaLnBrk="1" hangingPunct="1"/>
            <a:r>
              <a:rPr lang="en-US" sz="2000" smtClean="0"/>
              <a:t>The good news was that Cyrus gave the remnant the vast remaining treasures that were taken from the original temple. The bad news was that the journey back was long, hard, dangerous, and led to intense opposition from their long standing enemies and mixed raced Samaritans who had settled into Judah around Jerusalem. This, along with their selfishness and spiritual coldness, caused it to take fifteen years to finish the rebuilding.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lstStyle/>
          <a:p>
            <a:pPr eaLnBrk="1" hangingPunct="1"/>
            <a:r>
              <a:rPr lang="en-US" sz="1800" b="1" smtClean="0"/>
              <a:t>OUTLINE OF THE BOOK OF EZRA</a:t>
            </a:r>
          </a:p>
          <a:p>
            <a:pPr eaLnBrk="1" hangingPunct="1"/>
            <a:r>
              <a:rPr lang="en-US" sz="1800" b="1" smtClean="0"/>
              <a:t>I. REBUILDING THE TEMPLE WALLS (Chapters 1-6)</a:t>
            </a:r>
          </a:p>
          <a:p>
            <a:pPr eaLnBrk="1" hangingPunct="1"/>
            <a:r>
              <a:rPr lang="en-US" sz="2000" smtClean="0"/>
              <a:t>We will also be introduced to the ministry of the Prophet Haggai and the Prophet Zechariah whose stirring prophecies were vital in prodding the people to finish building. </a:t>
            </a:r>
          </a:p>
          <a:p>
            <a:pPr eaLnBrk="1" hangingPunct="1"/>
            <a:r>
              <a:rPr lang="en-US" sz="2000" smtClean="0"/>
              <a:t>Actually, it is the people's continued dallying with the idols of their pagan marriage partners that presented the need for Ezra and his campaign of religious reform.</a:t>
            </a:r>
          </a:p>
          <a:p>
            <a:pPr eaLnBrk="1" hangingPunct="1"/>
            <a:r>
              <a:rPr lang="en-US" sz="2000" b="1" smtClean="0"/>
              <a:t>A. Restoration (1)</a:t>
            </a:r>
          </a:p>
          <a:p>
            <a:pPr eaLnBrk="1" hangingPunct="1"/>
            <a:r>
              <a:rPr lang="en-US" sz="2000" smtClean="0"/>
              <a:t>Restoration to the land did not bring re-establishment of the nation.</a:t>
            </a:r>
          </a:p>
          <a:p>
            <a:pPr eaLnBrk="1" hangingPunct="1"/>
            <a:r>
              <a:rPr lang="en-US" sz="2000" smtClean="0"/>
              <a:t>Jehovah had once been their king, now He didn't even "dwell among them." The Throne of David was not re-instituted as only puppet leaders (governors) were allowed under Persian control.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lstStyle/>
          <a:p>
            <a:pPr eaLnBrk="1" hangingPunct="1"/>
            <a:r>
              <a:rPr lang="en-US" sz="1800" b="1" smtClean="0"/>
              <a:t>OUTLINE OF THE BOOK OF EZRA</a:t>
            </a:r>
          </a:p>
          <a:p>
            <a:pPr eaLnBrk="1" hangingPunct="1"/>
            <a:r>
              <a:rPr lang="en-US" sz="1800" b="1" smtClean="0"/>
              <a:t>I. REBUILDING THE TEMPLE WALLS (Chapters 1-6)</a:t>
            </a:r>
          </a:p>
          <a:p>
            <a:pPr eaLnBrk="1" hangingPunct="1"/>
            <a:r>
              <a:rPr lang="en-US" sz="2000" b="1" smtClean="0"/>
              <a:t>1. Decree from Cyrus -- Read Ezra 1:14</a:t>
            </a:r>
          </a:p>
          <a:p>
            <a:pPr eaLnBrk="1" hangingPunct="1"/>
            <a:r>
              <a:rPr lang="en-US" sz="2000" smtClean="0"/>
              <a:t>This follows the Persian style of ruling their captive nations. The Cyrus Cylinder, an inscribed pottery tube found in Babylon and dated in the first year of his reign, discusses his tolerance of the religions of the nations under his control and his encouragement to them to re-build their holy places. Included in this record are details of his actual decree permitting the Jews to return to Judah.</a:t>
            </a:r>
          </a:p>
          <a:p>
            <a:pPr eaLnBrk="1" hangingPunct="1"/>
            <a:r>
              <a:rPr lang="en-US" sz="2000" smtClean="0"/>
              <a:t>It is also exciting to note that God was involved in the process: --Cyrus, himself says God did it (v.2) --Jeremiah had prophesied God would do it (Jer. 25 and 29) --Isaiah identified Cyrus as "an anointed servant of the Lord" (Is. 45)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sz="1800" b="1" dirty="0" smtClean="0"/>
              <a:t>OUTLINE OF THE BOOK OF EZRA</a:t>
            </a:r>
          </a:p>
          <a:p>
            <a:pPr marL="274320" indent="-274320" eaLnBrk="1" fontAlgn="auto" hangingPunct="1">
              <a:spcAft>
                <a:spcPts val="0"/>
              </a:spcAft>
              <a:buClr>
                <a:schemeClr val="accent3"/>
              </a:buClr>
              <a:buFont typeface="Wingdings 2"/>
              <a:buChar char=""/>
              <a:defRPr/>
            </a:pPr>
            <a:r>
              <a:rPr lang="en-US" sz="1800" b="1" dirty="0" smtClean="0"/>
              <a:t>I. REBUILDING THE TEMPLE WALLS (Chapters 1-6)</a:t>
            </a:r>
          </a:p>
          <a:p>
            <a:pPr marL="274320" indent="-274320" eaLnBrk="1" fontAlgn="auto" hangingPunct="1">
              <a:spcAft>
                <a:spcPts val="0"/>
              </a:spcAft>
              <a:buClr>
                <a:schemeClr val="accent3"/>
              </a:buClr>
              <a:buFont typeface="Wingdings 2"/>
              <a:buChar char=""/>
              <a:defRPr/>
            </a:pPr>
            <a:r>
              <a:rPr lang="en-US" sz="2000" b="1" dirty="0" smtClean="0"/>
              <a:t>1. Decree from Cyrus -- Read Ezra 1:14</a:t>
            </a:r>
          </a:p>
          <a:p>
            <a:pPr marL="274320" indent="-274320" eaLnBrk="1" fontAlgn="auto" hangingPunct="1">
              <a:spcAft>
                <a:spcPts val="0"/>
              </a:spcAft>
              <a:buClr>
                <a:schemeClr val="accent3"/>
              </a:buClr>
              <a:buFont typeface="Wingdings 2"/>
              <a:buChar char=""/>
              <a:defRPr/>
            </a:pPr>
            <a:r>
              <a:rPr lang="en-US" sz="2000" b="1" dirty="0" smtClean="0"/>
              <a:t>2. Support from Cyrus</a:t>
            </a:r>
          </a:p>
          <a:p>
            <a:pPr marL="274320" indent="-274320" eaLnBrk="1" fontAlgn="auto" hangingPunct="1">
              <a:spcAft>
                <a:spcPts val="0"/>
              </a:spcAft>
              <a:buClr>
                <a:schemeClr val="accent3"/>
              </a:buClr>
              <a:buFont typeface="Wingdings 2"/>
              <a:buChar char=""/>
              <a:defRPr/>
            </a:pPr>
            <a:r>
              <a:rPr lang="en-US" sz="2000" dirty="0" smtClean="0"/>
              <a:t>Money--Cyrus called for donations from the remnant's neighbors and also returned what remained of the temple treasures stolen by </a:t>
            </a:r>
            <a:r>
              <a:rPr lang="en-US" sz="2000" dirty="0" err="1" smtClean="0"/>
              <a:t>Nebuchadnezzer</a:t>
            </a:r>
            <a:r>
              <a:rPr lang="en-US" sz="2000" dirty="0" smtClean="0"/>
              <a:t> (I Kg. 25, I Chron. 36).</a:t>
            </a:r>
          </a:p>
          <a:p>
            <a:pPr marL="274320" indent="-274320" eaLnBrk="1" fontAlgn="auto" hangingPunct="1">
              <a:spcAft>
                <a:spcPts val="0"/>
              </a:spcAft>
              <a:buClr>
                <a:schemeClr val="accent3"/>
              </a:buClr>
              <a:buFont typeface="Wingdings 2"/>
              <a:buChar char=""/>
              <a:defRPr/>
            </a:pPr>
            <a:r>
              <a:rPr lang="en-US" sz="2000" dirty="0" smtClean="0"/>
              <a:t>Leadership--Cyrus appointed </a:t>
            </a:r>
            <a:r>
              <a:rPr lang="en-US" sz="2000" dirty="0" err="1" smtClean="0"/>
              <a:t>Sheshbazzar</a:t>
            </a:r>
            <a:r>
              <a:rPr lang="en-US" sz="2000" dirty="0" smtClean="0"/>
              <a:t>, </a:t>
            </a:r>
            <a:r>
              <a:rPr lang="en-US" sz="2000" dirty="0" err="1" smtClean="0"/>
              <a:t>Johoichin's</a:t>
            </a:r>
            <a:r>
              <a:rPr lang="en-US" sz="2000" dirty="0" smtClean="0"/>
              <a:t> son whom he called "the Prince of Judah," to be his governor in Jerusalem and gave him the inventory.</a:t>
            </a:r>
          </a:p>
          <a:p>
            <a:pPr marL="274320" indent="-274320" eaLnBrk="1" fontAlgn="auto" hangingPunct="1">
              <a:spcAft>
                <a:spcPts val="0"/>
              </a:spcAft>
              <a:buClr>
                <a:schemeClr val="accent3"/>
              </a:buClr>
              <a:buFont typeface="Wingdings 2"/>
              <a:buChar char=""/>
              <a:defRPr/>
            </a:pPr>
            <a:r>
              <a:rPr lang="en-US" sz="2000" b="1" dirty="0" smtClean="0"/>
              <a:t>Registration (2)</a:t>
            </a:r>
          </a:p>
          <a:p>
            <a:pPr marL="274320" indent="-274320" eaLnBrk="1" fontAlgn="auto" hangingPunct="1">
              <a:spcAft>
                <a:spcPts val="0"/>
              </a:spcAft>
              <a:buClr>
                <a:schemeClr val="accent3"/>
              </a:buClr>
              <a:buFont typeface="Wingdings 2"/>
              <a:buChar char=""/>
              <a:defRPr/>
            </a:pPr>
            <a:r>
              <a:rPr lang="en-US" sz="2000" b="1" dirty="0" smtClean="0"/>
              <a:t>1. Registry</a:t>
            </a:r>
          </a:p>
          <a:p>
            <a:pPr marL="274320" indent="-274320" eaLnBrk="1" fontAlgn="auto" hangingPunct="1">
              <a:spcAft>
                <a:spcPts val="0"/>
              </a:spcAft>
              <a:buClr>
                <a:schemeClr val="accent3"/>
              </a:buClr>
              <a:buFont typeface="Wingdings 2"/>
              <a:buChar char=""/>
              <a:defRPr/>
            </a:pPr>
            <a:r>
              <a:rPr lang="en-US" sz="2000" dirty="0" err="1" smtClean="0"/>
              <a:t>Zurubbabel</a:t>
            </a:r>
            <a:r>
              <a:rPr lang="en-US" sz="2000" dirty="0" smtClean="0"/>
              <a:t>, listed (v 2) as one of the sub-leaders of the people, was the son of </a:t>
            </a:r>
            <a:r>
              <a:rPr lang="en-US" sz="2000" dirty="0" err="1" smtClean="0"/>
              <a:t>Shealtiel</a:t>
            </a:r>
            <a:r>
              <a:rPr lang="en-US" sz="2000" dirty="0" smtClean="0"/>
              <a:t> (3:2) and grandson of </a:t>
            </a:r>
            <a:r>
              <a:rPr lang="en-US" sz="2000" dirty="0" err="1" smtClean="0"/>
              <a:t>Jehoichin</a:t>
            </a:r>
            <a:r>
              <a:rPr lang="en-US" sz="2000" dirty="0" smtClean="0"/>
              <a:t> (l Chron. 3: 19) which made him the nephew of </a:t>
            </a:r>
            <a:r>
              <a:rPr lang="en-US" sz="2000" dirty="0" err="1" smtClean="0"/>
              <a:t>Sheshbazzar</a:t>
            </a:r>
            <a:r>
              <a:rPr lang="en-US" sz="2000" dirty="0" smtClean="0"/>
              <a:t> whom he later succeeded as governor (Hag. 1:1). The whole assembly was approximately 50,000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lstStyle/>
          <a:p>
            <a:pPr eaLnBrk="1" hangingPunct="1"/>
            <a:r>
              <a:rPr lang="en-US" sz="1800" b="1" smtClean="0"/>
              <a:t>OUTLINE OF THE BOOK OF EZRA</a:t>
            </a:r>
          </a:p>
          <a:p>
            <a:pPr eaLnBrk="1" hangingPunct="1"/>
            <a:r>
              <a:rPr lang="en-US" sz="1800" b="1" smtClean="0"/>
              <a:t>I. REBUILDING THE TEMPLE WALLS (Chapters 1-6)</a:t>
            </a:r>
          </a:p>
          <a:p>
            <a:pPr eaLnBrk="1" hangingPunct="1"/>
            <a:r>
              <a:rPr lang="en-US" sz="1800" b="1" smtClean="0"/>
              <a:t> B. Remnant</a:t>
            </a:r>
          </a:p>
          <a:p>
            <a:pPr eaLnBrk="1" hangingPunct="1"/>
            <a:r>
              <a:rPr lang="en-US" sz="1800" smtClean="0"/>
              <a:t>The listed people included: Leaders (2); General populace (3-36); Temple personnel (36-54); Descendants of Solomon's servants (55-58); Uncertain others (59-63)</a:t>
            </a:r>
          </a:p>
          <a:p>
            <a:pPr eaLnBrk="1" hangingPunct="1"/>
            <a:r>
              <a:rPr lang="en-US" sz="1800" b="1" smtClean="0"/>
              <a:t>C. Reconstruction (3)</a:t>
            </a:r>
          </a:p>
          <a:p>
            <a:pPr eaLnBrk="1" hangingPunct="1"/>
            <a:r>
              <a:rPr lang="en-US" sz="1800" b="1" smtClean="0"/>
              <a:t>1. Worship</a:t>
            </a:r>
          </a:p>
          <a:p>
            <a:pPr eaLnBrk="1" hangingPunct="1"/>
            <a:r>
              <a:rPr lang="en-US" sz="1800" smtClean="0"/>
              <a:t>The first concen1 of the leaders of the returned remnant was worship. They recognized that spiritual renewal was more important than political renewal. There had not been a sacrifice offered to God in The Temple for over 55 years, since the fall or Jerusalem in 586 BC.</a:t>
            </a: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lstStyle/>
          <a:p>
            <a:pPr eaLnBrk="1" hangingPunct="1"/>
            <a:r>
              <a:rPr lang="en-US" sz="1800" b="1" smtClean="0"/>
              <a:t>OUTLINE OF THE BOOK OF EZRA</a:t>
            </a:r>
          </a:p>
          <a:p>
            <a:pPr eaLnBrk="1" hangingPunct="1"/>
            <a:r>
              <a:rPr lang="en-US" sz="1800" b="1" smtClean="0"/>
              <a:t>I. REBUILDING THE TEMPLE WALLS (Chapters 1-6)</a:t>
            </a:r>
          </a:p>
          <a:p>
            <a:pPr eaLnBrk="1" hangingPunct="1"/>
            <a:r>
              <a:rPr lang="en-US" sz="2400" smtClean="0"/>
              <a:t>The Temple for over 55 years, since the fall or Jerusalem in 586 BC.</a:t>
            </a:r>
          </a:p>
          <a:p>
            <a:pPr eaLnBrk="1" hangingPunct="1"/>
            <a:r>
              <a:rPr lang="en-US" sz="2400" smtClean="0"/>
              <a:t>Zerubbabel and Jeshua supervised reconstruction of the altar first, then, offered sacrifices according to the Law of Moses. </a:t>
            </a:r>
          </a:p>
          <a:p>
            <a:pPr eaLnBrk="1" hangingPunct="1"/>
            <a:r>
              <a:rPr lang="en-US" sz="2400" smtClean="0"/>
              <a:t>Next, they re-instituted the commemoration of sacred events, starting with The Feast of Tabernacles (1-6), Feasts of Trumpet, Atonement, and other feasts as instructed in Leviticus 23. </a:t>
            </a:r>
          </a:p>
          <a:p>
            <a:pPr eaLnBrk="1" hangingPunct="1"/>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mtClean="0"/>
              <a:t>Old Testament Survey- Leviticus</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None/>
              <a:defRPr/>
            </a:pPr>
            <a:r>
              <a:rPr lang="en-US" dirty="0" smtClean="0"/>
              <a:t>An Outline-</a:t>
            </a:r>
          </a:p>
          <a:p>
            <a:pPr marL="571500" indent="-571500" eaLnBrk="1" fontAlgn="auto" hangingPunct="1">
              <a:spcAft>
                <a:spcPts val="0"/>
              </a:spcAft>
              <a:buClr>
                <a:schemeClr val="accent3"/>
              </a:buClr>
              <a:buFont typeface="Wingdings 2"/>
              <a:buAutoNum type="romanUcPeriod"/>
              <a:defRPr/>
            </a:pPr>
            <a:r>
              <a:rPr lang="en-US" dirty="0" smtClean="0"/>
              <a:t>The way to God is through sacrifice (1-10)</a:t>
            </a:r>
          </a:p>
          <a:p>
            <a:pPr marL="937260" lvl="1" indent="-571500" eaLnBrk="1" fontAlgn="auto" hangingPunct="1">
              <a:spcAft>
                <a:spcPts val="0"/>
              </a:spcAft>
              <a:buFont typeface="Wingdings 2"/>
              <a:buAutoNum type="alphaUcPeriod"/>
              <a:defRPr/>
            </a:pPr>
            <a:r>
              <a:rPr lang="en-US" dirty="0" smtClean="0"/>
              <a:t>Offerings and their regulations (1-7)</a:t>
            </a:r>
          </a:p>
          <a:p>
            <a:pPr marL="937260" lvl="1" indent="-571500" eaLnBrk="1" fontAlgn="auto" hangingPunct="1">
              <a:spcAft>
                <a:spcPts val="0"/>
              </a:spcAft>
              <a:buFont typeface="Wingdings 2"/>
              <a:buAutoNum type="alphaUcPeriod"/>
              <a:defRPr/>
            </a:pPr>
            <a:r>
              <a:rPr lang="en-US" dirty="0" smtClean="0"/>
              <a:t>The consecration and duties of the priests (8-10)</a:t>
            </a:r>
          </a:p>
          <a:p>
            <a:pPr marL="571500" indent="-571500" eaLnBrk="1" fontAlgn="auto" hangingPunct="1">
              <a:spcAft>
                <a:spcPts val="0"/>
              </a:spcAft>
              <a:buClr>
                <a:schemeClr val="accent3"/>
              </a:buClr>
              <a:buFont typeface="Wingdings 2"/>
              <a:buNone/>
              <a:defRPr/>
            </a:pPr>
            <a:r>
              <a:rPr lang="en-US" dirty="0" smtClean="0"/>
              <a:t>II. Israel’s walk with God in fellowship</a:t>
            </a:r>
          </a:p>
          <a:p>
            <a:pPr marL="571500" indent="-571500" eaLnBrk="1" fontAlgn="auto" hangingPunct="1">
              <a:spcAft>
                <a:spcPts val="0"/>
              </a:spcAft>
              <a:buClr>
                <a:schemeClr val="accent3"/>
              </a:buClr>
              <a:buFont typeface="Wingdings 2"/>
              <a:buNone/>
              <a:defRPr/>
            </a:pPr>
            <a:r>
              <a:rPr lang="en-US" dirty="0" smtClean="0"/>
              <a:t>	A. The daily lives of God’s people (11-22)</a:t>
            </a:r>
          </a:p>
          <a:p>
            <a:pPr marL="571500" indent="-571500" eaLnBrk="1" fontAlgn="auto" hangingPunct="1">
              <a:spcAft>
                <a:spcPts val="0"/>
              </a:spcAft>
              <a:buClr>
                <a:schemeClr val="accent3"/>
              </a:buClr>
              <a:buFont typeface="Wingdings 2"/>
              <a:buNone/>
              <a:defRPr/>
            </a:pPr>
            <a:r>
              <a:rPr lang="en-US" dirty="0" smtClean="0"/>
              <a:t>	B. The festivals of God’s people (23-25)</a:t>
            </a:r>
          </a:p>
          <a:p>
            <a:pPr marL="571500" indent="-571500" eaLnBrk="1" fontAlgn="auto" hangingPunct="1">
              <a:spcAft>
                <a:spcPts val="0"/>
              </a:spcAft>
              <a:buClr>
                <a:schemeClr val="accent3"/>
              </a:buClr>
              <a:buFont typeface="Wingdings 2"/>
              <a:buNone/>
              <a:defRPr/>
            </a:pPr>
            <a:r>
              <a:rPr lang="en-US" dirty="0" smtClean="0"/>
              <a:t>	C. The promises and warnings to God’s people (26-27)</a:t>
            </a:r>
          </a:p>
          <a:p>
            <a:pPr marL="937260" lvl="1" indent="-571500" eaLnBrk="1" fontAlgn="auto" hangingPunct="1">
              <a:spcAft>
                <a:spcPts val="0"/>
              </a:spcAft>
              <a:buFont typeface="Wingdings 2"/>
              <a:buNone/>
              <a:defRPr/>
            </a:pPr>
            <a:endParaRPr lang="en-US" dirty="0" smtClean="0"/>
          </a:p>
          <a:p>
            <a:pPr marL="937260" lvl="1" indent="-571500" eaLnBrk="1" fontAlgn="auto" hangingPunct="1">
              <a:spcAft>
                <a:spcPts val="0"/>
              </a:spcAft>
              <a:buFont typeface="Wingdings 2"/>
              <a:buAutoNum type="alphaUcPeriod"/>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1"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lstStyle/>
          <a:p>
            <a:pPr eaLnBrk="1" hangingPunct="1"/>
            <a:r>
              <a:rPr lang="en-US" sz="1800" b="1" smtClean="0"/>
              <a:t>OUTLINE OF THE BOOK OF EZRA</a:t>
            </a:r>
          </a:p>
          <a:p>
            <a:pPr eaLnBrk="1" hangingPunct="1"/>
            <a:r>
              <a:rPr lang="en-US" sz="1800" b="1" smtClean="0"/>
              <a:t>I. REBUILDING THE TEMPLE WALLS (Chapters 1-6)</a:t>
            </a:r>
          </a:p>
          <a:p>
            <a:pPr eaLnBrk="1" hangingPunct="1"/>
            <a:r>
              <a:rPr lang="en-US" sz="2400" smtClean="0"/>
              <a:t>In the second year the temple foundation was re laid and the building begun, using materials from Lebenon and other allies of Cyrus (7-11). It was an exciting time for everyone.</a:t>
            </a:r>
          </a:p>
          <a:p>
            <a:pPr eaLnBrk="1" hangingPunct="1"/>
            <a:r>
              <a:rPr lang="en-US" sz="2400" smtClean="0"/>
              <a:t>The People Responded: The Levites led the people in music and acts of worship. The young responded with joy and the old with tears.</a:t>
            </a: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sz="1800" b="1" dirty="0" smtClean="0"/>
              <a:t>OUTLINE OF THE BOOK OF EZRA</a:t>
            </a:r>
          </a:p>
          <a:p>
            <a:pPr marL="274320" indent="-274320" eaLnBrk="1" fontAlgn="auto" hangingPunct="1">
              <a:spcAft>
                <a:spcPts val="0"/>
              </a:spcAft>
              <a:buClr>
                <a:schemeClr val="accent3"/>
              </a:buClr>
              <a:buFont typeface="Wingdings 2"/>
              <a:buChar char=""/>
              <a:defRPr/>
            </a:pPr>
            <a:r>
              <a:rPr lang="en-US" sz="1800" b="1" dirty="0" smtClean="0"/>
              <a:t>I. REBUILDING THE TEMPLE WALLS (Chapters 1-6)</a:t>
            </a:r>
          </a:p>
          <a:p>
            <a:pPr marL="274320" indent="-274320" eaLnBrk="1" fontAlgn="auto" hangingPunct="1">
              <a:spcAft>
                <a:spcPts val="0"/>
              </a:spcAft>
              <a:buClr>
                <a:schemeClr val="accent3"/>
              </a:buClr>
              <a:buFont typeface="Wingdings 2"/>
              <a:buChar char=""/>
              <a:defRPr/>
            </a:pPr>
            <a:r>
              <a:rPr lang="en-US" sz="2400" dirty="0" smtClean="0"/>
              <a:t>The Prophets Responded: Zechariah taught the importance of each small bit of work done for God (Zech. 4), and Haggai declared the coming glories of a new rebuilt Temple (Hag. 2).</a:t>
            </a:r>
          </a:p>
          <a:p>
            <a:pPr marL="274320" indent="-274320" eaLnBrk="1" fontAlgn="auto" hangingPunct="1">
              <a:spcAft>
                <a:spcPts val="0"/>
              </a:spcAft>
              <a:buClr>
                <a:schemeClr val="accent3"/>
              </a:buClr>
              <a:buFont typeface="Wingdings 2"/>
              <a:buChar char=""/>
              <a:defRPr/>
            </a:pPr>
            <a:r>
              <a:rPr lang="en-US" sz="2400" b="1" dirty="0" smtClean="0"/>
              <a:t>D. Resistance (4-S)</a:t>
            </a:r>
          </a:p>
          <a:p>
            <a:pPr marL="274320" indent="-274320" eaLnBrk="1" fontAlgn="auto" hangingPunct="1">
              <a:spcAft>
                <a:spcPts val="0"/>
              </a:spcAft>
              <a:buClr>
                <a:schemeClr val="accent3"/>
              </a:buClr>
              <a:buFont typeface="Wingdings 2"/>
              <a:buChar char=""/>
              <a:defRPr/>
            </a:pPr>
            <a:r>
              <a:rPr lang="en-US" sz="2400" dirty="0" smtClean="0"/>
              <a:t>Residents of Samaria offered to help rebuild the temple because they believed they worshipped "the same true Lord." Remember the Samaritans were the Jews who mixed with foreigners in the north under the encouragement of the Assyrian captors to intermarry.</a:t>
            </a:r>
          </a:p>
          <a:p>
            <a:pPr marL="274320" indent="-274320" eaLnBrk="1" fontAlgn="auto" hangingPunct="1">
              <a:spcAft>
                <a:spcPts val="0"/>
              </a:spcAft>
              <a:buClr>
                <a:schemeClr val="accent3"/>
              </a:buClr>
              <a:buFont typeface="Wingdings 2"/>
              <a:buChar char=""/>
              <a:defRPr/>
            </a:pPr>
            <a:r>
              <a:rPr lang="en-US" sz="2400" dirty="0" err="1" smtClean="0"/>
              <a:t>Zerubbabel</a:t>
            </a:r>
            <a:r>
              <a:rPr lang="en-US" sz="2400" dirty="0" smtClean="0"/>
              <a:t> refused their help, not because of their mixed race, but because their marriage to pagans meant mixing of idol worship with the worship of God.</a:t>
            </a: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lstStyle/>
          <a:p>
            <a:pPr eaLnBrk="1" hangingPunct="1"/>
            <a:r>
              <a:rPr lang="en-US" sz="1800" b="1" smtClean="0"/>
              <a:t>OUTLINE OF THE BOOK OF EZRA</a:t>
            </a:r>
          </a:p>
          <a:p>
            <a:pPr eaLnBrk="1" hangingPunct="1"/>
            <a:r>
              <a:rPr lang="en-US" sz="1800" b="1" smtClean="0"/>
              <a:t>I. REBUILDING THE TEMPLE WALLS (Chapters 1-6)</a:t>
            </a:r>
          </a:p>
          <a:p>
            <a:pPr eaLnBrk="1" hangingPunct="1"/>
            <a:r>
              <a:rPr lang="en-US" sz="2000" b="1" smtClean="0"/>
              <a:t>1. Enemies Response (4)</a:t>
            </a:r>
          </a:p>
          <a:p>
            <a:pPr eaLnBrk="1" hangingPunct="1"/>
            <a:r>
              <a:rPr lang="en-US" sz="2000" smtClean="0"/>
              <a:t>The Samaritans responded by harassing the builders (v 4) and hiring counselors (lawyers) to frustrate them (v 5). The work actually stopped for sixteen years (536-520 BC.) until Darius came to power as reported in chapter 5.</a:t>
            </a:r>
          </a:p>
          <a:p>
            <a:pPr eaLnBrk="1" hangingPunct="1"/>
            <a:r>
              <a:rPr lang="en-US" sz="2000" smtClean="0"/>
              <a:t>Verses 6 through 23 summarize the ongoing opposition as recorded in personal letters, and Government documents from Xerxes I (v 6), and his son, Artaxerxes I (w 7-16). Their strategy was to remind the King about the history of the Jews and the threat of insurrection.</a:t>
            </a:r>
          </a:p>
          <a:p>
            <a:pPr eaLnBrk="1" hangingPunct="1"/>
            <a:r>
              <a:rPr lang="en-US" sz="2000" smtClean="0"/>
              <a:t>They then charged the Jews with sedition and treason (w 12-16) and succeeded in getting king Artaxerxes to stop the work (w 17-23).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lstStyle/>
          <a:p>
            <a:pPr eaLnBrk="1" hangingPunct="1"/>
            <a:r>
              <a:rPr lang="en-US" sz="1800" b="1" smtClean="0"/>
              <a:t>OUTLINE OF THE BOOK OF EZRA</a:t>
            </a:r>
          </a:p>
          <a:p>
            <a:pPr eaLnBrk="1" hangingPunct="1"/>
            <a:r>
              <a:rPr lang="en-US" sz="1800" b="1" smtClean="0"/>
              <a:t>I. REBUILDING THE TEMPLE WALLS (Chapters 1-6)</a:t>
            </a:r>
          </a:p>
          <a:p>
            <a:pPr eaLnBrk="1" hangingPunct="1"/>
            <a:r>
              <a:rPr lang="en-US" sz="1800" b="1" smtClean="0"/>
              <a:t>2. God's Response (5)</a:t>
            </a:r>
          </a:p>
          <a:p>
            <a:pPr eaLnBrk="1" hangingPunct="1"/>
            <a:r>
              <a:rPr lang="en-US" sz="1800" smtClean="0"/>
              <a:t>The Prophets Haggai and Zechariah pushed the community to renew their commitment to God and the building project (w 1-2).</a:t>
            </a:r>
          </a:p>
          <a:p>
            <a:pPr eaLnBrk="1" hangingPunct="1"/>
            <a:r>
              <a:rPr lang="en-US" sz="1800" smtClean="0"/>
              <a:t>Haggai criticized the people for living in fine houses and amassing wealth while the Temple lay in ruins (Hag. 1:3-6).</a:t>
            </a:r>
          </a:p>
          <a:p>
            <a:pPr eaLnBrk="1" hangingPunct="1"/>
            <a:r>
              <a:rPr lang="en-US" sz="1800" smtClean="0"/>
              <a:t>Zechariah unveiled a vision of </a:t>
            </a:r>
            <a:r>
              <a:rPr lang="en-US" sz="2000" smtClean="0"/>
              <a:t>a glorious Temple in the future days of the Messiah's coming to earth.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lstStyle/>
          <a:p>
            <a:pPr eaLnBrk="1" hangingPunct="1"/>
            <a:r>
              <a:rPr lang="en-US" sz="1800" b="1" smtClean="0"/>
              <a:t>OUTLINE OF THE BOOK OF EZRA</a:t>
            </a:r>
          </a:p>
          <a:p>
            <a:pPr eaLnBrk="1" hangingPunct="1"/>
            <a:r>
              <a:rPr lang="en-US" sz="1800" b="1" smtClean="0"/>
              <a:t>I. REBUILDING THE TEMPLE WALLS (Chapters 1-6)</a:t>
            </a:r>
          </a:p>
          <a:p>
            <a:pPr eaLnBrk="1" hangingPunct="1"/>
            <a:r>
              <a:rPr lang="en-US" sz="2000" b="1" smtClean="0"/>
              <a:t>2. God's Response (5)</a:t>
            </a:r>
          </a:p>
          <a:p>
            <a:pPr eaLnBrk="1" hangingPunct="1"/>
            <a:r>
              <a:rPr lang="en-US" sz="2000" smtClean="0"/>
              <a:t>Tattentai, governor of the provinces west of the Euphrates, questioned the authority of the Jews to rebuild. BUT GOD used this challenge to turn the whole situation around (vv 3-5).</a:t>
            </a:r>
          </a:p>
          <a:p>
            <a:pPr eaLnBrk="1" hangingPunct="1"/>
            <a:r>
              <a:rPr lang="en-US" sz="2000" smtClean="0"/>
              <a:t>Tattentai sent a letter to King Darius asking him to search the royal archives to find the decree of Cyrus that he didn't believe existed. He was sure the Jews were lying.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sz="1800" b="1" dirty="0" smtClean="0"/>
              <a:t>OUTLINE OF THE BOOK OF EZRA</a:t>
            </a:r>
          </a:p>
          <a:p>
            <a:pPr marL="274320" indent="-274320" eaLnBrk="1" fontAlgn="auto" hangingPunct="1">
              <a:spcAft>
                <a:spcPts val="0"/>
              </a:spcAft>
              <a:buClr>
                <a:schemeClr val="accent3"/>
              </a:buClr>
              <a:buFont typeface="Wingdings 2"/>
              <a:buChar char=""/>
              <a:defRPr/>
            </a:pPr>
            <a:r>
              <a:rPr lang="en-US" sz="1800" b="1" dirty="0" smtClean="0"/>
              <a:t>I. REBUILDING THE TEMPLE WALLS (Chapters 1-6)</a:t>
            </a:r>
          </a:p>
          <a:p>
            <a:pPr marL="274320" indent="-274320" eaLnBrk="1" fontAlgn="auto" hangingPunct="1">
              <a:spcAft>
                <a:spcPts val="0"/>
              </a:spcAft>
              <a:buClr>
                <a:schemeClr val="accent3"/>
              </a:buClr>
              <a:buFont typeface="Wingdings 2"/>
              <a:buChar char=""/>
              <a:defRPr/>
            </a:pPr>
            <a:r>
              <a:rPr lang="en-US" sz="2000" b="1" dirty="0" smtClean="0"/>
              <a:t>E. Revival (6)</a:t>
            </a:r>
          </a:p>
          <a:p>
            <a:pPr marL="274320" indent="-274320" eaLnBrk="1" fontAlgn="auto" hangingPunct="1">
              <a:spcAft>
                <a:spcPts val="0"/>
              </a:spcAft>
              <a:buClr>
                <a:schemeClr val="accent3"/>
              </a:buClr>
              <a:buFont typeface="Wingdings 2"/>
              <a:buChar char=""/>
              <a:defRPr/>
            </a:pPr>
            <a:r>
              <a:rPr lang="en-US" sz="2000" b="1" dirty="0" smtClean="0"/>
              <a:t>1. Search for Records</a:t>
            </a:r>
          </a:p>
          <a:p>
            <a:pPr marL="274320" indent="-274320" eaLnBrk="1" fontAlgn="auto" hangingPunct="1">
              <a:spcAft>
                <a:spcPts val="0"/>
              </a:spcAft>
              <a:buClr>
                <a:schemeClr val="accent3"/>
              </a:buClr>
              <a:buFont typeface="Wingdings 2"/>
              <a:buChar char=""/>
              <a:defRPr/>
            </a:pPr>
            <a:r>
              <a:rPr lang="en-US" sz="2000" dirty="0" smtClean="0"/>
              <a:t>The search of the Babylonian and Median records by Darius recovered the decree of Cyrus (w 1-5) and Darius ordered the governor, not only to allow the Temple building to reconvene but to pay for the work from his royal treasury, and impose strong sanctions on anyone who opposed the project (w 6-12).</a:t>
            </a:r>
          </a:p>
          <a:p>
            <a:pPr marL="274320" indent="-274320" eaLnBrk="1" fontAlgn="auto" hangingPunct="1">
              <a:spcAft>
                <a:spcPts val="0"/>
              </a:spcAft>
              <a:buClr>
                <a:schemeClr val="accent3"/>
              </a:buClr>
              <a:buFont typeface="Wingdings 2"/>
              <a:buChar char=""/>
              <a:defRPr/>
            </a:pPr>
            <a:r>
              <a:rPr lang="en-US" sz="2000" dirty="0" err="1" smtClean="0"/>
              <a:t>Tattenai's</a:t>
            </a:r>
            <a:r>
              <a:rPr lang="en-US" sz="2000" dirty="0" smtClean="0"/>
              <a:t> speedy response enabled the completion of the temple in four years, by 515 BC. (v. 15).</a:t>
            </a:r>
          </a:p>
          <a:p>
            <a:pPr marL="274320" indent="-274320" eaLnBrk="1" fontAlgn="auto" hangingPunct="1">
              <a:spcAft>
                <a:spcPts val="0"/>
              </a:spcAft>
              <a:buClr>
                <a:schemeClr val="accent3"/>
              </a:buClr>
              <a:buFont typeface="Wingdings 2"/>
              <a:buChar char=""/>
              <a:defRPr/>
            </a:pPr>
            <a:r>
              <a:rPr lang="en-US" sz="2000" dirty="0" smtClean="0"/>
              <a:t>Man's plan is thwarted . . . God 's plan succeeds! Pagan kings, Jewish elders, government officials, and Hebrew prophets, and returned exiles all contributed.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lstStyle/>
          <a:p>
            <a:pPr eaLnBrk="1" hangingPunct="1"/>
            <a:r>
              <a:rPr lang="en-US" sz="1800" b="1" smtClean="0"/>
              <a:t>OUTLINE OF THE BOOK OF EZRA</a:t>
            </a:r>
          </a:p>
          <a:p>
            <a:pPr eaLnBrk="1" hangingPunct="1"/>
            <a:r>
              <a:rPr lang="en-US" sz="1800" b="1" smtClean="0"/>
              <a:t>I. REBUILDING THE TEMPLE WALLS (Chapters 1-6)</a:t>
            </a:r>
          </a:p>
          <a:p>
            <a:pPr eaLnBrk="1" hangingPunct="1"/>
            <a:r>
              <a:rPr lang="en-US" sz="2000" b="1" smtClean="0"/>
              <a:t>E. Revival (6)</a:t>
            </a:r>
          </a:p>
          <a:p>
            <a:pPr eaLnBrk="1" hangingPunct="1"/>
            <a:r>
              <a:rPr lang="en-US" sz="2000" b="1" smtClean="0"/>
              <a:t>1. Search for Records</a:t>
            </a:r>
          </a:p>
          <a:p>
            <a:pPr eaLnBrk="1" hangingPunct="1"/>
            <a:r>
              <a:rPr lang="en-US" sz="2000" b="1" smtClean="0"/>
              <a:t>2. Celebration of Passover</a:t>
            </a:r>
          </a:p>
          <a:p>
            <a:pPr eaLnBrk="1" hangingPunct="1"/>
            <a:r>
              <a:rPr lang="en-US" sz="2000" smtClean="0"/>
              <a:t>The chapter ends with the first commemoration of the Passover since the fall of Jerusalem. It was carefully and joyfully celebrated as a sweet offering to the Lord (w 19-22).</a:t>
            </a:r>
          </a:p>
          <a:p>
            <a:pPr eaLnBrk="1" hangingPunct="1"/>
            <a:r>
              <a:rPr lang="en-US" sz="2000" b="1" smtClean="0"/>
              <a:t>II. RESTORING THE TEMPLE WORSHIP (Chapters 7-10)</a:t>
            </a:r>
          </a:p>
          <a:p>
            <a:pPr eaLnBrk="1" hangingPunct="1"/>
            <a:r>
              <a:rPr lang="en-US" sz="2000" b="1" smtClean="0"/>
              <a:t>(2,000Return Under Ezra--1 Year, about 80 Years Later)</a:t>
            </a:r>
          </a:p>
          <a:p>
            <a:pPr eaLnBrk="1" hangingPunct="1"/>
            <a:r>
              <a:rPr lang="en-US" sz="2000" smtClean="0"/>
              <a:t>Almost sixty years passed between the completion of the Temple and the return of the next group of exiles.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lstStyle/>
          <a:p>
            <a:pPr eaLnBrk="1" hangingPunct="1"/>
            <a:r>
              <a:rPr lang="en-US" sz="1800" b="1" smtClean="0"/>
              <a:t>OUTLINE OF THE BOOK OF EZRA</a:t>
            </a:r>
          </a:p>
          <a:p>
            <a:pPr eaLnBrk="1" hangingPunct="1"/>
            <a:r>
              <a:rPr lang="en-US" sz="1800" b="1" smtClean="0"/>
              <a:t>I. REBUILDING THE TEMPLE WALLS (Chapters 1-6)</a:t>
            </a:r>
            <a:endParaRPr lang="en-US" sz="2000" smtClean="0"/>
          </a:p>
          <a:p>
            <a:pPr eaLnBrk="1" hangingPunct="1"/>
            <a:r>
              <a:rPr lang="en-US" sz="2000" b="1" smtClean="0"/>
              <a:t>II. RESTORING THE TEMPLE WORSHIP (Chapters 7-10)</a:t>
            </a:r>
          </a:p>
          <a:p>
            <a:pPr eaLnBrk="1" hangingPunct="1"/>
            <a:r>
              <a:rPr lang="en-US" sz="2000" smtClean="0"/>
              <a:t>The leader of this group was a priest from the tribe of Levi and the house Aaron. Ezra was a Godly man, a candidate for high priest, who called himself a scribe. He made it his personal cause to teach other scribes, and the people of Judah the Word of the Lord, encouraging them to live holy lives it in the face of a hostile world.</a:t>
            </a:r>
          </a:p>
          <a:p>
            <a:pPr eaLnBrk="1" hangingPunct="1"/>
            <a:r>
              <a:rPr lang="en-US" sz="2000" b="1" smtClean="0"/>
              <a:t>A. Ezra's Expertise (7)</a:t>
            </a:r>
          </a:p>
          <a:p>
            <a:pPr eaLnBrk="1" hangingPunct="1"/>
            <a:r>
              <a:rPr lang="en-US" sz="2000" smtClean="0"/>
              <a:t>Ezra had perfect credentials for the job God called him to 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lstStyle/>
          <a:p>
            <a:pPr eaLnBrk="1" hangingPunct="1"/>
            <a:r>
              <a:rPr lang="en-US" sz="1800" b="1" smtClean="0"/>
              <a:t>OUTLINE OF THE BOOK OF EZRA</a:t>
            </a:r>
          </a:p>
          <a:p>
            <a:pPr eaLnBrk="1" hangingPunct="1"/>
            <a:r>
              <a:rPr lang="en-US" sz="1800" b="1" smtClean="0"/>
              <a:t>I. REBUILDING THE TEMPLE WALLS (Chapters 1-6)</a:t>
            </a:r>
            <a:endParaRPr lang="en-US" sz="2000" smtClean="0"/>
          </a:p>
          <a:p>
            <a:pPr eaLnBrk="1" hangingPunct="1"/>
            <a:r>
              <a:rPr lang="en-US" sz="2000" b="1" smtClean="0"/>
              <a:t>II. RESTORING THE TEMPLE WORSHIP (Chapters 7-10)</a:t>
            </a:r>
          </a:p>
          <a:p>
            <a:pPr eaLnBrk="1" hangingPunct="1"/>
            <a:r>
              <a:rPr lang="en-US" sz="2000" b="1" smtClean="0"/>
              <a:t>1. Ezra's Credentials</a:t>
            </a:r>
          </a:p>
          <a:p>
            <a:pPr eaLnBrk="1" hangingPunct="1"/>
            <a:r>
              <a:rPr lang="en-US" sz="2000" smtClean="0"/>
              <a:t>--His priestly genealogy (w 1-5)</a:t>
            </a:r>
          </a:p>
          <a:p>
            <a:pPr eaLnBrk="1" hangingPunct="1"/>
            <a:r>
              <a:rPr lang="en-US" sz="2000" smtClean="0"/>
              <a:t>--His knowledge of the Law (w 6-9)</a:t>
            </a:r>
          </a:p>
          <a:p>
            <a:pPr eaLnBrk="1" hangingPunct="1"/>
            <a:r>
              <a:rPr lang="en-US" sz="2000" smtClean="0"/>
              <a:t>--His favor with God (9)</a:t>
            </a:r>
          </a:p>
          <a:p>
            <a:pPr eaLnBrk="1" hangingPunct="1"/>
            <a:r>
              <a:rPr lang="en-US" sz="2000" smtClean="0"/>
              <a:t>--His commitment as a student and leader (10)</a:t>
            </a:r>
          </a:p>
          <a:p>
            <a:pPr eaLnBrk="1" hangingPunct="1"/>
            <a:r>
              <a:rPr lang="en-US" sz="2000" smtClean="0"/>
              <a:t>--His favor with King Artaxerxes (w 11-26)</a:t>
            </a:r>
          </a:p>
          <a:p>
            <a:pPr eaLnBrk="1" hangingPunct="1"/>
            <a:r>
              <a:rPr lang="en-US" sz="2000" smtClean="0"/>
              <a:t>--His humble and thankful attitude toward God (w 27-28)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lstStyle/>
          <a:p>
            <a:pPr eaLnBrk="1" hangingPunct="1"/>
            <a:r>
              <a:rPr lang="en-US" sz="1800" b="1" smtClean="0"/>
              <a:t>OUTLINE OF THE BOOK OF EZRA</a:t>
            </a:r>
          </a:p>
          <a:p>
            <a:pPr eaLnBrk="1" hangingPunct="1"/>
            <a:r>
              <a:rPr lang="en-US" sz="1800" b="1" smtClean="0"/>
              <a:t>I. REBUILDING THE TEMPLE WALLS (Chapters 1-6)</a:t>
            </a:r>
            <a:endParaRPr lang="en-US" sz="2000" smtClean="0"/>
          </a:p>
          <a:p>
            <a:pPr eaLnBrk="1" hangingPunct="1"/>
            <a:r>
              <a:rPr lang="en-US" sz="2000" b="1" smtClean="0"/>
              <a:t>II. RESTORING THE TEMPLE WORSHIP (Chapters 7-10)</a:t>
            </a:r>
          </a:p>
          <a:p>
            <a:pPr eaLnBrk="1" hangingPunct="1"/>
            <a:r>
              <a:rPr lang="en-US" sz="2000" b="1" smtClean="0"/>
              <a:t>2. Ezra's Responsibility</a:t>
            </a:r>
          </a:p>
          <a:p>
            <a:pPr eaLnBrk="1" hangingPunct="1"/>
            <a:r>
              <a:rPr lang="en-US" sz="2000" smtClean="0"/>
              <a:t>He led the next group of returning volunteers, spoke for God, supervised the religious life of the people, and developed the judicial system of the province.</a:t>
            </a:r>
          </a:p>
          <a:p>
            <a:pPr eaLnBrk="1" hangingPunct="1"/>
            <a:r>
              <a:rPr lang="en-US" sz="2000" b="1" smtClean="0"/>
              <a:t>B. Ezra's Experience (8)</a:t>
            </a:r>
          </a:p>
          <a:p>
            <a:pPr eaLnBrk="1" hangingPunct="1"/>
            <a:r>
              <a:rPr lang="en-US" sz="2000" smtClean="0"/>
              <a:t>Ezra's close companions on the journey are listed in verses 1-14.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smtClean="0"/>
              <a:t>Old Testament Survey- Leviticus</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None/>
              <a:defRPr/>
            </a:pPr>
            <a:r>
              <a:rPr lang="en-US" dirty="0" smtClean="0"/>
              <a:t>Important data about Leviticus</a:t>
            </a:r>
          </a:p>
          <a:p>
            <a:pPr marL="514350" indent="-514350" eaLnBrk="1" fontAlgn="auto" hangingPunct="1">
              <a:spcAft>
                <a:spcPts val="0"/>
              </a:spcAft>
              <a:buClr>
                <a:schemeClr val="accent3"/>
              </a:buClr>
              <a:buFont typeface="Wingdings 2"/>
              <a:buAutoNum type="arabicPeriod"/>
              <a:defRPr/>
            </a:pPr>
            <a:r>
              <a:rPr lang="en-US" dirty="0" smtClean="0"/>
              <a:t>Key words- holy and holiness, clean and unclean, atonement</a:t>
            </a:r>
          </a:p>
          <a:p>
            <a:pPr marL="514350" indent="-514350" eaLnBrk="1" fontAlgn="auto" hangingPunct="1">
              <a:spcAft>
                <a:spcPts val="0"/>
              </a:spcAft>
              <a:buClr>
                <a:schemeClr val="accent3"/>
              </a:buClr>
              <a:buFont typeface="Wingdings 2"/>
              <a:buAutoNum type="arabicPeriod"/>
              <a:defRPr/>
            </a:pPr>
            <a:r>
              <a:rPr lang="en-US" dirty="0" smtClean="0"/>
              <a:t>Key chapter  11- the requirement to be holy because the Lord is holy</a:t>
            </a:r>
          </a:p>
          <a:p>
            <a:pPr marL="514350" indent="-514350" eaLnBrk="1" fontAlgn="auto" hangingPunct="1">
              <a:spcAft>
                <a:spcPts val="0"/>
              </a:spcAft>
              <a:buClr>
                <a:schemeClr val="accent3"/>
              </a:buClr>
              <a:buFont typeface="Wingdings 2"/>
              <a:buAutoNum type="arabicPeriod"/>
              <a:defRPr/>
            </a:pPr>
            <a:r>
              <a:rPr lang="en-US" dirty="0" smtClean="0"/>
              <a:t>Key verses- 11:44 and 17:11</a:t>
            </a:r>
          </a:p>
          <a:p>
            <a:pPr marL="514350" indent="-514350" eaLnBrk="1" fontAlgn="auto" hangingPunct="1">
              <a:spcAft>
                <a:spcPts val="0"/>
              </a:spcAft>
              <a:buClr>
                <a:schemeClr val="accent3"/>
              </a:buClr>
              <a:buFont typeface="Wingdings 2"/>
              <a:buAutoNum type="arabicPeriod"/>
              <a:defRPr/>
            </a:pPr>
            <a:r>
              <a:rPr lang="en-US" dirty="0" smtClean="0"/>
              <a:t>Key players- Moses, Aaron, Aaron’s sons (the Levites)</a:t>
            </a:r>
          </a:p>
          <a:p>
            <a:pPr marL="514350" indent="-514350" eaLnBrk="1" fontAlgn="auto" hangingPunct="1">
              <a:spcAft>
                <a:spcPts val="0"/>
              </a:spcAft>
              <a:buClr>
                <a:schemeClr val="accent3"/>
              </a:buClr>
              <a:buFont typeface="Wingdings 2"/>
              <a:buAutoNum type="arabicPeriod"/>
              <a:defRPr/>
            </a:pPr>
            <a:r>
              <a:rPr lang="en-US" dirty="0" smtClean="0"/>
              <a:t>Leviticus means- things associated with the priests</a:t>
            </a:r>
          </a:p>
          <a:p>
            <a:pPr marL="937260" lvl="1" indent="-571500" eaLnBrk="1" fontAlgn="auto" hangingPunct="1">
              <a:spcAft>
                <a:spcPts val="0"/>
              </a:spcAft>
              <a:buFont typeface="Wingdings 2"/>
              <a:buNone/>
              <a:defRPr/>
            </a:pPr>
            <a:endParaRPr lang="en-US" dirty="0" smtClean="0"/>
          </a:p>
          <a:p>
            <a:pPr marL="937260" lvl="1" indent="-571500" eaLnBrk="1" fontAlgn="auto" hangingPunct="1">
              <a:spcAft>
                <a:spcPts val="0"/>
              </a:spcAft>
              <a:buFont typeface="Wingdings 2"/>
              <a:buAutoNum type="alphaUcPeriod"/>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sz="1800" b="1" dirty="0" smtClean="0"/>
              <a:t>OUTLINE OF THE BOOK OF EZRA</a:t>
            </a:r>
          </a:p>
          <a:p>
            <a:pPr marL="274320" indent="-274320" eaLnBrk="1" fontAlgn="auto" hangingPunct="1">
              <a:spcAft>
                <a:spcPts val="0"/>
              </a:spcAft>
              <a:buClr>
                <a:schemeClr val="accent3"/>
              </a:buClr>
              <a:buFont typeface="Wingdings 2"/>
              <a:buChar char=""/>
              <a:defRPr/>
            </a:pPr>
            <a:r>
              <a:rPr lang="en-US" sz="1800" b="1" dirty="0" smtClean="0"/>
              <a:t>I. REBUILDING THE TEMPLE WALLS (Chapters 1-6)</a:t>
            </a:r>
            <a:endParaRPr lang="en-US" sz="2000" dirty="0" smtClean="0"/>
          </a:p>
          <a:p>
            <a:pPr marL="274320" indent="-274320" eaLnBrk="1" fontAlgn="auto" hangingPunct="1">
              <a:spcAft>
                <a:spcPts val="0"/>
              </a:spcAft>
              <a:buClr>
                <a:schemeClr val="accent3"/>
              </a:buClr>
              <a:buFont typeface="Wingdings 2"/>
              <a:buChar char=""/>
              <a:defRPr/>
            </a:pPr>
            <a:r>
              <a:rPr lang="en-US" sz="2000" b="1" dirty="0" smtClean="0"/>
              <a:t>II. RESTORING THE TEMPLE WORSHIP (Chapters 7-10)</a:t>
            </a:r>
          </a:p>
          <a:p>
            <a:pPr marL="274320" indent="-274320" eaLnBrk="1" fontAlgn="auto" hangingPunct="1">
              <a:spcAft>
                <a:spcPts val="0"/>
              </a:spcAft>
              <a:buClr>
                <a:schemeClr val="accent3"/>
              </a:buClr>
              <a:buFont typeface="Wingdings 2"/>
              <a:buChar char=""/>
              <a:defRPr/>
            </a:pPr>
            <a:r>
              <a:rPr lang="en-US" sz="2000" b="1" dirty="0" smtClean="0"/>
              <a:t>1. Ezra's Leaders</a:t>
            </a:r>
          </a:p>
          <a:p>
            <a:pPr marL="274320" indent="-274320" eaLnBrk="1" fontAlgn="auto" hangingPunct="1">
              <a:spcAft>
                <a:spcPts val="0"/>
              </a:spcAft>
              <a:buClr>
                <a:schemeClr val="accent3"/>
              </a:buClr>
              <a:buFont typeface="Wingdings 2"/>
              <a:buChar char=""/>
              <a:defRPr/>
            </a:pPr>
            <a:r>
              <a:rPr lang="en-US" sz="2000" dirty="0" smtClean="0"/>
              <a:t>He especially recruited Levites and family heads to assist him in teaching the Law and running the government in Jerusalem. Each one had to meet the proper qualifications of heritage and total reliance on God (l 5-20).</a:t>
            </a:r>
          </a:p>
          <a:p>
            <a:pPr marL="274320" indent="-274320" eaLnBrk="1" fontAlgn="auto" hangingPunct="1">
              <a:spcAft>
                <a:spcPts val="0"/>
              </a:spcAft>
              <a:buClr>
                <a:schemeClr val="accent3"/>
              </a:buClr>
              <a:buFont typeface="Wingdings 2"/>
              <a:buChar char=""/>
              <a:defRPr/>
            </a:pPr>
            <a:r>
              <a:rPr lang="en-US" sz="2000" dirty="0" smtClean="0"/>
              <a:t>Ezra demonstrated his reliance on God by prayed and fasting, and attributed all their successes to the Lord (21-23).</a:t>
            </a:r>
          </a:p>
          <a:p>
            <a:pPr marL="274320" indent="-274320" eaLnBrk="1" fontAlgn="auto" hangingPunct="1">
              <a:spcAft>
                <a:spcPts val="0"/>
              </a:spcAft>
              <a:buClr>
                <a:schemeClr val="accent3"/>
              </a:buClr>
              <a:buFont typeface="Wingdings 2"/>
              <a:buChar char=""/>
              <a:defRPr/>
            </a:pPr>
            <a:r>
              <a:rPr lang="en-US" sz="2000" b="1" dirty="0" smtClean="0"/>
              <a:t>2. Ezra's Followers</a:t>
            </a:r>
          </a:p>
          <a:p>
            <a:pPr marL="274320" indent="-274320" eaLnBrk="1" fontAlgn="auto" hangingPunct="1">
              <a:spcAft>
                <a:spcPts val="0"/>
              </a:spcAft>
              <a:buClr>
                <a:schemeClr val="accent3"/>
              </a:buClr>
              <a:buFont typeface="Wingdings 2"/>
              <a:buChar char=""/>
              <a:defRPr/>
            </a:pPr>
            <a:r>
              <a:rPr lang="en-US" sz="2000" dirty="0" smtClean="0"/>
              <a:t>Ezra's group, carrying enormous treasure, arrived without incident. Again he gave God credit for their protection (24-32).</a:t>
            </a:r>
          </a:p>
          <a:p>
            <a:pPr marL="274320" indent="-274320" eaLnBrk="1" fontAlgn="auto" hangingPunct="1">
              <a:spcAft>
                <a:spcPts val="0"/>
              </a:spcAft>
              <a:buClr>
                <a:schemeClr val="accent3"/>
              </a:buClr>
              <a:buFont typeface="Wingdings 2"/>
              <a:buChar char=""/>
              <a:defRPr/>
            </a:pPr>
            <a:r>
              <a:rPr lang="en-US" sz="2000" dirty="0" smtClean="0"/>
              <a:t>The treasure was deposited in the Temple treasury and the re-energized priests offered sacrifices for the entire nation (33-36).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sz="1800" b="1" dirty="0" smtClean="0"/>
              <a:t>OUTLINE OF THE BOOK OF EZRA</a:t>
            </a:r>
          </a:p>
          <a:p>
            <a:pPr marL="274320" indent="-274320" eaLnBrk="1" fontAlgn="auto" hangingPunct="1">
              <a:spcAft>
                <a:spcPts val="0"/>
              </a:spcAft>
              <a:buClr>
                <a:schemeClr val="accent3"/>
              </a:buClr>
              <a:buFont typeface="Wingdings 2"/>
              <a:buChar char=""/>
              <a:defRPr/>
            </a:pPr>
            <a:r>
              <a:rPr lang="en-US" sz="1800" b="1" dirty="0" smtClean="0"/>
              <a:t>I. REBUILDING THE TEMPLE WALLS (Chapters 1-6)</a:t>
            </a:r>
            <a:endParaRPr lang="en-US" sz="2000" dirty="0" smtClean="0"/>
          </a:p>
          <a:p>
            <a:pPr marL="274320" indent="-274320" eaLnBrk="1" fontAlgn="auto" hangingPunct="1">
              <a:spcAft>
                <a:spcPts val="0"/>
              </a:spcAft>
              <a:buClr>
                <a:schemeClr val="accent3"/>
              </a:buClr>
              <a:buFont typeface="Wingdings 2"/>
              <a:buChar char=""/>
              <a:defRPr/>
            </a:pPr>
            <a:r>
              <a:rPr lang="en-US" sz="2000" b="1" dirty="0" smtClean="0"/>
              <a:t>II. RESTORING THE TEMPLE WORSHIP (Chapters 7-10)</a:t>
            </a:r>
          </a:p>
          <a:p>
            <a:pPr marL="274320" indent="-274320" eaLnBrk="1" fontAlgn="auto" hangingPunct="1">
              <a:spcAft>
                <a:spcPts val="0"/>
              </a:spcAft>
              <a:buClr>
                <a:schemeClr val="accent3"/>
              </a:buClr>
              <a:buFont typeface="Wingdings 2"/>
              <a:buChar char=""/>
              <a:defRPr/>
            </a:pPr>
            <a:r>
              <a:rPr lang="en-US" sz="1800" b="1" dirty="0" smtClean="0"/>
              <a:t>C. Ezra's Example (9)</a:t>
            </a:r>
          </a:p>
          <a:p>
            <a:pPr marL="274320" indent="-274320" eaLnBrk="1" fontAlgn="auto" hangingPunct="1">
              <a:spcAft>
                <a:spcPts val="0"/>
              </a:spcAft>
              <a:buClr>
                <a:schemeClr val="accent3"/>
              </a:buClr>
              <a:buFont typeface="Wingdings 2"/>
              <a:buChar char=""/>
              <a:defRPr/>
            </a:pPr>
            <a:r>
              <a:rPr lang="en-US" sz="1800" b="1" dirty="0" smtClean="0"/>
              <a:t>1. Ezra's Problem</a:t>
            </a:r>
          </a:p>
          <a:p>
            <a:pPr marL="274320" indent="-274320" eaLnBrk="1" fontAlgn="auto" hangingPunct="1">
              <a:spcAft>
                <a:spcPts val="0"/>
              </a:spcAft>
              <a:buClr>
                <a:schemeClr val="accent3"/>
              </a:buClr>
              <a:buFont typeface="Wingdings 2"/>
              <a:buChar char=""/>
              <a:defRPr/>
            </a:pPr>
            <a:r>
              <a:rPr lang="en-US" sz="1800" dirty="0" smtClean="0"/>
              <a:t>Ezra barely arrived in Jerusalem and the civic leaders confronted him with an immense problem, intermarriage and its attendant idolatry. They compared the problem to when the Gentiles had trapped them in the past (w 1-2). The answer was spiritual, not racial.</a:t>
            </a:r>
          </a:p>
          <a:p>
            <a:pPr marL="274320" indent="-274320" eaLnBrk="1" fontAlgn="auto" hangingPunct="1">
              <a:spcAft>
                <a:spcPts val="0"/>
              </a:spcAft>
              <a:buClr>
                <a:schemeClr val="accent3"/>
              </a:buClr>
              <a:buFont typeface="Wingdings 2"/>
              <a:buChar char=""/>
              <a:defRPr/>
            </a:pPr>
            <a:r>
              <a:rPr lang="en-US" sz="1800" b="1" dirty="0" smtClean="0"/>
              <a:t>2. Ezra's Response</a:t>
            </a:r>
          </a:p>
          <a:p>
            <a:pPr marL="274320" indent="-274320" eaLnBrk="1" fontAlgn="auto" hangingPunct="1">
              <a:spcAft>
                <a:spcPts val="0"/>
              </a:spcAft>
              <a:buClr>
                <a:schemeClr val="accent3"/>
              </a:buClr>
              <a:buFont typeface="Wingdings 2"/>
              <a:buChar char=""/>
              <a:defRPr/>
            </a:pPr>
            <a:r>
              <a:rPr lang="en-US" sz="1800" dirty="0" smtClean="0"/>
              <a:t>Ezra was immediately moved to sorrow over the nation's sins. He prayed for forgiveness for himself and his people (w 3-5). He recalled the sins of their ancestors and God's response (w6-7) He offered thanks to God for saving a remnant (w 8-9) He confessed their inability to stop sinning and asked </a:t>
            </a:r>
            <a:r>
              <a:rPr lang="pl-PL" sz="1800" dirty="0" smtClean="0"/>
              <a:t>for God's mercy (w 10-15).</a:t>
            </a: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lstStyle/>
          <a:p>
            <a:pPr eaLnBrk="1" hangingPunct="1"/>
            <a:r>
              <a:rPr lang="en-US" sz="1800" b="1" smtClean="0"/>
              <a:t>OUTLINE OF THE BOOK OF EZRA</a:t>
            </a:r>
          </a:p>
          <a:p>
            <a:pPr eaLnBrk="1" hangingPunct="1"/>
            <a:r>
              <a:rPr lang="en-US" sz="1800" b="1" smtClean="0"/>
              <a:t>I. REBUILDING THE TEMPLE WALLS (Chapters 1-6)</a:t>
            </a:r>
            <a:endParaRPr lang="en-US" sz="2000" smtClean="0"/>
          </a:p>
          <a:p>
            <a:pPr eaLnBrk="1" hangingPunct="1"/>
            <a:r>
              <a:rPr lang="en-US" sz="2000" b="1" smtClean="0"/>
              <a:t>II. RESTORING THE TEMPLE WORSHIP (Chapters 7-10)</a:t>
            </a:r>
          </a:p>
          <a:p>
            <a:pPr eaLnBrk="1" hangingPunct="1"/>
            <a:r>
              <a:rPr lang="en-US" sz="1800" b="1" smtClean="0"/>
              <a:t>D. Ezra's Exhortation (10)</a:t>
            </a:r>
          </a:p>
          <a:p>
            <a:pPr eaLnBrk="1" hangingPunct="1"/>
            <a:r>
              <a:rPr lang="en-US" sz="1800" smtClean="0"/>
              <a:t>Ezra's prayer and example of contrition contributed to the people's conviction for their sins. They themselves recommended a renewal of the covenant and urged Ezra to bring reform to the community. (v. 1-4)</a:t>
            </a:r>
          </a:p>
          <a:p>
            <a:pPr eaLnBrk="1" hangingPunct="1"/>
            <a:r>
              <a:rPr lang="en-US" sz="1800" b="1" smtClean="0"/>
              <a:t>1. Ezra's Reformation</a:t>
            </a:r>
          </a:p>
          <a:p>
            <a:pPr eaLnBrk="1" hangingPunct="1"/>
            <a:r>
              <a:rPr lang="en-US" sz="1800" smtClean="0"/>
              <a:t>Ezra called for convocation (a holy meeting) of all the tribes and ordered the men to separate from their pagan wives (w 5-l l). Divorce was not God's will, but it was needed and permitted in order to preserve the spiritual life of the nation.</a:t>
            </a: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lstStyle/>
          <a:p>
            <a:pPr eaLnBrk="1" hangingPunct="1"/>
            <a:r>
              <a:rPr lang="en-US" sz="1800" b="1" smtClean="0"/>
              <a:t>OUTLINE OF THE BOOK OF EZRA</a:t>
            </a:r>
          </a:p>
          <a:p>
            <a:pPr eaLnBrk="1" hangingPunct="1"/>
            <a:r>
              <a:rPr lang="en-US" sz="1800" b="1" smtClean="0"/>
              <a:t>I. REBUILDING THE TEMPLE WALLS (Chapters 1-6)</a:t>
            </a:r>
            <a:endParaRPr lang="en-US" sz="2000" smtClean="0"/>
          </a:p>
          <a:p>
            <a:pPr eaLnBrk="1" hangingPunct="1"/>
            <a:r>
              <a:rPr lang="en-US" sz="2000" b="1" smtClean="0"/>
              <a:t>II. RESTORING THE TEMPLE WORSHIP (Chapters 7-10)</a:t>
            </a:r>
          </a:p>
          <a:p>
            <a:pPr eaLnBrk="1" hangingPunct="1"/>
            <a:r>
              <a:rPr lang="en-US" sz="1800" b="1" smtClean="0"/>
              <a:t>2. Ezra's Purification</a:t>
            </a:r>
          </a:p>
          <a:p>
            <a:pPr eaLnBrk="1" hangingPunct="1"/>
            <a:r>
              <a:rPr lang="en-US" sz="1800" smtClean="0"/>
              <a:t>The evil pagan practices were so wide spread it took over three months for a tribunal to hear all the individual cases (w 12-17).</a:t>
            </a:r>
          </a:p>
          <a:p>
            <a:pPr eaLnBrk="1" hangingPunct="1"/>
            <a:r>
              <a:rPr lang="en-US" sz="1800" b="1" smtClean="0"/>
              <a:t>Conclusion-</a:t>
            </a:r>
          </a:p>
          <a:p>
            <a:pPr eaLnBrk="1" hangingPunct="1"/>
            <a:r>
              <a:rPr lang="en-US" sz="2000" smtClean="0"/>
              <a:t>A remnant of the Jews returned to Jerusalem to rebuild the Temple and reinitiate ritual worship.</a:t>
            </a:r>
          </a:p>
          <a:p>
            <a:pPr eaLnBrk="1" hangingPunct="1"/>
            <a:r>
              <a:rPr lang="en-US" sz="2000" smtClean="0"/>
              <a:t>Still the nation did not repent and cleanse their personal lives.</a:t>
            </a:r>
          </a:p>
          <a:p>
            <a:pPr eaLnBrk="1" hangingPunct="1"/>
            <a:r>
              <a:rPr lang="en-US" sz="2000" smtClean="0"/>
              <a:t>It was only when Ezra brought the Word of God (The Law) to bear on the daily lives of the people, that they saw their sin, repented and turned to God in obedience including true worship.</a:t>
            </a:r>
          </a:p>
          <a:p>
            <a:pPr eaLnBrk="1" hangingPunct="1"/>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Title 1"/>
          <p:cNvSpPr>
            <a:spLocks noGrp="1"/>
          </p:cNvSpPr>
          <p:nvPr>
            <p:ph type="title"/>
          </p:nvPr>
        </p:nvSpPr>
        <p:spPr/>
        <p:txBody>
          <a:bodyPr/>
          <a:lstStyle/>
          <a:p>
            <a:pPr eaLnBrk="1" hangingPunct="1"/>
            <a:r>
              <a:rPr lang="en-US" sz="4000" smtClean="0"/>
              <a:t>Old Testament Survey- Ezra</a:t>
            </a:r>
          </a:p>
        </p:txBody>
      </p:sp>
      <p:sp>
        <p:nvSpPr>
          <p:cNvPr id="3" name="Content Placeholder 2"/>
          <p:cNvSpPr>
            <a:spLocks noGrp="1"/>
          </p:cNvSpPr>
          <p:nvPr>
            <p:ph idx="1"/>
          </p:nvPr>
        </p:nvSpPr>
        <p:spPr/>
        <p:txBody>
          <a:bodyPr/>
          <a:lstStyle/>
          <a:p>
            <a:pPr eaLnBrk="1" hangingPunct="1"/>
            <a:r>
              <a:rPr lang="en-US" sz="1800" b="1" smtClean="0"/>
              <a:t>OUTLINE OF THE BOOK OF EZRA</a:t>
            </a:r>
          </a:p>
          <a:p>
            <a:pPr eaLnBrk="1" hangingPunct="1"/>
            <a:r>
              <a:rPr lang="en-US" sz="1800" b="1" smtClean="0"/>
              <a:t>Conclusion</a:t>
            </a:r>
            <a:endParaRPr lang="en-US" sz="2000" b="1" smtClean="0"/>
          </a:p>
          <a:p>
            <a:pPr eaLnBrk="1" hangingPunct="1"/>
            <a:r>
              <a:rPr lang="en-US" sz="1800" b="1" i="1" smtClean="0"/>
              <a:t>Lesson:</a:t>
            </a:r>
          </a:p>
          <a:p>
            <a:pPr eaLnBrk="1" hangingPunct="1"/>
            <a:r>
              <a:rPr lang="en-US" sz="1800" smtClean="0"/>
              <a:t>We can fulfill the form of following God.</a:t>
            </a:r>
          </a:p>
          <a:p>
            <a:pPr eaLnBrk="1" hangingPunct="1"/>
            <a:r>
              <a:rPr lang="en-US" sz="1800" smtClean="0"/>
              <a:t>--We can remodel the church, --We can re-institute religious forms, --We can re-energize our worship, --We can present a facade of holiness </a:t>
            </a:r>
            <a:r>
              <a:rPr lang="en-US" sz="2000" smtClean="0"/>
              <a:t>BUT until we apply the convicting power of the Word of God to our lives</a:t>
            </a:r>
          </a:p>
          <a:p>
            <a:pPr eaLnBrk="1" hangingPunct="1"/>
            <a:r>
              <a:rPr lang="en-US" sz="2000" smtClean="0"/>
              <a:t>Until we let it teach us how to have a personal relationship with God, </a:t>
            </a:r>
          </a:p>
          <a:p>
            <a:pPr eaLnBrk="1" hangingPunct="1"/>
            <a:r>
              <a:rPr lang="en-US" sz="2000" smtClean="0"/>
              <a:t>Until we look in it like a mirror to see our sinfulness and our need for cleansing,</a:t>
            </a:r>
          </a:p>
          <a:p>
            <a:pPr eaLnBrk="1" hangingPunct="1"/>
            <a:r>
              <a:rPr lang="en-US" sz="2000" smtClean="0"/>
              <a:t>Until we allow it burn away the impurities and purify our lives, like a crucible </a:t>
            </a:r>
            <a:r>
              <a:rPr lang="en-US" sz="2000" b="1" smtClean="0"/>
              <a:t>WE WILL NOT LIVE THE LIFE GOD WANTS US TO LIVE.</a:t>
            </a: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Title 1"/>
          <p:cNvSpPr>
            <a:spLocks noGrp="1"/>
          </p:cNvSpPr>
          <p:nvPr>
            <p:ph type="title"/>
          </p:nvPr>
        </p:nvSpPr>
        <p:spPr/>
        <p:txBody>
          <a:bodyPr/>
          <a:lstStyle/>
          <a:p>
            <a:pPr eaLnBrk="1" hangingPunct="1"/>
            <a:r>
              <a:rPr lang="en-US" sz="4000" smtClean="0"/>
              <a:t>Old Testament Survey- Nehemiah</a:t>
            </a:r>
          </a:p>
        </p:txBody>
      </p:sp>
      <p:sp>
        <p:nvSpPr>
          <p:cNvPr id="3" name="Content Placeholder 2"/>
          <p:cNvSpPr>
            <a:spLocks noGrp="1"/>
          </p:cNvSpPr>
          <p:nvPr>
            <p:ph idx="1"/>
          </p:nvPr>
        </p:nvSpPr>
        <p:spPr/>
        <p:txBody>
          <a:bodyPr/>
          <a:lstStyle/>
          <a:p>
            <a:pPr eaLnBrk="1" hangingPunct="1">
              <a:buFont typeface="Wingdings 2" pitchFamily="18" charset="2"/>
              <a:buNone/>
            </a:pPr>
            <a:r>
              <a:rPr lang="en-US" sz="2400" smtClean="0"/>
              <a:t>Introduction</a:t>
            </a:r>
          </a:p>
          <a:p>
            <a:pPr eaLnBrk="1" hangingPunct="1"/>
            <a:r>
              <a:rPr lang="en-US" sz="2400" smtClean="0"/>
              <a:t>Twelve years after Ezra instituted his religious reforms and brought about a revival to Judah, Nehemiah came to rebuild the city walls. </a:t>
            </a:r>
          </a:p>
          <a:p>
            <a:pPr eaLnBrk="1" hangingPunct="1"/>
            <a:r>
              <a:rPr lang="en-US" sz="2400" smtClean="0"/>
              <a:t>He was appointed governor of Jerusalem by Artaxerxes.</a:t>
            </a:r>
          </a:p>
          <a:p>
            <a:pPr eaLnBrk="1" hangingPunct="1"/>
            <a:r>
              <a:rPr lang="en-US" sz="2400" smtClean="0"/>
              <a:t>Arriving in Jerusalem he conducted a secret survey, attacked the job with determination and wisdom, ignoring fierce opposition. </a:t>
            </a:r>
          </a:p>
          <a:p>
            <a:pPr eaLnBrk="1" hangingPunct="1"/>
            <a:r>
              <a:rPr lang="en-US" sz="2400" smtClean="0"/>
              <a:t>With the help of the Lord and the king he completed this monumental task in just seven weeks.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Title 1"/>
          <p:cNvSpPr>
            <a:spLocks noGrp="1"/>
          </p:cNvSpPr>
          <p:nvPr>
            <p:ph type="title"/>
          </p:nvPr>
        </p:nvSpPr>
        <p:spPr/>
        <p:txBody>
          <a:bodyPr/>
          <a:lstStyle/>
          <a:p>
            <a:pPr eaLnBrk="1" hangingPunct="1"/>
            <a:r>
              <a:rPr lang="en-US" sz="4000" smtClean="0"/>
              <a:t>Old Testament Survey- Nehemiah</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None/>
              <a:defRPr/>
            </a:pPr>
            <a:r>
              <a:rPr lang="en-US" sz="2400" dirty="0" smtClean="0"/>
              <a:t>Introduction</a:t>
            </a:r>
          </a:p>
          <a:p>
            <a:pPr marL="274320" indent="-274320" eaLnBrk="1" fontAlgn="auto" hangingPunct="1">
              <a:spcAft>
                <a:spcPts val="0"/>
              </a:spcAft>
              <a:buClr>
                <a:schemeClr val="accent3"/>
              </a:buClr>
              <a:buFont typeface="Wingdings 2"/>
              <a:buChar char=""/>
              <a:defRPr/>
            </a:pPr>
            <a:r>
              <a:rPr lang="en-US" sz="2400" dirty="0" smtClean="0"/>
              <a:t>The overlap of Ezra and Nehemiah are evident in the last part of the book as they work together to consecrate and consolidate the nation after the wall is built. This happened in three steps:</a:t>
            </a:r>
          </a:p>
          <a:p>
            <a:pPr marL="457200" indent="-457200" eaLnBrk="1" fontAlgn="auto" hangingPunct="1">
              <a:spcAft>
                <a:spcPts val="0"/>
              </a:spcAft>
              <a:buClr>
                <a:schemeClr val="accent3"/>
              </a:buClr>
              <a:buFont typeface="+mj-lt"/>
              <a:buAutoNum type="arabicPeriod"/>
              <a:defRPr/>
            </a:pPr>
            <a:r>
              <a:rPr lang="en-US" sz="2400" dirty="0" smtClean="0"/>
              <a:t>Re-population of Jerusalem</a:t>
            </a:r>
          </a:p>
          <a:p>
            <a:pPr marL="457200" indent="-457200" eaLnBrk="1" fontAlgn="auto" hangingPunct="1">
              <a:spcAft>
                <a:spcPts val="0"/>
              </a:spcAft>
              <a:buClr>
                <a:schemeClr val="accent3"/>
              </a:buClr>
              <a:buFont typeface="+mj-lt"/>
              <a:buAutoNum type="arabicPeriod"/>
              <a:defRPr/>
            </a:pPr>
            <a:r>
              <a:rPr lang="en-US" sz="2400" dirty="0" smtClean="0"/>
              <a:t>Repentance and revival brought by a return to the Word of the Lord</a:t>
            </a:r>
          </a:p>
          <a:p>
            <a:pPr marL="457200" indent="-457200" eaLnBrk="1" fontAlgn="auto" hangingPunct="1">
              <a:spcAft>
                <a:spcPts val="0"/>
              </a:spcAft>
              <a:buClr>
                <a:schemeClr val="accent3"/>
              </a:buClr>
              <a:buFont typeface="+mj-lt"/>
              <a:buAutoNum type="arabicPeriod"/>
              <a:defRPr/>
            </a:pPr>
            <a:r>
              <a:rPr lang="en-US" sz="2400" dirty="0" smtClean="0"/>
              <a:t>Renewal of the covenant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Title 1"/>
          <p:cNvSpPr>
            <a:spLocks noGrp="1"/>
          </p:cNvSpPr>
          <p:nvPr>
            <p:ph type="title"/>
          </p:nvPr>
        </p:nvSpPr>
        <p:spPr/>
        <p:txBody>
          <a:bodyPr/>
          <a:lstStyle/>
          <a:p>
            <a:pPr eaLnBrk="1" hangingPunct="1"/>
            <a:r>
              <a:rPr lang="en-US" sz="4000" smtClean="0"/>
              <a:t>Old Testament Survey- Nehemiah</a:t>
            </a:r>
          </a:p>
        </p:txBody>
      </p:sp>
      <p:sp>
        <p:nvSpPr>
          <p:cNvPr id="3" name="Content Placeholder 2"/>
          <p:cNvSpPr>
            <a:spLocks noGrp="1"/>
          </p:cNvSpPr>
          <p:nvPr>
            <p:ph idx="1"/>
          </p:nvPr>
        </p:nvSpPr>
        <p:spPr/>
        <p:txBody>
          <a:bodyPr/>
          <a:lstStyle/>
          <a:p>
            <a:pPr eaLnBrk="1" hangingPunct="1">
              <a:buFont typeface="Wingdings 2" pitchFamily="18" charset="2"/>
              <a:buNone/>
            </a:pPr>
            <a:r>
              <a:rPr lang="en-US" sz="2400" smtClean="0"/>
              <a:t>Introduction</a:t>
            </a:r>
          </a:p>
          <a:p>
            <a:pPr eaLnBrk="1" hangingPunct="1"/>
            <a:r>
              <a:rPr lang="en-US" sz="2400" smtClean="0"/>
              <a:t>The majority of the book of Nehemiah is his own first person account with Ezra's ministry mentioned in the third person. </a:t>
            </a:r>
          </a:p>
          <a:p>
            <a:pPr eaLnBrk="1" hangingPunct="1"/>
            <a:r>
              <a:rPr lang="en-US" sz="2400" smtClean="0"/>
              <a:t>This leads us to believe that either Nehemiah wrote it himself or a close associate (perhaps one from Ezra's scribe school) wrote it referring to Nehemiah's journals, genealogical records, covenant documents, and official residency lists.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Title 1"/>
          <p:cNvSpPr>
            <a:spLocks noGrp="1"/>
          </p:cNvSpPr>
          <p:nvPr>
            <p:ph type="title"/>
          </p:nvPr>
        </p:nvSpPr>
        <p:spPr/>
        <p:txBody>
          <a:bodyPr/>
          <a:lstStyle/>
          <a:p>
            <a:pPr eaLnBrk="1" hangingPunct="1"/>
            <a:r>
              <a:rPr lang="en-US" sz="4000" smtClean="0"/>
              <a:t>Old Testament Survey- Nehemiah</a:t>
            </a:r>
          </a:p>
        </p:txBody>
      </p:sp>
      <p:sp>
        <p:nvSpPr>
          <p:cNvPr id="3" name="Content Placeholder 2"/>
          <p:cNvSpPr>
            <a:spLocks noGrp="1"/>
          </p:cNvSpPr>
          <p:nvPr>
            <p:ph idx="1"/>
          </p:nvPr>
        </p:nvSpPr>
        <p:spPr/>
        <p:txBody>
          <a:bodyPr/>
          <a:lstStyle/>
          <a:p>
            <a:pPr eaLnBrk="1" hangingPunct="1">
              <a:buFont typeface="Wingdings 2" pitchFamily="18" charset="2"/>
              <a:buNone/>
            </a:pPr>
            <a:r>
              <a:rPr lang="en-US" sz="2400" b="1" i="1" smtClean="0"/>
              <a:t>Theme</a:t>
            </a:r>
          </a:p>
          <a:p>
            <a:pPr eaLnBrk="1" hangingPunct="1"/>
            <a:r>
              <a:rPr lang="en-US" sz="2400" smtClean="0"/>
              <a:t>A very succinct statement of the book of Nehemiah could be: God protected his people physically with a new wall rebuilt under Nehemiah, and spiritually with a new commitment to the old covenant re-established under Ezra.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Title 1"/>
          <p:cNvSpPr>
            <a:spLocks noGrp="1"/>
          </p:cNvSpPr>
          <p:nvPr>
            <p:ph type="title"/>
          </p:nvPr>
        </p:nvSpPr>
        <p:spPr/>
        <p:txBody>
          <a:bodyPr/>
          <a:lstStyle/>
          <a:p>
            <a:pPr eaLnBrk="1" hangingPunct="1"/>
            <a:r>
              <a:rPr lang="en-US" sz="4000" smtClean="0"/>
              <a:t>Old Testament Survey- Nehemiah</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None/>
              <a:defRPr/>
            </a:pPr>
            <a:r>
              <a:rPr lang="en-US" sz="2400" b="1" dirty="0" smtClean="0"/>
              <a:t>OUTLINE OF THE BOOK OF NEHEMIAH</a:t>
            </a:r>
          </a:p>
          <a:p>
            <a:pPr marL="274320" indent="-274320" eaLnBrk="1" fontAlgn="auto" hangingPunct="1">
              <a:spcAft>
                <a:spcPts val="0"/>
              </a:spcAft>
              <a:buClr>
                <a:schemeClr val="accent3"/>
              </a:buClr>
              <a:buFont typeface="Wingdings 2"/>
              <a:buChar char=""/>
              <a:defRPr/>
            </a:pPr>
            <a:r>
              <a:rPr lang="en-US" sz="2400" b="1" dirty="0" smtClean="0"/>
              <a:t>I. REBUILDING OF THE WALLS (Chapters 1-7)</a:t>
            </a:r>
          </a:p>
          <a:p>
            <a:pPr marL="274320" indent="-274320" eaLnBrk="1" fontAlgn="auto" hangingPunct="1">
              <a:spcAft>
                <a:spcPts val="0"/>
              </a:spcAft>
              <a:buClr>
                <a:schemeClr val="accent3"/>
              </a:buClr>
              <a:buFont typeface="Wingdings 2"/>
              <a:buChar char=""/>
              <a:defRPr/>
            </a:pPr>
            <a:r>
              <a:rPr lang="en-US" sz="2400" dirty="0" smtClean="0"/>
              <a:t>It was fairly common for the kings and governors of the provinces of various ancient countries, i.e. Israel, Assyria, Babylon, Persia to keep journals or archives (remember Xerxes reading when </a:t>
            </a:r>
            <a:r>
              <a:rPr lang="en-US" sz="2400" dirty="0" err="1" smtClean="0"/>
              <a:t>hecouldn't</a:t>
            </a:r>
            <a:r>
              <a:rPr lang="en-US" sz="2400" dirty="0" smtClean="0"/>
              <a:t> sleep). </a:t>
            </a:r>
          </a:p>
          <a:p>
            <a:pPr marL="274320" indent="-274320" eaLnBrk="1" fontAlgn="auto" hangingPunct="1">
              <a:spcAft>
                <a:spcPts val="0"/>
              </a:spcAft>
              <a:buClr>
                <a:schemeClr val="accent3"/>
              </a:buClr>
              <a:buFont typeface="Wingdings 2"/>
              <a:buChar char=""/>
              <a:defRPr/>
            </a:pPr>
            <a:r>
              <a:rPr lang="en-US" sz="2400" dirty="0" smtClean="0"/>
              <a:t>This is undoubtedly the source for the first seven chapters of Nehemiah.</a:t>
            </a:r>
          </a:p>
          <a:p>
            <a:pPr marL="274320" indent="-274320" eaLnBrk="1" fontAlgn="auto" hangingPunct="1">
              <a:spcAft>
                <a:spcPts val="0"/>
              </a:spcAft>
              <a:buClr>
                <a:schemeClr val="accent3"/>
              </a:buClr>
              <a:buFont typeface="Wingdings 2"/>
              <a:buChar char=""/>
              <a:defRPr/>
            </a:pPr>
            <a:r>
              <a:rPr lang="en-US" sz="2400" dirty="0" smtClean="0"/>
              <a:t>The beauty of this record is that it gives us an accurate account of his role in fortifying Jerusalem, the opposition he encountered and God's intervention in the process to bring about success.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mtClean="0"/>
              <a:t>Old Testament Survey- Leviticus</a:t>
            </a:r>
          </a:p>
        </p:txBody>
      </p:sp>
      <p:sp>
        <p:nvSpPr>
          <p:cNvPr id="3" name="Content Placeholder 2"/>
          <p:cNvSpPr>
            <a:spLocks noGrp="1"/>
          </p:cNvSpPr>
          <p:nvPr>
            <p:ph idx="1"/>
          </p:nvPr>
        </p:nvSpPr>
        <p:spPr/>
        <p:txBody>
          <a:bodyPr/>
          <a:lstStyle/>
          <a:p>
            <a:pPr marL="571500" indent="-571500" eaLnBrk="1" hangingPunct="1">
              <a:buFont typeface="Wingdings 2" pitchFamily="18" charset="2"/>
              <a:buAutoNum type="romanUcPeriod"/>
            </a:pPr>
            <a:r>
              <a:rPr lang="en-US" smtClean="0"/>
              <a:t>The Offerings and their regulations (1-7)</a:t>
            </a:r>
          </a:p>
          <a:p>
            <a:pPr marL="571500" indent="-571500" eaLnBrk="1" hangingPunct="1">
              <a:buFont typeface="Wingdings 2" pitchFamily="18" charset="2"/>
              <a:buNone/>
            </a:pPr>
            <a:r>
              <a:rPr lang="en-US" smtClean="0"/>
              <a:t>	A. The burnt offering (1:1-17)</a:t>
            </a:r>
          </a:p>
          <a:p>
            <a:pPr marL="571500" indent="-571500" eaLnBrk="1" hangingPunct="1"/>
            <a:r>
              <a:rPr lang="en-US" smtClean="0"/>
              <a:t>This was the most common sacrifice. It was designed to atone for an individual’s sin. It could only be offered for unintentional sins. It had to be a prescribed male animal without blemish</a:t>
            </a:r>
          </a:p>
          <a:p>
            <a:pPr marL="571500" indent="-571500" eaLnBrk="1" hangingPunct="1">
              <a:buFont typeface="Wingdings 2" pitchFamily="18" charset="2"/>
              <a:buNone/>
            </a:pPr>
            <a:r>
              <a:rPr lang="en-US" smtClean="0"/>
              <a:t>	B. The meal offering (2:1-16)</a:t>
            </a:r>
          </a:p>
          <a:p>
            <a:pPr marL="571500" indent="-571500" eaLnBrk="1" hangingPunct="1"/>
            <a:r>
              <a:rPr lang="en-US" smtClean="0"/>
              <a:t>This offering was flour or grain. It was designed to show gratitude to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Title 1"/>
          <p:cNvSpPr>
            <a:spLocks noGrp="1"/>
          </p:cNvSpPr>
          <p:nvPr>
            <p:ph type="title"/>
          </p:nvPr>
        </p:nvSpPr>
        <p:spPr/>
        <p:txBody>
          <a:bodyPr/>
          <a:lstStyle/>
          <a:p>
            <a:pPr eaLnBrk="1" hangingPunct="1"/>
            <a:r>
              <a:rPr lang="en-US" sz="4000" smtClean="0"/>
              <a:t>Old Testament Survey- Nehemiah</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None/>
              <a:defRPr/>
            </a:pPr>
            <a:r>
              <a:rPr lang="en-US" sz="2400" b="1" dirty="0" smtClean="0"/>
              <a:t>OUTLINE OF THE BOOK OF NEHEMIAH</a:t>
            </a:r>
          </a:p>
          <a:p>
            <a:pPr marL="274320" indent="-274320" eaLnBrk="1" fontAlgn="auto" hangingPunct="1">
              <a:spcAft>
                <a:spcPts val="0"/>
              </a:spcAft>
              <a:buClr>
                <a:schemeClr val="accent3"/>
              </a:buClr>
              <a:buFont typeface="Wingdings 2"/>
              <a:buChar char=""/>
              <a:defRPr/>
            </a:pPr>
            <a:r>
              <a:rPr lang="en-US" sz="2400" b="1" dirty="0" smtClean="0"/>
              <a:t>A. Prayer (1)</a:t>
            </a:r>
          </a:p>
          <a:p>
            <a:pPr marL="274320" indent="-274320" eaLnBrk="1" fontAlgn="auto" hangingPunct="1">
              <a:spcAft>
                <a:spcPts val="0"/>
              </a:spcAft>
              <a:buClr>
                <a:schemeClr val="accent3"/>
              </a:buClr>
              <a:buFont typeface="Wingdings 2"/>
              <a:buChar char=""/>
              <a:defRPr/>
            </a:pPr>
            <a:r>
              <a:rPr lang="en-US" sz="2400" b="1" dirty="0" smtClean="0"/>
              <a:t>1. News from home (vv. 1-3)</a:t>
            </a:r>
          </a:p>
          <a:p>
            <a:pPr marL="274320" indent="-274320" eaLnBrk="1" fontAlgn="auto" hangingPunct="1">
              <a:spcAft>
                <a:spcPts val="0"/>
              </a:spcAft>
              <a:buClr>
                <a:schemeClr val="accent3"/>
              </a:buClr>
              <a:buFont typeface="Wingdings 2"/>
              <a:buChar char=""/>
              <a:defRPr/>
            </a:pPr>
            <a:r>
              <a:rPr lang="en-US" sz="2400" dirty="0" smtClean="0"/>
              <a:t>Nehemiah was in Susa (in modern Iran), which was the winter palace of the kings of Persia, when he received a delegation of Jews (his brothers) from Judah reporting on the plight of those who had escaped the original captivity and those who had returned to rebuild the temple.</a:t>
            </a:r>
          </a:p>
          <a:p>
            <a:pPr marL="274320" indent="-274320" eaLnBrk="1" fontAlgn="auto" hangingPunct="1">
              <a:spcAft>
                <a:spcPts val="0"/>
              </a:spcAft>
              <a:buClr>
                <a:schemeClr val="accent3"/>
              </a:buClr>
              <a:buFont typeface="Wingdings 2"/>
              <a:buChar char=""/>
              <a:defRPr/>
            </a:pPr>
            <a:r>
              <a:rPr lang="en-US" sz="2400" dirty="0" smtClean="0"/>
              <a:t>The worst of the news was that the walls, since they were broken down and the great gates burned, offered little or no protection for the people or their temple.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Title 1"/>
          <p:cNvSpPr>
            <a:spLocks noGrp="1"/>
          </p:cNvSpPr>
          <p:nvPr>
            <p:ph type="title"/>
          </p:nvPr>
        </p:nvSpPr>
        <p:spPr/>
        <p:txBody>
          <a:bodyPr/>
          <a:lstStyle/>
          <a:p>
            <a:pPr eaLnBrk="1" hangingPunct="1"/>
            <a:r>
              <a:rPr lang="en-US" sz="4000" smtClean="0"/>
              <a:t>Old Testament Survey- Nehemiah</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None/>
              <a:defRPr/>
            </a:pPr>
            <a:r>
              <a:rPr lang="en-US" sz="2400" b="1" dirty="0" smtClean="0"/>
              <a:t>OUTLINE OF THE BOOK OF NEHEMIAH</a:t>
            </a:r>
          </a:p>
          <a:p>
            <a:pPr marL="274320" indent="-274320" eaLnBrk="1" fontAlgn="auto" hangingPunct="1">
              <a:spcAft>
                <a:spcPts val="0"/>
              </a:spcAft>
              <a:buClr>
                <a:schemeClr val="accent3"/>
              </a:buClr>
              <a:buFont typeface="Wingdings 2"/>
              <a:buChar char=""/>
              <a:defRPr/>
            </a:pPr>
            <a:r>
              <a:rPr lang="en-US" sz="2400" b="1" dirty="0" smtClean="0"/>
              <a:t>A. Prayer (1)</a:t>
            </a:r>
          </a:p>
          <a:p>
            <a:pPr marL="274320" indent="-274320" eaLnBrk="1" fontAlgn="auto" hangingPunct="1">
              <a:spcAft>
                <a:spcPts val="0"/>
              </a:spcAft>
              <a:buClr>
                <a:schemeClr val="accent3"/>
              </a:buClr>
              <a:buFont typeface="Wingdings 2"/>
              <a:buChar char=""/>
              <a:defRPr/>
            </a:pPr>
            <a:r>
              <a:rPr lang="en-US" sz="2400" b="1" dirty="0" smtClean="0"/>
              <a:t>2. Nehemiah's response (vv.4-11)</a:t>
            </a:r>
          </a:p>
          <a:p>
            <a:pPr marL="274320" indent="-274320" eaLnBrk="1" fontAlgn="auto" hangingPunct="1">
              <a:spcAft>
                <a:spcPts val="0"/>
              </a:spcAft>
              <a:buClr>
                <a:schemeClr val="accent3"/>
              </a:buClr>
              <a:buFont typeface="Wingdings 2"/>
              <a:buChar char=""/>
              <a:defRPr/>
            </a:pPr>
            <a:r>
              <a:rPr lang="en-US" sz="2400" dirty="0" smtClean="0"/>
              <a:t>v. 4  </a:t>
            </a:r>
            <a:r>
              <a:rPr lang="en-US" sz="2400" i="1" dirty="0" smtClean="0"/>
              <a:t>" . . . when I heard these words, I sat down and wept and mourned for days; and I was fasting and praying before the God of heaven."</a:t>
            </a:r>
          </a:p>
          <a:p>
            <a:pPr marL="274320" indent="-274320" eaLnBrk="1" fontAlgn="auto" hangingPunct="1">
              <a:spcAft>
                <a:spcPts val="0"/>
              </a:spcAft>
              <a:buClr>
                <a:schemeClr val="accent3"/>
              </a:buClr>
              <a:buFont typeface="Wingdings 2"/>
              <a:buChar char=""/>
              <a:defRPr/>
            </a:pPr>
            <a:r>
              <a:rPr lang="en-US" sz="2400" dirty="0" smtClean="0"/>
              <a:t>His appeal to God was based on God's covenant given to Israel in Deuteronomy 28 and 30 where He threatened to punish the unfaithful, but promised to aid the repentant. His prayer was one of confession and repentance for himself and his people.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29" name="Title 1"/>
          <p:cNvSpPr>
            <a:spLocks noGrp="1"/>
          </p:cNvSpPr>
          <p:nvPr>
            <p:ph type="title"/>
          </p:nvPr>
        </p:nvSpPr>
        <p:spPr/>
        <p:txBody>
          <a:bodyPr/>
          <a:lstStyle/>
          <a:p>
            <a:pPr eaLnBrk="1" hangingPunct="1"/>
            <a:r>
              <a:rPr lang="en-US" sz="4000" smtClean="0"/>
              <a:t>Old Testament Survey- Nehemiah</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None/>
              <a:defRPr/>
            </a:pPr>
            <a:r>
              <a:rPr lang="en-US" sz="2400" b="1" dirty="0" smtClean="0"/>
              <a:t>OUTLINE OF THE BOOK OF NEHEMIAH</a:t>
            </a:r>
          </a:p>
          <a:p>
            <a:pPr marL="274320" indent="-274320" eaLnBrk="1" fontAlgn="auto" hangingPunct="1">
              <a:spcAft>
                <a:spcPts val="0"/>
              </a:spcAft>
              <a:buClr>
                <a:schemeClr val="accent3"/>
              </a:buClr>
              <a:buFont typeface="Wingdings 2"/>
              <a:buChar char=""/>
              <a:defRPr/>
            </a:pPr>
            <a:r>
              <a:rPr lang="en-US" sz="2400" b="1" dirty="0" smtClean="0"/>
              <a:t>B. Place (2)</a:t>
            </a:r>
          </a:p>
          <a:p>
            <a:pPr marL="274320" indent="-274320" eaLnBrk="1" fontAlgn="auto" hangingPunct="1">
              <a:spcAft>
                <a:spcPts val="0"/>
              </a:spcAft>
              <a:buClr>
                <a:schemeClr val="accent3"/>
              </a:buClr>
              <a:buFont typeface="Wingdings 2"/>
              <a:buChar char=""/>
              <a:defRPr/>
            </a:pPr>
            <a:r>
              <a:rPr lang="en-US" sz="2400" b="1" dirty="0" smtClean="0"/>
              <a:t>1. In the right place at the right time</a:t>
            </a:r>
          </a:p>
          <a:p>
            <a:pPr marL="274320" indent="-274320" eaLnBrk="1" fontAlgn="auto" hangingPunct="1">
              <a:spcAft>
                <a:spcPts val="0"/>
              </a:spcAft>
              <a:buClr>
                <a:schemeClr val="accent3"/>
              </a:buClr>
              <a:buFont typeface="Wingdings 2"/>
              <a:buChar char=""/>
              <a:defRPr/>
            </a:pPr>
            <a:r>
              <a:rPr lang="en-US" sz="2400" dirty="0" smtClean="0"/>
              <a:t>Chapter one ends with a phrase which is actually the start of a new paragraph, </a:t>
            </a:r>
            <a:r>
              <a:rPr lang="en-US" sz="2400" i="1" dirty="0" smtClean="0"/>
              <a:t>"I was the cupbearer to the king." </a:t>
            </a:r>
          </a:p>
          <a:p>
            <a:pPr marL="274320" indent="-274320" eaLnBrk="1" fontAlgn="auto" hangingPunct="1">
              <a:spcAft>
                <a:spcPts val="0"/>
              </a:spcAft>
              <a:buClr>
                <a:schemeClr val="accent3"/>
              </a:buClr>
              <a:buFont typeface="Wingdings 2"/>
              <a:buChar char=""/>
              <a:defRPr/>
            </a:pPr>
            <a:r>
              <a:rPr lang="en-US" sz="2400" i="1" dirty="0" smtClean="0"/>
              <a:t>The cupbearer was the personal valet or butler to the king and most probably the man </a:t>
            </a:r>
            <a:r>
              <a:rPr lang="en-US" sz="2400" dirty="0" smtClean="0"/>
              <a:t>closest to him. Part of his responsibility was to taste all food and drink before the king to assure that it was not poisoned.</a:t>
            </a:r>
          </a:p>
          <a:p>
            <a:pPr marL="274320" indent="-274320" eaLnBrk="1" fontAlgn="auto" hangingPunct="1">
              <a:spcAft>
                <a:spcPts val="0"/>
              </a:spcAft>
              <a:buClr>
                <a:schemeClr val="accent3"/>
              </a:buClr>
              <a:buFont typeface="Wingdings 2"/>
              <a:buChar char=""/>
              <a:defRPr/>
            </a:pPr>
            <a:r>
              <a:rPr lang="en-US" sz="2400" dirty="0" smtClean="0"/>
              <a:t>King </a:t>
            </a:r>
            <a:r>
              <a:rPr lang="en-US" sz="2400" dirty="0" err="1" smtClean="0"/>
              <a:t>Artaxerxes</a:t>
            </a:r>
            <a:r>
              <a:rPr lang="en-US" sz="2400" dirty="0" smtClean="0"/>
              <a:t> noticed that Nehemiah, who was usually upbeat, was sad and depressed. He asked why? Obviously small talk with the king was not an everyday occurrence because he was frightened.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Title 1"/>
          <p:cNvSpPr>
            <a:spLocks noGrp="1"/>
          </p:cNvSpPr>
          <p:nvPr>
            <p:ph type="title"/>
          </p:nvPr>
        </p:nvSpPr>
        <p:spPr/>
        <p:txBody>
          <a:bodyPr/>
          <a:lstStyle/>
          <a:p>
            <a:pPr eaLnBrk="1" hangingPunct="1"/>
            <a:r>
              <a:rPr lang="en-US" sz="4000" smtClean="0"/>
              <a:t>Old Testament Survey- Nehemiah</a:t>
            </a:r>
          </a:p>
        </p:txBody>
      </p:sp>
      <p:sp>
        <p:nvSpPr>
          <p:cNvPr id="3" name="Content Placeholder 2"/>
          <p:cNvSpPr>
            <a:spLocks noGrp="1"/>
          </p:cNvSpPr>
          <p:nvPr>
            <p:ph idx="1"/>
          </p:nvPr>
        </p:nvSpPr>
        <p:spPr/>
        <p:txBody>
          <a:bodyPr/>
          <a:lstStyle/>
          <a:p>
            <a:pPr eaLnBrk="1" hangingPunct="1">
              <a:buFont typeface="Wingdings 2" pitchFamily="18" charset="2"/>
              <a:buNone/>
            </a:pPr>
            <a:r>
              <a:rPr lang="en-US" sz="2400" b="1" smtClean="0"/>
              <a:t>OUTLINE OF THE BOOK OF NEHEMIAH</a:t>
            </a:r>
          </a:p>
          <a:p>
            <a:pPr eaLnBrk="1" hangingPunct="1"/>
            <a:r>
              <a:rPr lang="en-US" sz="2400" smtClean="0"/>
              <a:t>Nehemiah had spent four months of time with the Lord and so though he was frightened he answered honestly and plainly.</a:t>
            </a:r>
          </a:p>
          <a:p>
            <a:pPr eaLnBrk="1" hangingPunct="1"/>
            <a:r>
              <a:rPr lang="en-US" sz="2400" smtClean="0"/>
              <a:t>It was a surprise that the king responded by saying, “What do you want me to do?” </a:t>
            </a:r>
          </a:p>
          <a:p>
            <a:pPr eaLnBrk="1" hangingPunct="1"/>
            <a:r>
              <a:rPr lang="en-US" sz="2400" smtClean="0"/>
              <a:t>"So I prayed to the God of heaven, and I said to the king . . . Send me ... that I may rebuild it.“ (4-6)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Title 1"/>
          <p:cNvSpPr>
            <a:spLocks noGrp="1"/>
          </p:cNvSpPr>
          <p:nvPr>
            <p:ph type="title"/>
          </p:nvPr>
        </p:nvSpPr>
        <p:spPr/>
        <p:txBody>
          <a:bodyPr/>
          <a:lstStyle/>
          <a:p>
            <a:pPr eaLnBrk="1" hangingPunct="1"/>
            <a:r>
              <a:rPr lang="en-US" sz="4000" smtClean="0"/>
              <a:t>Old Testament Survey- Nehemiah</a:t>
            </a:r>
          </a:p>
        </p:txBody>
      </p:sp>
      <p:sp>
        <p:nvSpPr>
          <p:cNvPr id="3" name="Content Placeholder 2"/>
          <p:cNvSpPr>
            <a:spLocks noGrp="1"/>
          </p:cNvSpPr>
          <p:nvPr>
            <p:ph idx="1"/>
          </p:nvPr>
        </p:nvSpPr>
        <p:spPr/>
        <p:txBody>
          <a:bodyPr>
            <a:normAutofit fontScale="92500"/>
          </a:bodyPr>
          <a:lstStyle/>
          <a:p>
            <a:pPr marL="274320" indent="-274320" eaLnBrk="1" fontAlgn="auto" hangingPunct="1">
              <a:spcAft>
                <a:spcPts val="0"/>
              </a:spcAft>
              <a:buClr>
                <a:schemeClr val="accent3"/>
              </a:buClr>
              <a:buFont typeface="Wingdings 2"/>
              <a:buNone/>
              <a:defRPr/>
            </a:pPr>
            <a:r>
              <a:rPr lang="en-US" sz="2400" b="1" dirty="0" smtClean="0"/>
              <a:t>OUTLINE OF THE BOOK OF NEHEMIAH</a:t>
            </a:r>
          </a:p>
          <a:p>
            <a:pPr marL="274320" indent="-274320" eaLnBrk="1" fontAlgn="auto" hangingPunct="1">
              <a:spcAft>
                <a:spcPts val="0"/>
              </a:spcAft>
              <a:buClr>
                <a:schemeClr val="accent3"/>
              </a:buClr>
              <a:buFont typeface="Wingdings 2"/>
              <a:buChar char=""/>
              <a:defRPr/>
            </a:pPr>
            <a:r>
              <a:rPr lang="en-US" sz="2400" b="1" dirty="0" smtClean="0"/>
              <a:t>2. A faithful servant receives honor and opposition</a:t>
            </a:r>
          </a:p>
          <a:p>
            <a:pPr marL="274320" indent="-274320" eaLnBrk="1" fontAlgn="auto" hangingPunct="1">
              <a:spcAft>
                <a:spcPts val="0"/>
              </a:spcAft>
              <a:buClr>
                <a:schemeClr val="accent3"/>
              </a:buClr>
              <a:buFont typeface="Wingdings 2"/>
              <a:buChar char=""/>
              <a:defRPr/>
            </a:pPr>
            <a:r>
              <a:rPr lang="en-US" sz="2400" dirty="0" smtClean="0"/>
              <a:t>The king not only let him go, but provided royal letters of authority and protection, and a letter to </a:t>
            </a:r>
            <a:r>
              <a:rPr lang="en-US" sz="2400" dirty="0" err="1" smtClean="0"/>
              <a:t>Asaph</a:t>
            </a:r>
            <a:r>
              <a:rPr lang="en-US" sz="2400" dirty="0" smtClean="0"/>
              <a:t>, keeper of his forests, to provide supplies.</a:t>
            </a:r>
          </a:p>
          <a:p>
            <a:pPr marL="274320" indent="-274320" eaLnBrk="1" fontAlgn="auto" hangingPunct="1">
              <a:spcAft>
                <a:spcPts val="0"/>
              </a:spcAft>
              <a:buClr>
                <a:schemeClr val="accent3"/>
              </a:buClr>
              <a:buFont typeface="Wingdings 2"/>
              <a:buChar char=""/>
              <a:defRPr/>
            </a:pPr>
            <a:r>
              <a:rPr lang="en-US" sz="2400" dirty="0" err="1" smtClean="0"/>
              <a:t>Sanballat</a:t>
            </a:r>
            <a:r>
              <a:rPr lang="en-US" sz="2400" dirty="0" smtClean="0"/>
              <a:t>, governor of Samaria, and </a:t>
            </a:r>
            <a:r>
              <a:rPr lang="en-US" sz="2400" dirty="0" err="1" smtClean="0"/>
              <a:t>Tobiah</a:t>
            </a:r>
            <a:r>
              <a:rPr lang="en-US" sz="2400" dirty="0" smtClean="0"/>
              <a:t>, an </a:t>
            </a:r>
            <a:r>
              <a:rPr lang="en-US" sz="2400" dirty="0" err="1" smtClean="0"/>
              <a:t>Ammorite</a:t>
            </a:r>
            <a:r>
              <a:rPr lang="en-US" sz="2400" dirty="0" smtClean="0"/>
              <a:t> official (Elephantine papyri found at Aswan in Egypt) became angry at this news. They, together with </a:t>
            </a:r>
            <a:r>
              <a:rPr lang="en-US" sz="2400" dirty="0" err="1" smtClean="0"/>
              <a:t>Gershem</a:t>
            </a:r>
            <a:r>
              <a:rPr lang="en-US" sz="2400" dirty="0" smtClean="0"/>
              <a:t>, the Arab, threatened them and called them traitors just as they had </a:t>
            </a:r>
            <a:r>
              <a:rPr lang="en-US" sz="2400" dirty="0" err="1" smtClean="0"/>
              <a:t>Zurubbabel</a:t>
            </a:r>
            <a:r>
              <a:rPr lang="en-US" sz="2400" dirty="0" smtClean="0"/>
              <a:t>. </a:t>
            </a:r>
          </a:p>
          <a:p>
            <a:pPr marL="274320" indent="-274320" eaLnBrk="1" fontAlgn="auto" hangingPunct="1">
              <a:spcAft>
                <a:spcPts val="0"/>
              </a:spcAft>
              <a:buClr>
                <a:schemeClr val="accent3"/>
              </a:buClr>
              <a:buFont typeface="Wingdings 2"/>
              <a:buChar char=""/>
              <a:defRPr/>
            </a:pPr>
            <a:r>
              <a:rPr lang="en-US" sz="2400" dirty="0" smtClean="0"/>
              <a:t>But Nehemiah placed the opposition in proper perspective. His response was that he had the backing of the king, and more importantly, the true supreme authority of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Title 1"/>
          <p:cNvSpPr>
            <a:spLocks noGrp="1"/>
          </p:cNvSpPr>
          <p:nvPr>
            <p:ph type="title"/>
          </p:nvPr>
        </p:nvSpPr>
        <p:spPr/>
        <p:txBody>
          <a:bodyPr/>
          <a:lstStyle/>
          <a:p>
            <a:pPr eaLnBrk="1" hangingPunct="1"/>
            <a:r>
              <a:rPr lang="en-US" sz="4000" smtClean="0"/>
              <a:t>Old Testament Survey- Nehemiah</a:t>
            </a:r>
          </a:p>
        </p:txBody>
      </p:sp>
      <p:sp>
        <p:nvSpPr>
          <p:cNvPr id="3" name="Content Placeholder 2"/>
          <p:cNvSpPr>
            <a:spLocks noGrp="1"/>
          </p:cNvSpPr>
          <p:nvPr>
            <p:ph idx="1"/>
          </p:nvPr>
        </p:nvSpPr>
        <p:spPr/>
        <p:txBody>
          <a:bodyPr/>
          <a:lstStyle/>
          <a:p>
            <a:pPr eaLnBrk="1" hangingPunct="1">
              <a:buFont typeface="Wingdings 2" pitchFamily="18" charset="2"/>
              <a:buNone/>
            </a:pPr>
            <a:r>
              <a:rPr lang="en-US" sz="2400" b="1" smtClean="0"/>
              <a:t>OUTLINE OF THE BOOK OF NEHEMIAH</a:t>
            </a:r>
          </a:p>
          <a:p>
            <a:pPr eaLnBrk="1" hangingPunct="1"/>
            <a:r>
              <a:rPr lang="en-US" sz="2000" b="1" smtClean="0"/>
              <a:t>C. Plan (3)</a:t>
            </a:r>
          </a:p>
          <a:p>
            <a:pPr eaLnBrk="1" hangingPunct="1"/>
            <a:r>
              <a:rPr lang="en-US" sz="2000" b="1" smtClean="0"/>
              <a:t>1. Opposition expressed in words (vv. 1-3)</a:t>
            </a:r>
          </a:p>
          <a:p>
            <a:pPr eaLnBrk="1" hangingPunct="1"/>
            <a:r>
              <a:rPr lang="en-US" sz="2000" smtClean="0"/>
              <a:t>The re-builders were maligned and ridiculed and taunted as weak and inept laborers.</a:t>
            </a:r>
          </a:p>
          <a:p>
            <a:pPr eaLnBrk="1" hangingPunct="1"/>
            <a:r>
              <a:rPr lang="en-US" sz="2000" b="1" smtClean="0"/>
              <a:t>2. Actions speak louder that words (vv. 4-32)</a:t>
            </a:r>
          </a:p>
          <a:p>
            <a:pPr eaLnBrk="1" hangingPunct="1"/>
            <a:r>
              <a:rPr lang="en-US" sz="2000" smtClean="0"/>
              <a:t>People of all ages, classes, occupations, and sometimes complete families, took part in rebuilding the gates and then the walls connecting those gates. They ignored their enemies because they were "doing the Lord's work." </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5" name="Title 1"/>
          <p:cNvSpPr>
            <a:spLocks noGrp="1"/>
          </p:cNvSpPr>
          <p:nvPr>
            <p:ph type="title"/>
          </p:nvPr>
        </p:nvSpPr>
        <p:spPr/>
        <p:txBody>
          <a:bodyPr/>
          <a:lstStyle/>
          <a:p>
            <a:pPr eaLnBrk="1" hangingPunct="1"/>
            <a:r>
              <a:rPr lang="en-US" sz="4000" smtClean="0"/>
              <a:t>Old Testament Survey- Nehemiah</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None/>
              <a:defRPr/>
            </a:pPr>
            <a:r>
              <a:rPr lang="en-US" sz="2400" b="1" dirty="0" smtClean="0"/>
              <a:t>OUTLINE OF THE BOOK OF NEHEMIAH</a:t>
            </a:r>
          </a:p>
          <a:p>
            <a:pPr marL="274320" indent="-274320" eaLnBrk="1" fontAlgn="auto" hangingPunct="1">
              <a:spcAft>
                <a:spcPts val="0"/>
              </a:spcAft>
              <a:buClr>
                <a:schemeClr val="accent3"/>
              </a:buClr>
              <a:buFont typeface="Wingdings 2"/>
              <a:buChar char=""/>
              <a:defRPr/>
            </a:pPr>
            <a:r>
              <a:rPr lang="en-US" sz="2000" dirty="0" smtClean="0"/>
              <a:t>D. </a:t>
            </a:r>
            <a:r>
              <a:rPr lang="en-US" sz="2000" b="1" dirty="0" smtClean="0"/>
              <a:t>Problems (4-5)</a:t>
            </a:r>
          </a:p>
          <a:p>
            <a:pPr marL="274320" indent="-274320" eaLnBrk="1" fontAlgn="auto" hangingPunct="1">
              <a:spcAft>
                <a:spcPts val="0"/>
              </a:spcAft>
              <a:buClr>
                <a:schemeClr val="accent3"/>
              </a:buClr>
              <a:buFont typeface="Wingdings 2"/>
              <a:buChar char=""/>
              <a:defRPr/>
            </a:pPr>
            <a:r>
              <a:rPr lang="en-US" sz="2000" b="1" dirty="0" smtClean="0"/>
              <a:t>1. Verbal threats answered with prayer (4:1-9)</a:t>
            </a:r>
          </a:p>
          <a:p>
            <a:pPr marL="274320" indent="-274320" eaLnBrk="1" fontAlgn="auto" hangingPunct="1">
              <a:spcAft>
                <a:spcPts val="0"/>
              </a:spcAft>
              <a:buClr>
                <a:schemeClr val="accent3"/>
              </a:buClr>
              <a:buFont typeface="Wingdings 2"/>
              <a:buChar char=""/>
              <a:defRPr/>
            </a:pPr>
            <a:r>
              <a:rPr lang="en-US" sz="2000" dirty="0" smtClean="0"/>
              <a:t>Organized intimidation through threats, taunts, and rumors was met with prayer and hard labor, "for the people had a mind to work." (v 6)</a:t>
            </a:r>
          </a:p>
          <a:p>
            <a:pPr marL="274320" indent="-274320" eaLnBrk="1" fontAlgn="auto" hangingPunct="1">
              <a:spcAft>
                <a:spcPts val="0"/>
              </a:spcAft>
              <a:buClr>
                <a:schemeClr val="accent3"/>
              </a:buClr>
              <a:buFont typeface="Wingdings 2"/>
              <a:buChar char=""/>
              <a:defRPr/>
            </a:pPr>
            <a:r>
              <a:rPr lang="en-US" sz="2000" b="1" dirty="0" smtClean="0"/>
              <a:t>2. Physical threats answered with preparation (4:10-19)</a:t>
            </a:r>
          </a:p>
          <a:p>
            <a:pPr marL="274320" indent="-274320" eaLnBrk="1" fontAlgn="auto" hangingPunct="1">
              <a:spcAft>
                <a:spcPts val="0"/>
              </a:spcAft>
              <a:buClr>
                <a:schemeClr val="accent3"/>
              </a:buClr>
              <a:buFont typeface="Wingdings 2"/>
              <a:buChar char=""/>
              <a:defRPr/>
            </a:pPr>
            <a:r>
              <a:rPr lang="en-US" sz="2000" dirty="0" smtClean="0"/>
              <a:t>Their enemies said, "They will not know or see until we come among them, kill them, and put a stop to their work." (v 11)</a:t>
            </a:r>
          </a:p>
          <a:p>
            <a:pPr marL="274320" indent="-274320" eaLnBrk="1" fontAlgn="auto" hangingPunct="1">
              <a:spcAft>
                <a:spcPts val="0"/>
              </a:spcAft>
              <a:buClr>
                <a:schemeClr val="accent3"/>
              </a:buClr>
              <a:buFont typeface="Wingdings 2"/>
              <a:buChar char=""/>
              <a:defRPr/>
            </a:pPr>
            <a:r>
              <a:rPr lang="en-US" sz="2000" dirty="0" smtClean="0"/>
              <a:t>Nehemiah's response was civil defense. He posted armed guards at the exposed places and stationed whole families, armed and ready, at the work site. </a:t>
            </a:r>
          </a:p>
          <a:p>
            <a:pPr marL="274320" indent="-274320" eaLnBrk="1" fontAlgn="auto" hangingPunct="1">
              <a:spcAft>
                <a:spcPts val="0"/>
              </a:spcAft>
              <a:buClr>
                <a:schemeClr val="accent3"/>
              </a:buClr>
              <a:buFont typeface="Wingdings 2"/>
              <a:buChar char=""/>
              <a:defRPr/>
            </a:pPr>
            <a:r>
              <a:rPr lang="en-US" sz="2000" dirty="0" smtClean="0"/>
              <a:t>That shut their enemies plans down, but he still had everyone work with weapons beside them and in shifts, half working and half on alert.</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Title 1"/>
          <p:cNvSpPr>
            <a:spLocks noGrp="1"/>
          </p:cNvSpPr>
          <p:nvPr>
            <p:ph type="title"/>
          </p:nvPr>
        </p:nvSpPr>
        <p:spPr/>
        <p:txBody>
          <a:bodyPr/>
          <a:lstStyle/>
          <a:p>
            <a:pPr eaLnBrk="1" hangingPunct="1"/>
            <a:r>
              <a:rPr lang="en-US" sz="4000" smtClean="0"/>
              <a:t>Old Testament Survey- Nehemiah</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None/>
              <a:defRPr/>
            </a:pPr>
            <a:r>
              <a:rPr lang="en-US" sz="2400" b="1" dirty="0" smtClean="0"/>
              <a:t>OUTLINE OF THE BOOK OF NEHEMIAH</a:t>
            </a:r>
          </a:p>
          <a:p>
            <a:pPr marL="274320" indent="-274320" eaLnBrk="1" fontAlgn="auto" hangingPunct="1">
              <a:spcAft>
                <a:spcPts val="0"/>
              </a:spcAft>
              <a:buClr>
                <a:schemeClr val="accent3"/>
              </a:buClr>
              <a:buFont typeface="Wingdings 2"/>
              <a:buChar char=""/>
              <a:defRPr/>
            </a:pPr>
            <a:r>
              <a:rPr lang="en-US" sz="2000" b="1" dirty="0" smtClean="0"/>
              <a:t>3. Economic threat answered with pronouncement (S)</a:t>
            </a:r>
          </a:p>
          <a:p>
            <a:pPr marL="274320" indent="-274320" eaLnBrk="1" fontAlgn="auto" hangingPunct="1">
              <a:spcAft>
                <a:spcPts val="0"/>
              </a:spcAft>
              <a:buClr>
                <a:schemeClr val="accent3"/>
              </a:buClr>
              <a:buFont typeface="Wingdings 2"/>
              <a:buChar char=""/>
              <a:defRPr/>
            </a:pPr>
            <a:r>
              <a:rPr lang="en-US" sz="2000" dirty="0" smtClean="0"/>
              <a:t>A famine caused additional hardship on the people. Many had actually mortgaged their homes, and some of the very poor sold their children into servitude in order to provide food for their families.</a:t>
            </a:r>
          </a:p>
          <a:p>
            <a:pPr marL="274320" indent="-274320" eaLnBrk="1" fontAlgn="auto" hangingPunct="1">
              <a:spcAft>
                <a:spcPts val="0"/>
              </a:spcAft>
              <a:buClr>
                <a:schemeClr val="accent3"/>
              </a:buClr>
              <a:buFont typeface="Wingdings 2"/>
              <a:buChar char=""/>
              <a:defRPr/>
            </a:pPr>
            <a:r>
              <a:rPr lang="en-US" sz="2000" dirty="0" smtClean="0"/>
              <a:t>The tragedy was that the creditors and mortgage holders were fellow-Jews.</a:t>
            </a:r>
          </a:p>
          <a:p>
            <a:pPr marL="274320" indent="-274320" eaLnBrk="1" fontAlgn="auto" hangingPunct="1">
              <a:spcAft>
                <a:spcPts val="0"/>
              </a:spcAft>
              <a:buClr>
                <a:schemeClr val="accent3"/>
              </a:buClr>
              <a:buFont typeface="Wingdings 2"/>
              <a:buChar char=""/>
              <a:defRPr/>
            </a:pPr>
            <a:r>
              <a:rPr lang="en-US" sz="2000" dirty="0" smtClean="0"/>
              <a:t>Nehemiah called a hearing, accused them of "usury" which was against Jewish law (Deut.) and announced to them that he had, for twelve years, refused to use his governor's allowance for his own use, but had supported 150 Jews with his own money (v 17). </a:t>
            </a:r>
          </a:p>
          <a:p>
            <a:pPr marL="274320" indent="-274320" eaLnBrk="1" fontAlgn="auto" hangingPunct="1">
              <a:spcAft>
                <a:spcPts val="0"/>
              </a:spcAft>
              <a:buClr>
                <a:schemeClr val="accent3"/>
              </a:buClr>
              <a:buFont typeface="Wingdings 2"/>
              <a:buChar char=""/>
              <a:defRPr/>
            </a:pPr>
            <a:r>
              <a:rPr lang="en-US" sz="2000" dirty="0" smtClean="0"/>
              <a:t>He also made loans, but according to the law, with no interest and taking no payments from money needed for necessities.</a:t>
            </a:r>
          </a:p>
          <a:p>
            <a:pPr marL="274320" indent="-274320" eaLnBrk="1" fontAlgn="auto" hangingPunct="1">
              <a:spcAft>
                <a:spcPts val="0"/>
              </a:spcAft>
              <a:buClr>
                <a:schemeClr val="accent3"/>
              </a:buClr>
              <a:buFont typeface="Wingdings 2"/>
              <a:buChar char=""/>
              <a:defRPr/>
            </a:pPr>
            <a:r>
              <a:rPr lang="en-US" sz="2000" dirty="0" smtClean="0"/>
              <a:t>His statement caused the guilty to return confiscated possessions and enslaved children.</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Title 1"/>
          <p:cNvSpPr>
            <a:spLocks noGrp="1"/>
          </p:cNvSpPr>
          <p:nvPr>
            <p:ph type="title"/>
          </p:nvPr>
        </p:nvSpPr>
        <p:spPr/>
        <p:txBody>
          <a:bodyPr/>
          <a:lstStyle/>
          <a:p>
            <a:pPr eaLnBrk="1" hangingPunct="1"/>
            <a:r>
              <a:rPr lang="en-US" sz="4000" smtClean="0"/>
              <a:t>Old Testament Survey- Nehemiah</a:t>
            </a:r>
          </a:p>
        </p:txBody>
      </p:sp>
      <p:sp>
        <p:nvSpPr>
          <p:cNvPr id="3" name="Content Placeholder 2"/>
          <p:cNvSpPr>
            <a:spLocks noGrp="1"/>
          </p:cNvSpPr>
          <p:nvPr>
            <p:ph idx="1"/>
          </p:nvPr>
        </p:nvSpPr>
        <p:spPr/>
        <p:txBody>
          <a:bodyPr/>
          <a:lstStyle/>
          <a:p>
            <a:pPr eaLnBrk="1" hangingPunct="1">
              <a:buFont typeface="Wingdings 2" pitchFamily="18" charset="2"/>
              <a:buNone/>
            </a:pPr>
            <a:r>
              <a:rPr lang="en-US" sz="2400" b="1" smtClean="0"/>
              <a:t>OUTLINE OF THE BOOK OF NEHEMIAH</a:t>
            </a:r>
          </a:p>
          <a:p>
            <a:pPr eaLnBrk="1" hangingPunct="1"/>
            <a:r>
              <a:rPr lang="en-US" sz="1800" b="1" smtClean="0"/>
              <a:t>E. Prize (6 and 7)</a:t>
            </a:r>
          </a:p>
          <a:p>
            <a:pPr eaLnBrk="1" hangingPunct="1"/>
            <a:r>
              <a:rPr lang="en-US" sz="1800" b="1" smtClean="0"/>
              <a:t>1. Final Plots (6)</a:t>
            </a:r>
          </a:p>
          <a:p>
            <a:pPr eaLnBrk="1" hangingPunct="1"/>
            <a:r>
              <a:rPr lang="en-US" sz="1800" smtClean="0"/>
              <a:t>Sanballat and his cohorts tried to lure Nehemiah into a meeting at Ono, between Judah and Samaria, on four separate occasions. Nehemiah, in touch with God, knew it was a plot and answered that he was too busy doing the "work of the Lord."</a:t>
            </a:r>
          </a:p>
          <a:p>
            <a:pPr eaLnBrk="1" hangingPunct="1"/>
            <a:r>
              <a:rPr lang="en-US" sz="1800" smtClean="0"/>
              <a:t>Sanballat next hired an alleged priest and prophetess to give Nehemiah a fake message from God, to avoid assassination by hiding in the temple. Again, by prayer, he avoided the attempt to discredit him before the people. God brought him honor instead.</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Title 1"/>
          <p:cNvSpPr>
            <a:spLocks noGrp="1"/>
          </p:cNvSpPr>
          <p:nvPr>
            <p:ph type="title"/>
          </p:nvPr>
        </p:nvSpPr>
        <p:spPr/>
        <p:txBody>
          <a:bodyPr/>
          <a:lstStyle/>
          <a:p>
            <a:pPr eaLnBrk="1" hangingPunct="1"/>
            <a:r>
              <a:rPr lang="en-US" sz="4000" smtClean="0"/>
              <a:t>Old Testament Survey- Nehemiah</a:t>
            </a:r>
          </a:p>
        </p:txBody>
      </p:sp>
      <p:sp>
        <p:nvSpPr>
          <p:cNvPr id="3" name="Content Placeholder 2"/>
          <p:cNvSpPr>
            <a:spLocks noGrp="1"/>
          </p:cNvSpPr>
          <p:nvPr>
            <p:ph idx="1"/>
          </p:nvPr>
        </p:nvSpPr>
        <p:spPr/>
        <p:txBody>
          <a:bodyPr/>
          <a:lstStyle/>
          <a:p>
            <a:pPr eaLnBrk="1" hangingPunct="1">
              <a:buFont typeface="Wingdings 2" pitchFamily="18" charset="2"/>
              <a:buNone/>
            </a:pPr>
            <a:r>
              <a:rPr lang="en-US" sz="2400" b="1" smtClean="0"/>
              <a:t>OUTLINE OF THE BOOK OF NEHEMIAH</a:t>
            </a:r>
          </a:p>
          <a:p>
            <a:pPr eaLnBrk="1" hangingPunct="1"/>
            <a:r>
              <a:rPr lang="en-US" sz="1800" b="1" smtClean="0"/>
              <a:t>2. Final Prize (7)</a:t>
            </a:r>
          </a:p>
          <a:p>
            <a:pPr eaLnBrk="1" hangingPunct="1"/>
            <a:r>
              <a:rPr lang="en-US" sz="1800" smtClean="0"/>
              <a:t>The wall was completed and the city was now ready for its new residents. He placed righteous men in charge and turned his attention to populating the city (Chapter 11). </a:t>
            </a:r>
          </a:p>
          <a:p>
            <a:pPr eaLnBrk="1" hangingPunct="1"/>
            <a:r>
              <a:rPr lang="en-US" sz="1800" smtClean="0"/>
              <a:t>He began by reviewing the genealogical records of the first exiles who came to Jerusalem with Zerubbabel.</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smtClean="0"/>
              <a:t>Old Testament Survey- Leviticus</a:t>
            </a:r>
          </a:p>
        </p:txBody>
      </p:sp>
      <p:sp>
        <p:nvSpPr>
          <p:cNvPr id="3" name="Content Placeholder 2"/>
          <p:cNvSpPr>
            <a:spLocks noGrp="1"/>
          </p:cNvSpPr>
          <p:nvPr>
            <p:ph idx="1"/>
          </p:nvPr>
        </p:nvSpPr>
        <p:spPr/>
        <p:txBody>
          <a:bodyPr/>
          <a:lstStyle/>
          <a:p>
            <a:pPr marL="571500" indent="-571500" eaLnBrk="1" hangingPunct="1">
              <a:buFont typeface="Wingdings 2" pitchFamily="18" charset="2"/>
              <a:buAutoNum type="romanUcPeriod"/>
            </a:pPr>
            <a:r>
              <a:rPr lang="en-US" smtClean="0"/>
              <a:t>The Offerings and their regulations (1-7)</a:t>
            </a:r>
          </a:p>
          <a:p>
            <a:pPr marL="571500" indent="-571500" eaLnBrk="1" hangingPunct="1">
              <a:buFont typeface="Wingdings 2" pitchFamily="18" charset="2"/>
              <a:buNone/>
            </a:pPr>
            <a:r>
              <a:rPr lang="en-US" smtClean="0"/>
              <a:t>	C. The Peace offering (3:1-17)</a:t>
            </a:r>
          </a:p>
          <a:p>
            <a:pPr marL="571500" indent="-571500" eaLnBrk="1" hangingPunct="1"/>
            <a:r>
              <a:rPr lang="en-US" smtClean="0"/>
              <a:t>This was the most important sacrifice. It was voluntary, but it uniquely gave the Israelites the opportunity to fellowship with God by eating a meal in His presence.</a:t>
            </a:r>
          </a:p>
          <a:p>
            <a:pPr marL="571500" indent="-571500" eaLnBrk="1" hangingPunct="1">
              <a:buFont typeface="Wingdings 2" pitchFamily="18" charset="2"/>
              <a:buNone/>
            </a:pPr>
            <a:r>
              <a:rPr lang="en-US" smtClean="0"/>
              <a:t>	D. The sin offering (4:1-5:13)</a:t>
            </a:r>
          </a:p>
          <a:p>
            <a:pPr marL="571500" indent="-571500" eaLnBrk="1" hangingPunct="1"/>
            <a:r>
              <a:rPr lang="en-US" smtClean="0"/>
              <a:t>This offering provided for purification and played a role in the Day of Atonement.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1" name="Title 1"/>
          <p:cNvSpPr>
            <a:spLocks noGrp="1"/>
          </p:cNvSpPr>
          <p:nvPr>
            <p:ph type="title"/>
          </p:nvPr>
        </p:nvSpPr>
        <p:spPr/>
        <p:txBody>
          <a:bodyPr/>
          <a:lstStyle/>
          <a:p>
            <a:pPr eaLnBrk="1" hangingPunct="1"/>
            <a:r>
              <a:rPr lang="en-US" sz="4000" smtClean="0"/>
              <a:t>Old Testament Survey- Nehemiah</a:t>
            </a:r>
          </a:p>
        </p:txBody>
      </p:sp>
      <p:sp>
        <p:nvSpPr>
          <p:cNvPr id="3" name="Content Placeholder 2"/>
          <p:cNvSpPr>
            <a:spLocks noGrp="1"/>
          </p:cNvSpPr>
          <p:nvPr>
            <p:ph idx="1"/>
          </p:nvPr>
        </p:nvSpPr>
        <p:spPr/>
        <p:txBody>
          <a:bodyPr/>
          <a:lstStyle/>
          <a:p>
            <a:pPr eaLnBrk="1" hangingPunct="1">
              <a:buFont typeface="Wingdings 2" pitchFamily="18" charset="2"/>
              <a:buNone/>
            </a:pPr>
            <a:r>
              <a:rPr lang="en-US" sz="2400" b="1" smtClean="0"/>
              <a:t>OUTLINE OF THE BOOK OF NEHEMIAH</a:t>
            </a:r>
          </a:p>
          <a:p>
            <a:pPr eaLnBrk="1" hangingPunct="1"/>
            <a:r>
              <a:rPr lang="en-US" sz="1800" b="1" smtClean="0"/>
              <a:t>2. Final Prize (7)</a:t>
            </a:r>
          </a:p>
          <a:p>
            <a:pPr eaLnBrk="1" hangingPunct="1"/>
            <a:r>
              <a:rPr lang="en-US" sz="1800" smtClean="0"/>
              <a:t>The wall was completed and the city was now ready for its new residents. He placed righteous men in charge and turned his attention to populating the city (Chapter 11). </a:t>
            </a:r>
          </a:p>
          <a:p>
            <a:pPr eaLnBrk="1" hangingPunct="1"/>
            <a:r>
              <a:rPr lang="en-US" sz="1800" smtClean="0"/>
              <a:t>He began by reviewing the genealogical records of the first exiles who came to Jerusalem with Zerubbabel.</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2800" smtClean="0"/>
              <a:t>One of the major Jewish Feast celebrated today is Purim. </a:t>
            </a:r>
          </a:p>
          <a:p>
            <a:pPr eaLnBrk="1" hangingPunct="1"/>
            <a:r>
              <a:rPr lang="en-US" sz="2800" smtClean="0"/>
              <a:t>It was instituted by Mordecai and established by command of Queen Esther of Persia to celebrate the deliverance of the Jews from the death edict from King Ahasuerus.</a:t>
            </a:r>
          </a:p>
          <a:p>
            <a:pPr eaLnBrk="1" hangingPunct="1"/>
            <a:r>
              <a:rPr lang="en-US" sz="2800" smtClean="0"/>
              <a:t>In late February or early March Jewish families gather to feast, exchange gifts, worship God, and listen to the reading aloud of the Book of Esther.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600" smtClean="0"/>
              <a:t>It is interesting that the Christian church has not shared their excitement. Martin Luther wrote, "I wish that it (Esther) did not exist at all; for it Judaizes too much and is filled with much heathen perverseness." Of course, Luther was an anti-Semite.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200" smtClean="0"/>
              <a:t>Esther is also the only Old Testament book that is absent from the Dead Sea Scrolls.</a:t>
            </a:r>
          </a:p>
          <a:p>
            <a:pPr eaLnBrk="1" hangingPunct="1"/>
            <a:r>
              <a:rPr lang="en-US" sz="3200" smtClean="0"/>
              <a:t>The main reason, however, is that while it mentions the Persian king 190 times, it never mentions God. The Persians and the exiled Jews are mentioned, but there is not a mention of Israel, Judah, Jerusalem, the Temple, or the Law of Moses.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200" smtClean="0"/>
              <a:t>The question then becomes: If the Book of Esther is the story of the Lord's deliverance of the Jews from Persian slaughter, why is there no mention of God in the book? </a:t>
            </a:r>
          </a:p>
          <a:p>
            <a:pPr eaLnBrk="1" hangingPunct="1"/>
            <a:r>
              <a:rPr lang="en-US" sz="3200" smtClean="0"/>
              <a:t>Some believe it is because the account is largely copied verbatim from the official Persian records.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600" smtClean="0"/>
              <a:t>It could be because the deported Jews were not interested in the God of their Father’s</a:t>
            </a:r>
          </a:p>
          <a:p>
            <a:pPr eaLnBrk="1" hangingPunct="1"/>
            <a:r>
              <a:rPr lang="en-US" sz="3600" smtClean="0"/>
              <a:t>Half a century before the events in this book, Cyrus had issued a proclamation permitting the Jews to return to Judah and rebuild the Temple.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600" smtClean="0"/>
              <a:t>Isaiah and Jeremiah prophesied this would happen and instructed that "not a hoof should be left behind." So, not a Jew should have remained in Persia.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600" smtClean="0"/>
              <a:t>But, as we saw, the majority (probably 90%) chose to remain in their comfortable Persian life style rather that brave the rigors and hardships of re-building the Temple and the dangers of facing their enemies.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3"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600" smtClean="0"/>
              <a:t>They made their choice to remain in Persia and, it is my guess, they also elected to be a non-vocal, perhaps even non-practicing in their religion.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600" smtClean="0"/>
              <a:t>As we study the Book of Esther we will see the hand of God everywhere, not through blatant miracles, but in His control of human events. Or, as one writer put it, "the story of Esther shows God's hand as He reverses expected outcomes."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smtClean="0"/>
              <a:t>Old Testament Survey- Exodus</a:t>
            </a:r>
          </a:p>
        </p:txBody>
      </p:sp>
      <p:sp>
        <p:nvSpPr>
          <p:cNvPr id="17410" name="Rectangle 3"/>
          <p:cNvSpPr>
            <a:spLocks noGrp="1" noChangeArrowheads="1"/>
          </p:cNvSpPr>
          <p:nvPr>
            <p:ph idx="1"/>
          </p:nvPr>
        </p:nvSpPr>
        <p:spPr/>
        <p:txBody>
          <a:bodyPr/>
          <a:lstStyle/>
          <a:p>
            <a:pPr eaLnBrk="1" hangingPunct="1"/>
            <a:r>
              <a:rPr lang="en-US" smtClean="0"/>
              <a:t>The late date for the Exodus is based entirely upon Exodus 1:11 which says that the Israelites were building the city of Rameses and Pharoah Rameses II lived in the 1200s BC.</a:t>
            </a:r>
          </a:p>
          <a:p>
            <a:pPr eaLnBrk="1" hangingPunct="1"/>
            <a:r>
              <a:rPr lang="en-US" smtClean="0"/>
              <a:t>However, there are several problems with this view.</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smtClean="0"/>
              <a:t>Old Testament Survey- Leviticus</a:t>
            </a:r>
          </a:p>
        </p:txBody>
      </p:sp>
      <p:sp>
        <p:nvSpPr>
          <p:cNvPr id="3" name="Content Placeholder 2"/>
          <p:cNvSpPr>
            <a:spLocks noGrp="1"/>
          </p:cNvSpPr>
          <p:nvPr>
            <p:ph idx="1"/>
          </p:nvPr>
        </p:nvSpPr>
        <p:spPr/>
        <p:txBody>
          <a:bodyPr/>
          <a:lstStyle/>
          <a:p>
            <a:pPr marL="571500" indent="-571500" eaLnBrk="1" hangingPunct="1">
              <a:buFont typeface="Wingdings 2" pitchFamily="18" charset="2"/>
              <a:buNone/>
            </a:pPr>
            <a:r>
              <a:rPr lang="en-US" smtClean="0"/>
              <a:t>A. The Offerings and their regulations (1-7)</a:t>
            </a:r>
          </a:p>
          <a:p>
            <a:pPr marL="571500" indent="-571500" eaLnBrk="1" hangingPunct="1">
              <a:buFont typeface="Wingdings 2" pitchFamily="18" charset="2"/>
              <a:buNone/>
            </a:pPr>
            <a:r>
              <a:rPr lang="en-US" smtClean="0"/>
              <a:t>	E. The trespass offering (5:14-6-7)</a:t>
            </a:r>
          </a:p>
          <a:p>
            <a:pPr marL="571500" indent="-571500" eaLnBrk="1" hangingPunct="1"/>
            <a:r>
              <a:rPr lang="en-US" smtClean="0"/>
              <a:t>If an individual violated the law by taking something from God (a tithe or offering) or from man (property), he was required to bring a ram without blemish as a sacrifice</a:t>
            </a:r>
          </a:p>
          <a:p>
            <a:pPr marL="571500" indent="-571500" eaLnBrk="1" hangingPunct="1">
              <a:buFont typeface="Wingdings 2" pitchFamily="18" charset="2"/>
              <a:buNone/>
            </a:pPr>
            <a:r>
              <a:rPr lang="en-US" smtClean="0"/>
              <a:t>	F. Regulations about offerings (6:8-7:38)</a:t>
            </a:r>
          </a:p>
          <a:p>
            <a:pPr marL="571500" indent="-571500" eaLnBrk="1" hangingPunct="1"/>
            <a:r>
              <a:rPr lang="en-US" smtClean="0"/>
              <a:t>The offerings and their regulations are restated.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1"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600" smtClean="0"/>
              <a:t>I this book we see God keeping His covenant with His people in spite of their faithlessness.</a:t>
            </a:r>
          </a:p>
          <a:p>
            <a:pPr eaLnBrk="1" hangingPunct="1"/>
            <a:r>
              <a:rPr lang="en-US" sz="3600" smtClean="0"/>
              <a:t>This book shows God’s commitment to the Abrahamic Covenant.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600" b="1" i="1" smtClean="0"/>
              <a:t>Background</a:t>
            </a:r>
          </a:p>
          <a:p>
            <a:pPr eaLnBrk="1" hangingPunct="1"/>
            <a:r>
              <a:rPr lang="en-US" sz="3600" smtClean="0"/>
              <a:t>In 722 BC. God allowed the Assyrians to destroy the Northern kingdom of Israel and carry the people into captivity.</a:t>
            </a:r>
          </a:p>
          <a:p>
            <a:pPr eaLnBrk="1" hangingPunct="1"/>
            <a:r>
              <a:rPr lang="en-US" sz="3600" smtClean="0"/>
              <a:t>Then in 586 BC., God allowed the Babylonians to destroy Judah and to carry the people into Babylyon.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600" b="1" i="1" smtClean="0"/>
              <a:t>Background</a:t>
            </a:r>
          </a:p>
          <a:p>
            <a:pPr eaLnBrk="1" hangingPunct="1"/>
            <a:r>
              <a:rPr lang="en-US" sz="3600" smtClean="0"/>
              <a:t>Cyrus of Persia defeated Babylon in 539 BC. and, under the Persian system, they were allowed to return to Jerusalem, rebuild the Temple and reestablish worship of the Lord.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600" b="1" i="1" smtClean="0"/>
              <a:t>Background</a:t>
            </a:r>
          </a:p>
          <a:p>
            <a:pPr eaLnBrk="1" hangingPunct="1"/>
            <a:r>
              <a:rPr lang="en-US" sz="3600" smtClean="0"/>
              <a:t>As we saw in Ezra and Nehemiah, only about ten percent went home. </a:t>
            </a:r>
          </a:p>
          <a:p>
            <a:pPr eaLnBrk="1" hangingPunct="1"/>
            <a:r>
              <a:rPr lang="en-US" sz="3600" smtClean="0"/>
              <a:t>When Cyrus died, persecution of the Jews put an end to the Temple rebuilding.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600" b="1" i="1" smtClean="0"/>
              <a:t>Background</a:t>
            </a:r>
          </a:p>
          <a:p>
            <a:pPr eaLnBrk="1" hangingPunct="1"/>
            <a:r>
              <a:rPr lang="en-US" sz="3600" smtClean="0"/>
              <a:t>But, Darius found Cyrus' original decree and ordered the Jew’s enemies to pay for the construction of the Temple with royal funds and the Temple was completed.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600" b="1" i="1" smtClean="0"/>
              <a:t>Cast of Characters</a:t>
            </a:r>
          </a:p>
          <a:p>
            <a:pPr eaLnBrk="1" hangingPunct="1"/>
            <a:r>
              <a:rPr lang="en-US" sz="3600" b="1" smtClean="0"/>
              <a:t>Ahasuerus: </a:t>
            </a:r>
            <a:r>
              <a:rPr lang="en-US" sz="3600" smtClean="0"/>
              <a:t>He took the throne in 486 BC. when his father, Darius died. His Persian name was Khshayarshan. His Greek name was Xerxes. His Hebrew name was Ahasuerus.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600" b="1" i="1" smtClean="0"/>
              <a:t>Cast of Characters</a:t>
            </a:r>
          </a:p>
          <a:p>
            <a:pPr eaLnBrk="1" hangingPunct="1"/>
            <a:r>
              <a:rPr lang="en-US" sz="3600" b="1" smtClean="0"/>
              <a:t>Ahasuerus: </a:t>
            </a:r>
            <a:r>
              <a:rPr lang="en-US" sz="3600" smtClean="0"/>
              <a:t>We know much about Xerxes through the Greek historian Herodotus. He was born the year Xerxes became king and grew up to write the foremost history of the Greek/Persian wars.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600" b="1" i="1" smtClean="0"/>
              <a:t>Cast of Characters</a:t>
            </a:r>
          </a:p>
          <a:p>
            <a:pPr eaLnBrk="1" hangingPunct="1"/>
            <a:r>
              <a:rPr lang="en-US" sz="3600" b="1" smtClean="0"/>
              <a:t>Ahasuerus: </a:t>
            </a:r>
            <a:r>
              <a:rPr lang="en-US" sz="3600" smtClean="0"/>
              <a:t>A full third of his book is about the reign of Xerxes, and he describes this king exactly the way the book of Esther does.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600" b="1" i="1" smtClean="0"/>
              <a:t>Cast of Characters</a:t>
            </a:r>
          </a:p>
          <a:p>
            <a:pPr eaLnBrk="1" hangingPunct="1"/>
            <a:r>
              <a:rPr lang="en-US" sz="3600" b="1" smtClean="0"/>
              <a:t>Ahasuerus: </a:t>
            </a:r>
          </a:p>
          <a:p>
            <a:pPr eaLnBrk="1" hangingPunct="1"/>
            <a:r>
              <a:rPr lang="en-US" sz="3600" smtClean="0"/>
              <a:t>He was ambitious- he ruled a kingdom that stretched from India all the way to Ethiopia with over 127 provinces. His dream was to conquer Greece and rule the world and he nearly succeeded.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400" b="1" smtClean="0"/>
              <a:t>Ahasuerus: </a:t>
            </a:r>
          </a:p>
          <a:p>
            <a:pPr eaLnBrk="1" hangingPunct="1"/>
            <a:r>
              <a:rPr lang="en-US" sz="3400" smtClean="0"/>
              <a:t>He was handsome- like most eastern kings of that day he had a large harem, but unlike most, many women were excited and pleased to be in his. He provided them with an opulent lifestyle and spread his attentions and favors among them even when he had a queen.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smtClean="0"/>
              <a:t>Old Testament Survey- Leviticus</a:t>
            </a:r>
          </a:p>
        </p:txBody>
      </p:sp>
      <p:sp>
        <p:nvSpPr>
          <p:cNvPr id="3" name="Content Placeholder 2"/>
          <p:cNvSpPr>
            <a:spLocks noGrp="1"/>
          </p:cNvSpPr>
          <p:nvPr>
            <p:ph idx="1"/>
          </p:nvPr>
        </p:nvSpPr>
        <p:spPr/>
        <p:txBody>
          <a:bodyPr/>
          <a:lstStyle/>
          <a:p>
            <a:pPr marL="571500" indent="-571500" eaLnBrk="1" hangingPunct="1">
              <a:buFont typeface="Wingdings 2" pitchFamily="18" charset="2"/>
              <a:buNone/>
            </a:pPr>
            <a:r>
              <a:rPr lang="en-US" smtClean="0"/>
              <a:t>B. The Consecration and Duties of the Priests (8-10)</a:t>
            </a:r>
          </a:p>
          <a:p>
            <a:pPr marL="571500" indent="-571500" eaLnBrk="1" hangingPunct="1"/>
            <a:r>
              <a:rPr lang="en-US" smtClean="0"/>
              <a:t>When the Tabernacle was finally completed, Aaron and his sons were set apart as priests</a:t>
            </a:r>
          </a:p>
          <a:p>
            <a:pPr marL="571500" indent="-571500" eaLnBrk="1" hangingPunct="1"/>
            <a:r>
              <a:rPr lang="en-US" smtClean="0"/>
              <a:t>This act of consecration took one week (8:1-26). This was followed by another week devoted to setting Aaron apart as the High Priest (9:1-24).</a:t>
            </a:r>
          </a:p>
          <a:p>
            <a:pPr marL="571500" indent="-571500" eaLnBrk="1" hangingPunct="1"/>
            <a:r>
              <a:rPr lang="en-US" smtClean="0"/>
              <a:t>In chapter 10, we see something of the holiness and unapproachability of God. Two of Aaron’s sons, Nadab and Abihu, offered strange fire before the Lord (10:1), and the Lord killed them.</a:t>
            </a:r>
          </a:p>
          <a:p>
            <a:pPr marL="571500" indent="-571500"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400" b="1" smtClean="0"/>
              <a:t>Ahasuerus: </a:t>
            </a:r>
          </a:p>
          <a:p>
            <a:pPr eaLnBrk="1" hangingPunct="1"/>
            <a:r>
              <a:rPr lang="en-US" sz="3400" smtClean="0"/>
              <a:t>He was self-indulgent- he made Susa, the winter palace his father built on a hill 120 feet above the plains, his home and expanded it, adding gardens that rivaled the fabled gardens of Solomon. He was noted for throwing lavish parties and proclaiming national holidays.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400" b="1" smtClean="0"/>
              <a:t>Ahasuerus: </a:t>
            </a:r>
          </a:p>
          <a:p>
            <a:pPr eaLnBrk="1" hangingPunct="1"/>
            <a:r>
              <a:rPr lang="en-US" sz="3600" smtClean="0"/>
              <a:t>He was immoral: Not only did he have a harem, many of whom he slept with only once, but he wanted his brother's wife, and when she refused, seduced her daughter. Eventually he killed his brother and nephews for objecting.</a:t>
            </a:r>
            <a:endParaRPr lang="en-US" sz="3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400" b="1" smtClean="0"/>
              <a:t>Ahasuerus: </a:t>
            </a:r>
          </a:p>
          <a:p>
            <a:pPr eaLnBrk="1" hangingPunct="1"/>
            <a:r>
              <a:rPr lang="en-US" sz="3600" smtClean="0"/>
              <a:t>He was cruel: If he called for his wife or a concubine she did not, by law have to come, but if she didn't she was generally killed. </a:t>
            </a:r>
          </a:p>
          <a:p>
            <a:pPr eaLnBrk="1" hangingPunct="1"/>
            <a:r>
              <a:rPr lang="en-US" sz="3600" smtClean="0"/>
              <a:t>Individuals or groups of people meant nothing to him.</a:t>
            </a:r>
            <a:endParaRPr lang="en-US" sz="3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400" b="1" smtClean="0"/>
              <a:t>Ahasuerus: </a:t>
            </a:r>
          </a:p>
          <a:p>
            <a:pPr eaLnBrk="1" hangingPunct="1"/>
            <a:r>
              <a:rPr lang="en-US" sz="3600" smtClean="0"/>
              <a:t>He was volatile- He ordered a bridge built over the Hellesport and, when it collapsed during a huge storm, he had his soldiers beat the sea with 300 lashes and beheaded all the bridge builders.</a:t>
            </a:r>
            <a:endParaRPr lang="en-US" sz="3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400" b="1" smtClean="0"/>
              <a:t>Ahasuerus: </a:t>
            </a:r>
          </a:p>
          <a:p>
            <a:pPr eaLnBrk="1" hangingPunct="1"/>
            <a:r>
              <a:rPr lang="en-US" sz="3600" smtClean="0"/>
              <a:t>He was a heavy drinker:- by Persian law, each time the king drank, each of his guests had to drink.</a:t>
            </a:r>
          </a:p>
          <a:p>
            <a:pPr eaLnBrk="1" hangingPunct="1"/>
            <a:r>
              <a:rPr lang="en-US" sz="3600" smtClean="0"/>
              <a:t>He often had to waive this rule because they couldn't keep up with him. I seems he did that at the party in Esther (ch. 7 and 8).</a:t>
            </a:r>
            <a:endParaRPr lang="en-US" sz="3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600" smtClean="0"/>
              <a:t>Mordecai </a:t>
            </a:r>
            <a:r>
              <a:rPr lang="en-US" sz="3600" i="1" smtClean="0"/>
              <a:t>(little man): He was a Jew from the tribe of Benjamin and a list of his prominent </a:t>
            </a:r>
            <a:r>
              <a:rPr lang="en-US" sz="3600" smtClean="0"/>
              <a:t>ancestors indicate that he was from the line of King Saul. He was from a noble family since he was taken into exile with King Jehoichin (2:5-6). </a:t>
            </a:r>
            <a:endParaRPr lang="en-US" sz="3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600" smtClean="0"/>
              <a:t>Mordecai </a:t>
            </a:r>
            <a:r>
              <a:rPr lang="en-US" sz="3600" i="1" smtClean="0"/>
              <a:t>(little man): </a:t>
            </a:r>
            <a:r>
              <a:rPr lang="en-US" sz="3600" smtClean="0"/>
              <a:t>Like Daniel and his three friends, he was given a Babylonian name linked to their idols, in his case Marduka (mentioned in Herodotus). Mordecai was probably his Hebrew name.</a:t>
            </a:r>
            <a:endParaRPr lang="en-US" sz="3400" smtClean="0"/>
          </a:p>
          <a:p>
            <a:pPr eaLnBrk="1" hangingPunct="1"/>
            <a:endParaRPr lang="en-US" sz="3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69"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600" smtClean="0"/>
              <a:t>Mordecai </a:t>
            </a:r>
            <a:r>
              <a:rPr lang="en-US" sz="3600" i="1" smtClean="0"/>
              <a:t>(little man): </a:t>
            </a:r>
            <a:r>
              <a:rPr lang="en-US" sz="3600" smtClean="0"/>
              <a:t>He, according to chapter 2, verse 19, "sat at the kings gate." In the stories of Ruth and Lot, sitting at the gate referred to being one of the city elders or judged who "sat in session" to do the cities business.</a:t>
            </a:r>
            <a:endParaRPr lang="en-US" sz="3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3"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200" smtClean="0"/>
              <a:t>Mordecai </a:t>
            </a:r>
            <a:r>
              <a:rPr lang="en-US" sz="3200" i="1" smtClean="0"/>
              <a:t>(little man): </a:t>
            </a:r>
            <a:r>
              <a:rPr lang="en-US" sz="3200" smtClean="0"/>
              <a:t>The king’s officials held court outside the entrance to his palace in a court and in 3:2 it mentions "all the royal officials at the king's gate." This court has been excavated and is approximate 180 feet by 90 feet with a broad staircase flanked by two great lions and rising to the palace gates.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7"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000" smtClean="0"/>
              <a:t>Haman: Haman was a foreigner who had done well in Persia. He had become extremely wealthy and worked his way into the circle of officials serving as advisors to the king. He became the Prime Minister with authority second only to King Ahasuerus but was a very proud man. His life is an illustration of Proverb 16:18, "Pride goes before destruction and a haughty spirit before stumbling."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smtClean="0"/>
              <a:t>Old Testament Survey- Leviticus</a:t>
            </a:r>
          </a:p>
        </p:txBody>
      </p:sp>
      <p:sp>
        <p:nvSpPr>
          <p:cNvPr id="3" name="Content Placeholder 2"/>
          <p:cNvSpPr>
            <a:spLocks noGrp="1"/>
          </p:cNvSpPr>
          <p:nvPr>
            <p:ph idx="1"/>
          </p:nvPr>
        </p:nvSpPr>
        <p:spPr/>
        <p:txBody>
          <a:bodyPr/>
          <a:lstStyle/>
          <a:p>
            <a:pPr marL="571500" indent="-571500" eaLnBrk="1" hangingPunct="1">
              <a:buFont typeface="Wingdings 2" pitchFamily="18" charset="2"/>
              <a:buNone/>
            </a:pPr>
            <a:r>
              <a:rPr lang="en-US" smtClean="0"/>
              <a:t>B. The Consecration and Duties of the Priests (8-10)</a:t>
            </a:r>
          </a:p>
          <a:p>
            <a:pPr marL="571500" indent="-571500" eaLnBrk="1" hangingPunct="1"/>
            <a:r>
              <a:rPr lang="en-US" smtClean="0"/>
              <a:t>The strange fire simply means that they did not light the fire in exactly the way that God had prescribed. God has the right to dictate how we are to worship Him.</a:t>
            </a:r>
          </a:p>
          <a:p>
            <a:pPr marL="571500" indent="-571500" eaLnBrk="1" hangingPunct="1"/>
            <a:r>
              <a:rPr lang="en-US" smtClean="0"/>
              <a:t>10:9 implies that these two may have been drunk when they committed this transgression.</a:t>
            </a:r>
          </a:p>
          <a:p>
            <a:pPr marL="571500" indent="-571500"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1"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200" b="1" smtClean="0"/>
              <a:t>Esther: </a:t>
            </a:r>
            <a:r>
              <a:rPr lang="en-US" sz="3200" smtClean="0"/>
              <a:t>Esther was a Jewish girl who was born in exile and now an orphan. Her Hebrew name was Hadassah (2:7) and means myrtle, a beautiful and sweet smelling plant used for medicinal purposes.</a:t>
            </a:r>
          </a:p>
          <a:p>
            <a:pPr eaLnBrk="1" hangingPunct="1"/>
            <a:r>
              <a:rPr lang="en-US" sz="3200" smtClean="0"/>
              <a:t>It is after Esther that the largest and most prominent hospital in Palestine today is Hadassah Hospital, named in her honor.</a:t>
            </a:r>
            <a:endParaRPr lang="en-US" sz="3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200" b="1" smtClean="0"/>
              <a:t>Esther: </a:t>
            </a:r>
            <a:r>
              <a:rPr lang="en-US" sz="3200" smtClean="0"/>
              <a:t>Her Persian name was Esther, which means star and was probably related to the idol Ishtar.</a:t>
            </a:r>
          </a:p>
          <a:p>
            <a:pPr eaLnBrk="1" hangingPunct="1"/>
            <a:r>
              <a:rPr lang="en-US" sz="3200" smtClean="0"/>
              <a:t>Esther was Mordicai's cousin, the nephew of her father, who raised her as his own daughter. She was, according to the record, "beautiful of form and face."</a:t>
            </a:r>
            <a:endParaRPr lang="en-US" sz="3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200" b="1" i="1" smtClean="0"/>
              <a:t>Author</a:t>
            </a:r>
          </a:p>
          <a:p>
            <a:pPr eaLnBrk="1" hangingPunct="1"/>
            <a:r>
              <a:rPr lang="en-US" sz="3200" smtClean="0"/>
              <a:t>No one knows for sure who wrote the book but the majority seems to vote for Mordecai. </a:t>
            </a:r>
          </a:p>
          <a:p>
            <a:pPr eaLnBrk="1" hangingPunct="1"/>
            <a:r>
              <a:rPr lang="en-US" sz="3200" smtClean="0"/>
              <a:t>We do know he was a Jew--He wrote in Hebrew and knew Jews customs, idiom and vocabulary. He lived in Persia--his descriptions of places, customs and events were accurate and his use of Persian words was precise.</a:t>
            </a:r>
            <a:endParaRPr lang="en-US" sz="3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200" b="1" i="1" smtClean="0"/>
              <a:t>Author</a:t>
            </a:r>
          </a:p>
          <a:p>
            <a:pPr eaLnBrk="1" hangingPunct="1"/>
            <a:r>
              <a:rPr lang="en-US" sz="3200" smtClean="0"/>
              <a:t>He wrote after Xerxes' death--He never would have certainly been killed if he had written this before the king’s death.</a:t>
            </a:r>
          </a:p>
          <a:p>
            <a:pPr eaLnBrk="1" hangingPunct="1"/>
            <a:r>
              <a:rPr lang="en-US" sz="3200" smtClean="0"/>
              <a:t>Since he used Persian words rather than Greek words in his text he probably lived before Alexander the Great conquered Persia.</a:t>
            </a:r>
            <a:endParaRPr lang="en-US" sz="3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200" b="1" i="1" smtClean="0"/>
              <a:t>The Book</a:t>
            </a:r>
          </a:p>
          <a:p>
            <a:pPr eaLnBrk="1" hangingPunct="1"/>
            <a:r>
              <a:rPr lang="en-US" sz="3200" smtClean="0"/>
              <a:t>The book is named after its heroine, Queen Esther of Persia. She used her important position and her favor with the king to save the Jewish people from total annihilation. The Book of Esther reads much like a historical novel. </a:t>
            </a:r>
            <a:endParaRPr lang="en-US" sz="3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1"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200" b="1" i="1" smtClean="0"/>
              <a:t>The Book</a:t>
            </a:r>
          </a:p>
          <a:p>
            <a:pPr eaLnBrk="1" hangingPunct="1"/>
            <a:r>
              <a:rPr lang="en-US" sz="3200" smtClean="0"/>
              <a:t>In our Bible, Esther is the last of the history books. In the Hebrew Old Testament it is one of five scrolls in the third and final part of the text. The account recorded here took place between the events of Ezra and Nehemiah.</a:t>
            </a:r>
            <a:endParaRPr lang="en-US" sz="3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5"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200" b="1" i="1" smtClean="0"/>
              <a:t>The Book</a:t>
            </a:r>
          </a:p>
          <a:p>
            <a:pPr eaLnBrk="1" hangingPunct="1"/>
            <a:r>
              <a:rPr lang="en-US" sz="3200" smtClean="0"/>
              <a:t>In reality, this is just one more in the long list of attempts of Satan to wipe out the line of David and eliminate the Messiah.</a:t>
            </a:r>
            <a:endParaRPr lang="en-US" sz="3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09" name="Title 1"/>
          <p:cNvSpPr>
            <a:spLocks noGrp="1"/>
          </p:cNvSpPr>
          <p:nvPr>
            <p:ph type="title"/>
          </p:nvPr>
        </p:nvSpPr>
        <p:spPr/>
        <p:txBody>
          <a:bodyPr/>
          <a:lstStyle/>
          <a:p>
            <a:pPr eaLnBrk="1" hangingPunct="1"/>
            <a:r>
              <a:rPr lang="en-US" sz="4000" smtClean="0"/>
              <a:t>Old Testament Survey- Esther</a:t>
            </a:r>
          </a:p>
        </p:txBody>
      </p:sp>
      <p:sp>
        <p:nvSpPr>
          <p:cNvPr id="3" name="Content Placeholder 2"/>
          <p:cNvSpPr>
            <a:spLocks noGrp="1"/>
          </p:cNvSpPr>
          <p:nvPr>
            <p:ph idx="1"/>
          </p:nvPr>
        </p:nvSpPr>
        <p:spPr/>
        <p:txBody>
          <a:bodyPr/>
          <a:lstStyle/>
          <a:p>
            <a:pPr eaLnBrk="1" hangingPunct="1"/>
            <a:r>
              <a:rPr lang="en-US" sz="3200" b="1" i="1" smtClean="0"/>
              <a:t>Theme</a:t>
            </a:r>
          </a:p>
          <a:p>
            <a:pPr eaLnBrk="1" hangingPunct="1"/>
            <a:r>
              <a:rPr lang="en-US" sz="3200" smtClean="0"/>
              <a:t>God was working behind the scenes to keep His covenant with Israel.</a:t>
            </a:r>
            <a:endParaRPr lang="en-US" sz="3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3" name="Title 1"/>
          <p:cNvSpPr>
            <a:spLocks noGrp="1"/>
          </p:cNvSpPr>
          <p:nvPr>
            <p:ph type="title"/>
          </p:nvPr>
        </p:nvSpPr>
        <p:spPr/>
        <p:txBody>
          <a:bodyPr/>
          <a:lstStyle/>
          <a:p>
            <a:pPr eaLnBrk="1" hangingPunct="1"/>
            <a:endParaRPr lang="en-US" smtClean="0"/>
          </a:p>
        </p:txBody>
      </p:sp>
      <p:sp>
        <p:nvSpPr>
          <p:cNvPr id="453634" name="Content Placeholder 2"/>
          <p:cNvSpPr>
            <a:spLocks noGrp="1"/>
          </p:cNvSpPr>
          <p:nvPr>
            <p:ph idx="1"/>
          </p:nvPr>
        </p:nvSpPr>
        <p:spPr/>
        <p:txBody>
          <a:bodyPr/>
          <a:lstStyle/>
          <a:p>
            <a:pPr eaLnBrk="1" hangingPunct="1"/>
            <a:endParaRPr lang="en-US"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smtClean="0"/>
              <a:t>Old Testament Survey- Leviticus</a:t>
            </a:r>
          </a:p>
        </p:txBody>
      </p:sp>
      <p:sp>
        <p:nvSpPr>
          <p:cNvPr id="3" name="Content Placeholder 2"/>
          <p:cNvSpPr>
            <a:spLocks noGrp="1"/>
          </p:cNvSpPr>
          <p:nvPr>
            <p:ph idx="1"/>
          </p:nvPr>
        </p:nvSpPr>
        <p:spPr/>
        <p:txBody>
          <a:bodyPr/>
          <a:lstStyle/>
          <a:p>
            <a:pPr marL="571500" indent="-571500" eaLnBrk="1" hangingPunct="1">
              <a:buFont typeface="Wingdings 2" pitchFamily="18" charset="2"/>
              <a:buNone/>
            </a:pPr>
            <a:r>
              <a:rPr lang="en-US" smtClean="0"/>
              <a:t>II. Israel’s Walk with God in Fellowship (11-27)</a:t>
            </a:r>
          </a:p>
          <a:p>
            <a:pPr marL="571500" indent="-571500" eaLnBrk="1" hangingPunct="1">
              <a:buFont typeface="Wingdings 2" pitchFamily="18" charset="2"/>
              <a:buNone/>
            </a:pPr>
            <a:r>
              <a:rPr lang="en-US" smtClean="0"/>
              <a:t>	A. The Daily Lives of God’s People (11-22)</a:t>
            </a:r>
          </a:p>
          <a:p>
            <a:pPr marL="571500" indent="-571500" eaLnBrk="1" hangingPunct="1"/>
            <a:r>
              <a:rPr lang="en-US" smtClean="0"/>
              <a:t>In this section, instruction is given on how the people of Israel could be holy in their daily practices and so live in fellowship with God (11:44; 19:2).</a:t>
            </a:r>
          </a:p>
          <a:p>
            <a:pPr marL="571500" indent="-571500" eaLnBrk="1" hangingPunct="1"/>
            <a:r>
              <a:rPr lang="en-US" smtClean="0"/>
              <a:t>Great emphasis was placed on what was clean and on what was unclean.</a:t>
            </a:r>
          </a:p>
          <a:p>
            <a:pPr marL="571500" indent="-571500" eaLnBrk="1" hangingPunct="1"/>
            <a:r>
              <a:rPr lang="en-US" smtClean="0"/>
              <a:t>The whole Israelite world could be examined from three perspectives, the clean, the common, and the unclean.</a:t>
            </a:r>
          </a:p>
          <a:p>
            <a:pPr marL="571500" indent="-571500"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smtClean="0"/>
              <a:t>Old Testament Survey- Leviticus</a:t>
            </a:r>
          </a:p>
        </p:txBody>
      </p:sp>
      <p:sp>
        <p:nvSpPr>
          <p:cNvPr id="3" name="Content Placeholder 2"/>
          <p:cNvSpPr>
            <a:spLocks noGrp="1"/>
          </p:cNvSpPr>
          <p:nvPr>
            <p:ph idx="1"/>
          </p:nvPr>
        </p:nvSpPr>
        <p:spPr/>
        <p:txBody>
          <a:bodyPr>
            <a:normAutofit lnSpcReduction="10000"/>
          </a:bodyPr>
          <a:lstStyle/>
          <a:p>
            <a:pPr marL="571500" indent="-571500" eaLnBrk="1" fontAlgn="auto" hangingPunct="1">
              <a:spcAft>
                <a:spcPts val="0"/>
              </a:spcAft>
              <a:buClr>
                <a:schemeClr val="accent3"/>
              </a:buClr>
              <a:buFont typeface="Wingdings 2"/>
              <a:buNone/>
              <a:defRPr/>
            </a:pPr>
            <a:r>
              <a:rPr lang="en-US" dirty="0" smtClean="0"/>
              <a:t>II. Israel’s Walk with God in Fellowship (11-27)</a:t>
            </a:r>
          </a:p>
          <a:p>
            <a:pPr marL="571500" indent="-571500" eaLnBrk="1" fontAlgn="auto" hangingPunct="1">
              <a:spcAft>
                <a:spcPts val="0"/>
              </a:spcAft>
              <a:buClr>
                <a:schemeClr val="accent3"/>
              </a:buClr>
              <a:buFont typeface="Wingdings 2"/>
              <a:buNone/>
              <a:defRPr/>
            </a:pPr>
            <a:r>
              <a:rPr lang="en-US" dirty="0" smtClean="0"/>
              <a:t>	A. The Daily Lives of God’s People (11-22)</a:t>
            </a:r>
          </a:p>
          <a:p>
            <a:pPr marL="571500" indent="-571500" eaLnBrk="1" fontAlgn="auto" hangingPunct="1">
              <a:spcAft>
                <a:spcPts val="0"/>
              </a:spcAft>
              <a:buClr>
                <a:schemeClr val="accent3"/>
              </a:buClr>
              <a:buFont typeface="Wingdings 2"/>
              <a:buChar char=""/>
              <a:defRPr/>
            </a:pPr>
            <a:r>
              <a:rPr lang="en-US" dirty="0" smtClean="0"/>
              <a:t>The clean is that which has been set apart for  God or that which has been declared by God to be acceptable for use (certain animals were clean, thus they could be both sacrificed and eaten).</a:t>
            </a:r>
          </a:p>
          <a:p>
            <a:pPr marL="571500" indent="-571500" eaLnBrk="1" fontAlgn="auto" hangingPunct="1">
              <a:spcAft>
                <a:spcPts val="0"/>
              </a:spcAft>
              <a:buClr>
                <a:schemeClr val="accent3"/>
              </a:buClr>
              <a:buFont typeface="Wingdings 2"/>
              <a:buChar char=""/>
              <a:defRPr/>
            </a:pPr>
            <a:r>
              <a:rPr lang="en-US" dirty="0" smtClean="0"/>
              <a:t>The common were those things that were in daily use among the people.</a:t>
            </a:r>
          </a:p>
          <a:p>
            <a:pPr marL="571500" indent="-571500" eaLnBrk="1" fontAlgn="auto" hangingPunct="1">
              <a:spcAft>
                <a:spcPts val="0"/>
              </a:spcAft>
              <a:buClr>
                <a:schemeClr val="accent3"/>
              </a:buClr>
              <a:buFont typeface="Wingdings 2"/>
              <a:buChar char=""/>
              <a:defRPr/>
            </a:pPr>
            <a:r>
              <a:rPr lang="en-US" dirty="0" smtClean="0"/>
              <a:t>The unclean are those things that are totally separate from God (bodily fluids, dead bodies, etc., or those things that God has forbidden).</a:t>
            </a:r>
          </a:p>
          <a:p>
            <a:pPr marL="571500" indent="-571500" eaLnBrk="1" fontAlgn="auto" hangingPunct="1">
              <a:spcAft>
                <a:spcPts val="0"/>
              </a:spcAft>
              <a:buClr>
                <a:schemeClr val="accent3"/>
              </a:buClr>
              <a:buFont typeface="Wingdings 2"/>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smtClean="0"/>
              <a:t>Old Testament Survey- Leviticus</a:t>
            </a:r>
          </a:p>
        </p:txBody>
      </p:sp>
      <p:sp>
        <p:nvSpPr>
          <p:cNvPr id="3" name="Content Placeholder 2"/>
          <p:cNvSpPr>
            <a:spLocks noGrp="1"/>
          </p:cNvSpPr>
          <p:nvPr>
            <p:ph idx="1"/>
          </p:nvPr>
        </p:nvSpPr>
        <p:spPr/>
        <p:txBody>
          <a:bodyPr>
            <a:normAutofit fontScale="85000" lnSpcReduction="10000"/>
          </a:bodyPr>
          <a:lstStyle/>
          <a:p>
            <a:pPr marL="571500" indent="-571500" eaLnBrk="1" fontAlgn="auto" hangingPunct="1">
              <a:spcAft>
                <a:spcPts val="0"/>
              </a:spcAft>
              <a:buClr>
                <a:schemeClr val="accent3"/>
              </a:buClr>
              <a:buFont typeface="Wingdings 2"/>
              <a:buNone/>
              <a:defRPr/>
            </a:pPr>
            <a:r>
              <a:rPr lang="en-US" dirty="0" smtClean="0"/>
              <a:t>II. Israel’s Walk with God in Fellowship (11-27)</a:t>
            </a:r>
          </a:p>
          <a:p>
            <a:pPr marL="571500" indent="-571500" eaLnBrk="1" fontAlgn="auto" hangingPunct="1">
              <a:spcAft>
                <a:spcPts val="0"/>
              </a:spcAft>
              <a:buClr>
                <a:schemeClr val="accent3"/>
              </a:buClr>
              <a:buFont typeface="Wingdings 2"/>
              <a:buNone/>
              <a:defRPr/>
            </a:pPr>
            <a:r>
              <a:rPr lang="en-US" dirty="0" smtClean="0"/>
              <a:t>	A. The Daily Lives of God’s People (11-22)</a:t>
            </a:r>
          </a:p>
          <a:p>
            <a:pPr marL="571500" indent="-571500" eaLnBrk="1" fontAlgn="auto" hangingPunct="1">
              <a:spcAft>
                <a:spcPts val="0"/>
              </a:spcAft>
              <a:buClr>
                <a:schemeClr val="accent3"/>
              </a:buClr>
              <a:buFont typeface="Wingdings 2"/>
              <a:buChar char=""/>
              <a:defRPr/>
            </a:pPr>
            <a:r>
              <a:rPr lang="en-US" dirty="0" smtClean="0"/>
              <a:t>That which was clean could become common.</a:t>
            </a:r>
          </a:p>
          <a:p>
            <a:pPr marL="571500" indent="-571500" eaLnBrk="1" fontAlgn="auto" hangingPunct="1">
              <a:spcAft>
                <a:spcPts val="0"/>
              </a:spcAft>
              <a:buClr>
                <a:schemeClr val="accent3"/>
              </a:buClr>
              <a:buFont typeface="Wingdings 2"/>
              <a:buChar char=""/>
              <a:defRPr/>
            </a:pPr>
            <a:r>
              <a:rPr lang="en-US" dirty="0" smtClean="0"/>
              <a:t>That which was common could become clean (sanctification).</a:t>
            </a:r>
          </a:p>
          <a:p>
            <a:pPr marL="571500" indent="-571500" eaLnBrk="1" fontAlgn="auto" hangingPunct="1">
              <a:spcAft>
                <a:spcPts val="0"/>
              </a:spcAft>
              <a:buClr>
                <a:schemeClr val="accent3"/>
              </a:buClr>
              <a:buFont typeface="Wingdings 2"/>
              <a:buChar char=""/>
              <a:defRPr/>
            </a:pPr>
            <a:r>
              <a:rPr lang="en-US" dirty="0" smtClean="0"/>
              <a:t>That which was clean could become unclean (pollution).</a:t>
            </a:r>
          </a:p>
          <a:p>
            <a:pPr marL="571500" indent="-571500" eaLnBrk="1" fontAlgn="auto" hangingPunct="1">
              <a:spcAft>
                <a:spcPts val="0"/>
              </a:spcAft>
              <a:buClr>
                <a:schemeClr val="accent3"/>
              </a:buClr>
              <a:buFont typeface="Wingdings 2"/>
              <a:buChar char=""/>
              <a:defRPr/>
            </a:pPr>
            <a:r>
              <a:rPr lang="en-US" dirty="0" smtClean="0"/>
              <a:t>The unclean can only become holy by coming into contact with God.</a:t>
            </a:r>
          </a:p>
          <a:p>
            <a:pPr marL="571500" indent="-571500" eaLnBrk="1" fontAlgn="auto" hangingPunct="1">
              <a:spcAft>
                <a:spcPts val="0"/>
              </a:spcAft>
              <a:buClr>
                <a:schemeClr val="accent3"/>
              </a:buClr>
              <a:buFont typeface="Wingdings 2"/>
              <a:buChar char=""/>
              <a:defRPr/>
            </a:pPr>
            <a:r>
              <a:rPr lang="en-US" dirty="0" smtClean="0"/>
              <a:t>God cannot be made unclean. ( Jesus could touch lepers  He made them clean they did not make him unclean).</a:t>
            </a:r>
          </a:p>
          <a:p>
            <a:pPr marL="274320" indent="-274320" eaLnBrk="1" fontAlgn="auto" hangingPunct="1">
              <a:spcAft>
                <a:spcPts val="0"/>
              </a:spcAft>
              <a:buClr>
                <a:schemeClr val="accent3"/>
              </a:buClr>
              <a:buFont typeface="Wingdings 2"/>
              <a:buChar char=""/>
              <a:defRPr/>
            </a:pPr>
            <a:r>
              <a:rPr lang="en-US" dirty="0" smtClean="0"/>
              <a:t>    Touching dead bodies did not make Jesus unclean.  </a:t>
            </a:r>
          </a:p>
          <a:p>
            <a:pPr marL="274320" indent="-274320" eaLnBrk="1" fontAlgn="auto" hangingPunct="1">
              <a:spcAft>
                <a:spcPts val="0"/>
              </a:spcAft>
              <a:buClr>
                <a:schemeClr val="accent3"/>
              </a:buClr>
              <a:buFont typeface="Wingdings 2"/>
              <a:buChar char=""/>
              <a:defRPr/>
            </a:pPr>
            <a:r>
              <a:rPr lang="en-US" dirty="0" smtClean="0"/>
              <a:t>     By touching them He made them alive and therefore clean</a:t>
            </a:r>
          </a:p>
          <a:p>
            <a:pPr marL="274320" indent="-274320" eaLnBrk="1" fontAlgn="auto" hangingPunct="1">
              <a:spcAft>
                <a:spcPts val="0"/>
              </a:spcAft>
              <a:buClr>
                <a:schemeClr val="accent3"/>
              </a:buClr>
              <a:buFont typeface="Wingdings 2"/>
              <a:buNone/>
              <a:defRPr/>
            </a:pPr>
            <a:endParaRPr lang="en-US" dirty="0" smtClean="0"/>
          </a:p>
          <a:p>
            <a:pPr marL="571500" indent="-571500" eaLnBrk="1" fontAlgn="auto" hangingPunct="1">
              <a:spcAft>
                <a:spcPts val="0"/>
              </a:spcAft>
              <a:buClr>
                <a:schemeClr val="accent3"/>
              </a:buClr>
              <a:buFont typeface="Wingdings 2"/>
              <a:buChar char=""/>
              <a:defRPr/>
            </a:pPr>
            <a:endParaRPr lang="en-US" dirty="0" smtClean="0"/>
          </a:p>
          <a:p>
            <a:pPr marL="571500" indent="-571500" eaLnBrk="1" fontAlgn="auto" hangingPunct="1">
              <a:spcAft>
                <a:spcPts val="0"/>
              </a:spcAft>
              <a:buClr>
                <a:schemeClr val="accent3"/>
              </a:buClr>
              <a:buFont typeface="Wingdings 2"/>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smtClean="0"/>
              <a:t>Old Testament Survey- Leviticus</a:t>
            </a:r>
          </a:p>
        </p:txBody>
      </p:sp>
      <p:sp>
        <p:nvSpPr>
          <p:cNvPr id="3" name="Content Placeholder 2"/>
          <p:cNvSpPr>
            <a:spLocks noGrp="1"/>
          </p:cNvSpPr>
          <p:nvPr>
            <p:ph idx="1"/>
          </p:nvPr>
        </p:nvSpPr>
        <p:spPr/>
        <p:txBody>
          <a:bodyPr>
            <a:normAutofit/>
          </a:bodyPr>
          <a:lstStyle/>
          <a:p>
            <a:pPr marL="571500" indent="-571500" eaLnBrk="1" fontAlgn="auto" hangingPunct="1">
              <a:spcAft>
                <a:spcPts val="0"/>
              </a:spcAft>
              <a:buClr>
                <a:schemeClr val="accent3"/>
              </a:buClr>
              <a:buFont typeface="Wingdings 2"/>
              <a:buNone/>
              <a:defRPr/>
            </a:pPr>
            <a:r>
              <a:rPr lang="en-US" dirty="0" smtClean="0"/>
              <a:t>II. Israel’s Walk with God in Fellowship (11-27)</a:t>
            </a:r>
          </a:p>
          <a:p>
            <a:pPr marL="571500" indent="-571500" eaLnBrk="1" fontAlgn="auto" hangingPunct="1">
              <a:spcAft>
                <a:spcPts val="0"/>
              </a:spcAft>
              <a:buClr>
                <a:schemeClr val="accent3"/>
              </a:buClr>
              <a:buFont typeface="Wingdings 2"/>
              <a:buNone/>
              <a:defRPr/>
            </a:pPr>
            <a:r>
              <a:rPr lang="en-US" dirty="0" smtClean="0"/>
              <a:t>	A. The Daily Lives of God’s People (11-22)</a:t>
            </a:r>
          </a:p>
          <a:p>
            <a:pPr marL="571500" indent="-571500" eaLnBrk="1" fontAlgn="auto" hangingPunct="1">
              <a:spcAft>
                <a:spcPts val="0"/>
              </a:spcAft>
              <a:buClr>
                <a:schemeClr val="accent3"/>
              </a:buClr>
              <a:buFont typeface="Wingdings 2"/>
              <a:buChar char=""/>
              <a:defRPr/>
            </a:pPr>
            <a:r>
              <a:rPr lang="en-US" dirty="0" smtClean="0"/>
              <a:t>The Law spoke to every area of life. Every aspect of Israel’s existence mattered to God.</a:t>
            </a:r>
          </a:p>
          <a:p>
            <a:pPr marL="571500" indent="-571500" eaLnBrk="1" fontAlgn="auto" hangingPunct="1">
              <a:spcAft>
                <a:spcPts val="0"/>
              </a:spcAft>
              <a:buClr>
                <a:schemeClr val="accent3"/>
              </a:buClr>
              <a:buFont typeface="Wingdings 2"/>
              <a:buNone/>
              <a:defRPr/>
            </a:pPr>
            <a:r>
              <a:rPr lang="en-US" dirty="0" smtClean="0"/>
              <a:t>	B. The Festivals of God’s People (23-27)</a:t>
            </a:r>
          </a:p>
          <a:p>
            <a:pPr marL="571500" indent="-571500" eaLnBrk="1" fontAlgn="auto" hangingPunct="1">
              <a:spcAft>
                <a:spcPts val="0"/>
              </a:spcAft>
              <a:buClr>
                <a:schemeClr val="accent3"/>
              </a:buClr>
              <a:buFont typeface="+mj-lt"/>
              <a:buAutoNum type="arabicPeriod"/>
              <a:defRPr/>
            </a:pPr>
            <a:r>
              <a:rPr lang="en-US" dirty="0" smtClean="0"/>
              <a:t>The Sabbath- this was the key assembly of Israel</a:t>
            </a:r>
          </a:p>
          <a:p>
            <a:pPr marL="571500" indent="-571500" eaLnBrk="1" fontAlgn="auto" hangingPunct="1">
              <a:spcAft>
                <a:spcPts val="0"/>
              </a:spcAft>
              <a:buClr>
                <a:schemeClr val="accent3"/>
              </a:buClr>
              <a:buFont typeface="Wingdings 2"/>
              <a:buChar char=""/>
              <a:defRPr/>
            </a:pPr>
            <a:r>
              <a:rPr lang="en-US" dirty="0" smtClean="0"/>
              <a:t>Every seventh day was set apart for worship and rest</a:t>
            </a:r>
          </a:p>
          <a:p>
            <a:pPr marL="571500" indent="-571500" eaLnBrk="1" fontAlgn="auto" hangingPunct="1">
              <a:spcAft>
                <a:spcPts val="0"/>
              </a:spcAft>
              <a:buClr>
                <a:schemeClr val="accent3"/>
              </a:buClr>
              <a:buFont typeface="Wingdings 2"/>
              <a:buChar char=""/>
              <a:defRPr/>
            </a:pPr>
            <a:r>
              <a:rPr lang="en-US" dirty="0" smtClean="0"/>
              <a:t>The Sabbath was a sign of the covenant and a reminder of Israel’s special relationship to God.</a:t>
            </a:r>
          </a:p>
          <a:p>
            <a:pPr marL="274320" indent="-274320" eaLnBrk="1" fontAlgn="auto" hangingPunct="1">
              <a:spcAft>
                <a:spcPts val="0"/>
              </a:spcAft>
              <a:buClr>
                <a:schemeClr val="accent3"/>
              </a:buClr>
              <a:buFont typeface="Wingdings 2"/>
              <a:buNone/>
              <a:defRPr/>
            </a:pPr>
            <a:endParaRPr lang="en-US" dirty="0" smtClean="0"/>
          </a:p>
          <a:p>
            <a:pPr marL="571500" indent="-571500" eaLnBrk="1" fontAlgn="auto" hangingPunct="1">
              <a:spcAft>
                <a:spcPts val="0"/>
              </a:spcAft>
              <a:buClr>
                <a:schemeClr val="accent3"/>
              </a:buClr>
              <a:buFont typeface="Wingdings 2"/>
              <a:buChar char=""/>
              <a:defRPr/>
            </a:pPr>
            <a:endParaRPr lang="en-US" dirty="0" smtClean="0"/>
          </a:p>
          <a:p>
            <a:pPr marL="571500" indent="-571500" eaLnBrk="1" fontAlgn="auto" hangingPunct="1">
              <a:spcAft>
                <a:spcPts val="0"/>
              </a:spcAft>
              <a:buClr>
                <a:schemeClr val="accent3"/>
              </a:buClr>
              <a:buFont typeface="Wingdings 2"/>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en-US" smtClean="0"/>
              <a:t>Old Testament Survey- Leviticus</a:t>
            </a:r>
          </a:p>
        </p:txBody>
      </p:sp>
      <p:sp>
        <p:nvSpPr>
          <p:cNvPr id="3" name="Content Placeholder 2"/>
          <p:cNvSpPr>
            <a:spLocks noGrp="1"/>
          </p:cNvSpPr>
          <p:nvPr>
            <p:ph idx="1"/>
          </p:nvPr>
        </p:nvSpPr>
        <p:spPr/>
        <p:txBody>
          <a:bodyPr>
            <a:normAutofit/>
          </a:bodyPr>
          <a:lstStyle/>
          <a:p>
            <a:pPr marL="571500" indent="-571500" eaLnBrk="1" fontAlgn="auto" hangingPunct="1">
              <a:spcAft>
                <a:spcPts val="0"/>
              </a:spcAft>
              <a:buClr>
                <a:schemeClr val="accent3"/>
              </a:buClr>
              <a:buFont typeface="Wingdings 2"/>
              <a:buNone/>
              <a:defRPr/>
            </a:pPr>
            <a:r>
              <a:rPr lang="en-US" dirty="0" smtClean="0"/>
              <a:t>II. Israel’s Walk with God in Fellowship (11-27)</a:t>
            </a:r>
          </a:p>
          <a:p>
            <a:pPr marL="571500" indent="-571500" eaLnBrk="1" fontAlgn="auto" hangingPunct="1">
              <a:spcAft>
                <a:spcPts val="0"/>
              </a:spcAft>
              <a:buClr>
                <a:schemeClr val="accent3"/>
              </a:buClr>
              <a:buFont typeface="Wingdings 2"/>
              <a:buNone/>
              <a:defRPr/>
            </a:pPr>
            <a:r>
              <a:rPr lang="en-US" dirty="0" smtClean="0"/>
              <a:t>	B. The Festivals of God’s People (23-27)</a:t>
            </a:r>
          </a:p>
          <a:p>
            <a:pPr marL="571500" indent="-571500" eaLnBrk="1" fontAlgn="auto" hangingPunct="1">
              <a:spcAft>
                <a:spcPts val="0"/>
              </a:spcAft>
              <a:buClr>
                <a:schemeClr val="accent3"/>
              </a:buClr>
              <a:buFont typeface="+mj-lt"/>
              <a:buAutoNum type="arabicPeriod"/>
              <a:defRPr/>
            </a:pPr>
            <a:r>
              <a:rPr lang="en-US" dirty="0" smtClean="0"/>
              <a:t>The Sabbath- this was the key assembly of Israel</a:t>
            </a:r>
          </a:p>
          <a:p>
            <a:pPr marL="514350" indent="-514350" eaLnBrk="1" fontAlgn="auto" hangingPunct="1">
              <a:spcAft>
                <a:spcPts val="0"/>
              </a:spcAft>
              <a:buClr>
                <a:schemeClr val="accent3"/>
              </a:buClr>
              <a:buFont typeface="+mj-lt"/>
              <a:buAutoNum type="arabicPeriod"/>
              <a:defRPr/>
            </a:pPr>
            <a:r>
              <a:rPr lang="en-US" dirty="0" smtClean="0"/>
              <a:t>The Passover-</a:t>
            </a:r>
          </a:p>
          <a:p>
            <a:pPr marL="514350" indent="-514350" eaLnBrk="1" fontAlgn="auto" hangingPunct="1">
              <a:spcAft>
                <a:spcPts val="0"/>
              </a:spcAft>
              <a:buClr>
                <a:schemeClr val="accent3"/>
              </a:buClr>
              <a:buFont typeface="Wingdings 2"/>
              <a:buChar char=""/>
              <a:defRPr/>
            </a:pPr>
            <a:r>
              <a:rPr lang="en-US" dirty="0" smtClean="0"/>
              <a:t>The most important festival. It marked the start of the year and reminded Israel of God’s deliverance of them from Egypt.</a:t>
            </a:r>
          </a:p>
          <a:p>
            <a:pPr marL="514350" indent="-514350" eaLnBrk="1" fontAlgn="auto" hangingPunct="1">
              <a:spcAft>
                <a:spcPts val="0"/>
              </a:spcAft>
              <a:buClr>
                <a:schemeClr val="accent3"/>
              </a:buClr>
              <a:buFont typeface="Wingdings 2"/>
              <a:buChar char=""/>
              <a:defRPr/>
            </a:pPr>
            <a:r>
              <a:rPr lang="en-US" dirty="0" smtClean="0"/>
              <a:t>Israel’s 70 years in captivity was because of 490 years of not observing the Sabbath.</a:t>
            </a:r>
          </a:p>
          <a:p>
            <a:pPr marL="514350" indent="-514350" eaLnBrk="1" fontAlgn="auto" hangingPunct="1">
              <a:spcAft>
                <a:spcPts val="0"/>
              </a:spcAft>
              <a:buClr>
                <a:schemeClr val="accent3"/>
              </a:buClr>
              <a:buFont typeface="Wingdings 2"/>
              <a:buChar char=""/>
              <a:defRPr/>
            </a:pPr>
            <a:endParaRPr lang="en-US" dirty="0" smtClean="0"/>
          </a:p>
          <a:p>
            <a:pPr marL="571500" indent="-571500" eaLnBrk="1" fontAlgn="auto" hangingPunct="1">
              <a:spcAft>
                <a:spcPts val="0"/>
              </a:spcAft>
              <a:buClr>
                <a:schemeClr val="accent3"/>
              </a:buClr>
              <a:buFont typeface="Wingdings 2"/>
              <a:buChar char=""/>
              <a:defRPr/>
            </a:pPr>
            <a:endParaRPr lang="en-US" dirty="0" smtClean="0"/>
          </a:p>
          <a:p>
            <a:pPr marL="571500" indent="-571500" eaLnBrk="1" fontAlgn="auto" hangingPunct="1">
              <a:spcAft>
                <a:spcPts val="0"/>
              </a:spcAft>
              <a:buClr>
                <a:schemeClr val="accent3"/>
              </a:buClr>
              <a:buFont typeface="Wingdings 2"/>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smtClean="0"/>
              <a:t>Old Testament Survey- Leviticus</a:t>
            </a:r>
          </a:p>
        </p:txBody>
      </p:sp>
      <p:sp>
        <p:nvSpPr>
          <p:cNvPr id="3" name="Content Placeholder 2"/>
          <p:cNvSpPr>
            <a:spLocks noGrp="1"/>
          </p:cNvSpPr>
          <p:nvPr>
            <p:ph idx="1"/>
          </p:nvPr>
        </p:nvSpPr>
        <p:spPr/>
        <p:txBody>
          <a:bodyPr>
            <a:normAutofit/>
          </a:bodyPr>
          <a:lstStyle/>
          <a:p>
            <a:pPr marL="571500" indent="-571500" eaLnBrk="1" fontAlgn="auto" hangingPunct="1">
              <a:spcAft>
                <a:spcPts val="0"/>
              </a:spcAft>
              <a:buClr>
                <a:schemeClr val="accent3"/>
              </a:buClr>
              <a:buFont typeface="Wingdings 2"/>
              <a:buNone/>
              <a:defRPr/>
            </a:pPr>
            <a:r>
              <a:rPr lang="en-US" dirty="0" smtClean="0"/>
              <a:t>II. Israel’s Walk with God in Fellowship (11-27)</a:t>
            </a:r>
          </a:p>
          <a:p>
            <a:pPr marL="571500" indent="-571500" eaLnBrk="1" fontAlgn="auto" hangingPunct="1">
              <a:spcAft>
                <a:spcPts val="0"/>
              </a:spcAft>
              <a:buClr>
                <a:schemeClr val="accent3"/>
              </a:buClr>
              <a:buFont typeface="Wingdings 2"/>
              <a:buNone/>
              <a:defRPr/>
            </a:pPr>
            <a:r>
              <a:rPr lang="en-US" dirty="0" smtClean="0"/>
              <a:t>	B. The Festivals of God’s People (23-27)</a:t>
            </a:r>
          </a:p>
          <a:p>
            <a:pPr marL="571500" indent="-571500" eaLnBrk="1" fontAlgn="auto" hangingPunct="1">
              <a:spcAft>
                <a:spcPts val="0"/>
              </a:spcAft>
              <a:buClr>
                <a:schemeClr val="accent3"/>
              </a:buClr>
              <a:buFont typeface="+mj-lt"/>
              <a:buAutoNum type="arabicPeriod"/>
              <a:defRPr/>
            </a:pPr>
            <a:r>
              <a:rPr lang="en-US" dirty="0" smtClean="0"/>
              <a:t>The Sabbath- this was the key assembly of Israel</a:t>
            </a:r>
          </a:p>
          <a:p>
            <a:pPr marL="514350" indent="-514350" eaLnBrk="1" fontAlgn="auto" hangingPunct="1">
              <a:spcAft>
                <a:spcPts val="0"/>
              </a:spcAft>
              <a:buClr>
                <a:schemeClr val="accent3"/>
              </a:buClr>
              <a:buFont typeface="+mj-lt"/>
              <a:buAutoNum type="arabicPeriod"/>
              <a:defRPr/>
            </a:pPr>
            <a:r>
              <a:rPr lang="en-US" dirty="0" smtClean="0"/>
              <a:t>The Passover-</a:t>
            </a:r>
          </a:p>
          <a:p>
            <a:pPr marL="514350" indent="-514350" eaLnBrk="1" fontAlgn="auto" hangingPunct="1">
              <a:spcAft>
                <a:spcPts val="0"/>
              </a:spcAft>
              <a:buClr>
                <a:schemeClr val="accent3"/>
              </a:buClr>
              <a:buFont typeface="+mj-lt"/>
              <a:buAutoNum type="arabicPeriod"/>
              <a:defRPr/>
            </a:pPr>
            <a:r>
              <a:rPr lang="en-US" dirty="0" smtClean="0"/>
              <a:t>The Feast of Unleavened Bread-</a:t>
            </a:r>
          </a:p>
          <a:p>
            <a:pPr marL="514350" indent="-514350" eaLnBrk="1" fontAlgn="auto" hangingPunct="1">
              <a:spcAft>
                <a:spcPts val="0"/>
              </a:spcAft>
              <a:buClr>
                <a:schemeClr val="accent3"/>
              </a:buClr>
              <a:buFont typeface="Wingdings 2"/>
              <a:buChar char=""/>
              <a:defRPr/>
            </a:pPr>
            <a:r>
              <a:rPr lang="en-US" dirty="0" smtClean="0"/>
              <a:t>This feast reminded the Jews of their slavery</a:t>
            </a:r>
          </a:p>
          <a:p>
            <a:pPr marL="514350" indent="-514350" eaLnBrk="1" fontAlgn="auto" hangingPunct="1">
              <a:spcAft>
                <a:spcPts val="0"/>
              </a:spcAft>
              <a:buClr>
                <a:schemeClr val="accent3"/>
              </a:buClr>
              <a:buFont typeface="+mj-lt"/>
              <a:buAutoNum type="arabicPeriod" startAt="4"/>
              <a:defRPr/>
            </a:pPr>
            <a:r>
              <a:rPr lang="en-US" dirty="0" smtClean="0"/>
              <a:t>The Feast of </a:t>
            </a:r>
            <a:r>
              <a:rPr lang="en-US" dirty="0" err="1" smtClean="0"/>
              <a:t>Firstfruits</a:t>
            </a:r>
            <a:r>
              <a:rPr lang="en-US" dirty="0" smtClean="0"/>
              <a:t>-</a:t>
            </a:r>
          </a:p>
          <a:p>
            <a:pPr marL="514350" indent="-514350" eaLnBrk="1" fontAlgn="auto" hangingPunct="1">
              <a:spcAft>
                <a:spcPts val="0"/>
              </a:spcAft>
              <a:buClr>
                <a:schemeClr val="accent3"/>
              </a:buClr>
              <a:buFont typeface="Wingdings 2"/>
              <a:buChar char=""/>
              <a:defRPr/>
            </a:pPr>
            <a:r>
              <a:rPr lang="en-US" dirty="0" smtClean="0"/>
              <a:t>This feat thanked God for His goodness </a:t>
            </a:r>
          </a:p>
          <a:p>
            <a:pPr marL="514350" indent="-514350" eaLnBrk="1" fontAlgn="auto" hangingPunct="1">
              <a:spcAft>
                <a:spcPts val="0"/>
              </a:spcAft>
              <a:buClr>
                <a:schemeClr val="accent3"/>
              </a:buClr>
              <a:buFont typeface="Wingdings 2"/>
              <a:buNone/>
              <a:defRPr/>
            </a:pPr>
            <a:endParaRPr lang="en-US" dirty="0" smtClean="0"/>
          </a:p>
          <a:p>
            <a:pPr marL="514350" indent="-514350" eaLnBrk="1" fontAlgn="auto" hangingPunct="1">
              <a:spcAft>
                <a:spcPts val="0"/>
              </a:spcAft>
              <a:buClr>
                <a:schemeClr val="accent3"/>
              </a:buClr>
              <a:buFont typeface="+mj-lt"/>
              <a:buAutoNum type="arabicPeriod" startAt="4"/>
              <a:defRPr/>
            </a:pPr>
            <a:endParaRPr lang="en-US" dirty="0" smtClean="0"/>
          </a:p>
          <a:p>
            <a:pPr marL="571500" indent="-571500" eaLnBrk="1" fontAlgn="auto" hangingPunct="1">
              <a:spcAft>
                <a:spcPts val="0"/>
              </a:spcAft>
              <a:buClr>
                <a:schemeClr val="accent3"/>
              </a:buClr>
              <a:buFont typeface="Wingdings 2"/>
              <a:buChar char=""/>
              <a:defRPr/>
            </a:pPr>
            <a:endParaRPr lang="en-US" dirty="0" smtClean="0"/>
          </a:p>
          <a:p>
            <a:pPr marL="571500" indent="-571500" eaLnBrk="1" fontAlgn="auto" hangingPunct="1">
              <a:spcAft>
                <a:spcPts val="0"/>
              </a:spcAft>
              <a:buClr>
                <a:schemeClr val="accent3"/>
              </a:buClr>
              <a:buFont typeface="Wingdings 2"/>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eaLnBrk="1" hangingPunct="1"/>
            <a:r>
              <a:rPr lang="en-US" smtClean="0"/>
              <a:t>Old Testament Survey- Leviticus</a:t>
            </a:r>
          </a:p>
        </p:txBody>
      </p:sp>
      <p:sp>
        <p:nvSpPr>
          <p:cNvPr id="3" name="Content Placeholder 2"/>
          <p:cNvSpPr>
            <a:spLocks noGrp="1"/>
          </p:cNvSpPr>
          <p:nvPr>
            <p:ph idx="1"/>
          </p:nvPr>
        </p:nvSpPr>
        <p:spPr/>
        <p:txBody>
          <a:bodyPr>
            <a:normAutofit/>
          </a:bodyPr>
          <a:lstStyle/>
          <a:p>
            <a:pPr marL="571500" indent="-571500" eaLnBrk="1" fontAlgn="auto" hangingPunct="1">
              <a:spcAft>
                <a:spcPts val="0"/>
              </a:spcAft>
              <a:buClr>
                <a:schemeClr val="accent3"/>
              </a:buClr>
              <a:buFont typeface="Wingdings 2"/>
              <a:buNone/>
              <a:defRPr/>
            </a:pPr>
            <a:r>
              <a:rPr lang="en-US" dirty="0" smtClean="0"/>
              <a:t>II. Israel’s Walk with God in Fellowship (11-27)</a:t>
            </a:r>
          </a:p>
          <a:p>
            <a:pPr marL="571500" indent="-571500" eaLnBrk="1" fontAlgn="auto" hangingPunct="1">
              <a:spcAft>
                <a:spcPts val="0"/>
              </a:spcAft>
              <a:buClr>
                <a:schemeClr val="accent3"/>
              </a:buClr>
              <a:buFont typeface="Wingdings 2"/>
              <a:buNone/>
              <a:defRPr/>
            </a:pPr>
            <a:r>
              <a:rPr lang="en-US" dirty="0" smtClean="0"/>
              <a:t>	B. The Festivals of God’s People (23-27)</a:t>
            </a:r>
          </a:p>
          <a:p>
            <a:pPr marL="571500" indent="-571500" eaLnBrk="1" fontAlgn="auto" hangingPunct="1">
              <a:spcAft>
                <a:spcPts val="0"/>
              </a:spcAft>
              <a:buClr>
                <a:schemeClr val="accent3"/>
              </a:buClr>
              <a:buFont typeface="+mj-lt"/>
              <a:buAutoNum type="arabicPeriod"/>
              <a:defRPr/>
            </a:pPr>
            <a:r>
              <a:rPr lang="en-US" dirty="0" smtClean="0"/>
              <a:t>The Sabbath- this was the key assembly of Israel</a:t>
            </a:r>
          </a:p>
          <a:p>
            <a:pPr marL="514350" indent="-514350" eaLnBrk="1" fontAlgn="auto" hangingPunct="1">
              <a:spcAft>
                <a:spcPts val="0"/>
              </a:spcAft>
              <a:buClr>
                <a:schemeClr val="accent3"/>
              </a:buClr>
              <a:buFont typeface="+mj-lt"/>
              <a:buAutoNum type="arabicPeriod"/>
              <a:defRPr/>
            </a:pPr>
            <a:r>
              <a:rPr lang="en-US" dirty="0" smtClean="0"/>
              <a:t>The Passover-</a:t>
            </a:r>
          </a:p>
          <a:p>
            <a:pPr marL="514350" indent="-514350" eaLnBrk="1" fontAlgn="auto" hangingPunct="1">
              <a:spcAft>
                <a:spcPts val="0"/>
              </a:spcAft>
              <a:buClr>
                <a:schemeClr val="accent3"/>
              </a:buClr>
              <a:buFont typeface="+mj-lt"/>
              <a:buAutoNum type="arabicPeriod"/>
              <a:defRPr/>
            </a:pPr>
            <a:r>
              <a:rPr lang="en-US" dirty="0" smtClean="0"/>
              <a:t>The Feast of Unleavened Bread-</a:t>
            </a:r>
          </a:p>
          <a:p>
            <a:pPr marL="514350" indent="-514350" eaLnBrk="1" fontAlgn="auto" hangingPunct="1">
              <a:spcAft>
                <a:spcPts val="0"/>
              </a:spcAft>
              <a:buClr>
                <a:schemeClr val="accent3"/>
              </a:buClr>
              <a:buFont typeface="+mj-lt"/>
              <a:buAutoNum type="arabicPeriod" startAt="4"/>
              <a:defRPr/>
            </a:pPr>
            <a:r>
              <a:rPr lang="en-US" dirty="0" smtClean="0"/>
              <a:t>The Feast of </a:t>
            </a:r>
            <a:r>
              <a:rPr lang="en-US" dirty="0" err="1" smtClean="0"/>
              <a:t>Firstfruits</a:t>
            </a:r>
            <a:r>
              <a:rPr lang="en-US" dirty="0" smtClean="0"/>
              <a:t>-</a:t>
            </a:r>
          </a:p>
          <a:p>
            <a:pPr marL="514350" indent="-514350" eaLnBrk="1" fontAlgn="auto" hangingPunct="1">
              <a:spcAft>
                <a:spcPts val="0"/>
              </a:spcAft>
              <a:buClr>
                <a:schemeClr val="accent3"/>
              </a:buClr>
              <a:buFont typeface="+mj-lt"/>
              <a:buAutoNum type="arabicPeriod" startAt="4"/>
              <a:defRPr/>
            </a:pPr>
            <a:r>
              <a:rPr lang="en-US" dirty="0" smtClean="0"/>
              <a:t>Pentecost-</a:t>
            </a:r>
          </a:p>
          <a:p>
            <a:pPr marL="514350" indent="-514350" eaLnBrk="1" fontAlgn="auto" hangingPunct="1">
              <a:spcAft>
                <a:spcPts val="0"/>
              </a:spcAft>
              <a:buClr>
                <a:schemeClr val="accent3"/>
              </a:buClr>
              <a:buFont typeface="Wingdings 2"/>
              <a:buChar char=""/>
              <a:defRPr/>
            </a:pPr>
            <a:r>
              <a:rPr lang="en-US" dirty="0" smtClean="0"/>
              <a:t>This was a celebration of the harvest</a:t>
            </a:r>
          </a:p>
          <a:p>
            <a:pPr marL="514350" indent="-514350" eaLnBrk="1" fontAlgn="auto" hangingPunct="1">
              <a:spcAft>
                <a:spcPts val="0"/>
              </a:spcAft>
              <a:buClr>
                <a:schemeClr val="accent3"/>
              </a:buClr>
              <a:buFont typeface="Wingdings 2"/>
              <a:buNone/>
              <a:defRPr/>
            </a:pPr>
            <a:endParaRPr lang="en-US" dirty="0" smtClean="0"/>
          </a:p>
          <a:p>
            <a:pPr marL="514350" indent="-514350" eaLnBrk="1" fontAlgn="auto" hangingPunct="1">
              <a:spcAft>
                <a:spcPts val="0"/>
              </a:spcAft>
              <a:buClr>
                <a:schemeClr val="accent3"/>
              </a:buClr>
              <a:buFont typeface="+mj-lt"/>
              <a:buAutoNum type="arabicPeriod" startAt="4"/>
              <a:defRPr/>
            </a:pPr>
            <a:endParaRPr lang="en-US" dirty="0" smtClean="0"/>
          </a:p>
          <a:p>
            <a:pPr marL="571500" indent="-571500" eaLnBrk="1" fontAlgn="auto" hangingPunct="1">
              <a:spcAft>
                <a:spcPts val="0"/>
              </a:spcAft>
              <a:buClr>
                <a:schemeClr val="accent3"/>
              </a:buClr>
              <a:buFont typeface="Wingdings 2"/>
              <a:buChar char=""/>
              <a:defRPr/>
            </a:pPr>
            <a:endParaRPr lang="en-US" dirty="0" smtClean="0"/>
          </a:p>
          <a:p>
            <a:pPr marL="571500" indent="-571500" eaLnBrk="1" fontAlgn="auto" hangingPunct="1">
              <a:spcAft>
                <a:spcPts val="0"/>
              </a:spcAft>
              <a:buClr>
                <a:schemeClr val="accent3"/>
              </a:buClr>
              <a:buFont typeface="Wingdings 2"/>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smtClean="0"/>
              <a:t>Old Testament Survey- Exodus</a:t>
            </a:r>
          </a:p>
        </p:txBody>
      </p:sp>
      <p:sp>
        <p:nvSpPr>
          <p:cNvPr id="18434" name="Rectangle 3"/>
          <p:cNvSpPr>
            <a:spLocks noGrp="1" noChangeArrowheads="1"/>
          </p:cNvSpPr>
          <p:nvPr>
            <p:ph idx="1"/>
          </p:nvPr>
        </p:nvSpPr>
        <p:spPr/>
        <p:txBody>
          <a:bodyPr/>
          <a:lstStyle/>
          <a:p>
            <a:pPr eaLnBrk="1" hangingPunct="1"/>
            <a:r>
              <a:rPr lang="en-US" smtClean="0"/>
              <a:t>The city may not have been named after Rameses II because there was an area called Rameses long before then (Gen 47:11), and there was obviously a Rameses I who must have lived during an earlier time.</a:t>
            </a:r>
          </a:p>
          <a:p>
            <a:pPr eaLnBrk="1" hangingPunct="1"/>
            <a:r>
              <a:rPr lang="en-US" smtClean="0"/>
              <a:t>The evidence for this late date comes primarily from archeological assumptions.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smtClean="0"/>
              <a:t>Old Testament Survey- Leviticus</a:t>
            </a:r>
          </a:p>
        </p:txBody>
      </p:sp>
      <p:sp>
        <p:nvSpPr>
          <p:cNvPr id="3" name="Content Placeholder 2"/>
          <p:cNvSpPr>
            <a:spLocks noGrp="1"/>
          </p:cNvSpPr>
          <p:nvPr>
            <p:ph idx="1"/>
          </p:nvPr>
        </p:nvSpPr>
        <p:spPr/>
        <p:txBody>
          <a:bodyPr>
            <a:normAutofit/>
          </a:bodyPr>
          <a:lstStyle/>
          <a:p>
            <a:pPr marL="571500" indent="-571500" eaLnBrk="1" fontAlgn="auto" hangingPunct="1">
              <a:spcAft>
                <a:spcPts val="0"/>
              </a:spcAft>
              <a:buClr>
                <a:schemeClr val="accent3"/>
              </a:buClr>
              <a:buFont typeface="Wingdings 2"/>
              <a:buNone/>
              <a:defRPr/>
            </a:pPr>
            <a:r>
              <a:rPr lang="en-US" dirty="0" smtClean="0"/>
              <a:t>II. Israel’s Walk with God in Fellowship (11-27)</a:t>
            </a:r>
          </a:p>
          <a:p>
            <a:pPr marL="571500" indent="-571500" eaLnBrk="1" fontAlgn="auto" hangingPunct="1">
              <a:spcAft>
                <a:spcPts val="0"/>
              </a:spcAft>
              <a:buClr>
                <a:schemeClr val="accent3"/>
              </a:buClr>
              <a:buFont typeface="Wingdings 2"/>
              <a:buNone/>
              <a:defRPr/>
            </a:pPr>
            <a:r>
              <a:rPr lang="en-US" dirty="0" smtClean="0"/>
              <a:t>	B. The Festivals of God’s People (23-27)</a:t>
            </a:r>
          </a:p>
          <a:p>
            <a:pPr marL="571500" indent="-571500" eaLnBrk="1" fontAlgn="auto" hangingPunct="1">
              <a:spcAft>
                <a:spcPts val="0"/>
              </a:spcAft>
              <a:buClr>
                <a:schemeClr val="accent3"/>
              </a:buClr>
              <a:buFont typeface="+mj-lt"/>
              <a:buAutoNum type="arabicPeriod"/>
              <a:defRPr/>
            </a:pPr>
            <a:r>
              <a:rPr lang="en-US" dirty="0" smtClean="0"/>
              <a:t>The Sabbath- this was the key assembly of Israel</a:t>
            </a:r>
          </a:p>
          <a:p>
            <a:pPr marL="514350" indent="-514350" eaLnBrk="1" fontAlgn="auto" hangingPunct="1">
              <a:spcAft>
                <a:spcPts val="0"/>
              </a:spcAft>
              <a:buClr>
                <a:schemeClr val="accent3"/>
              </a:buClr>
              <a:buFont typeface="+mj-lt"/>
              <a:buAutoNum type="arabicPeriod"/>
              <a:defRPr/>
            </a:pPr>
            <a:r>
              <a:rPr lang="en-US" dirty="0" smtClean="0"/>
              <a:t>The Passover-</a:t>
            </a:r>
          </a:p>
          <a:p>
            <a:pPr marL="514350" indent="-514350" eaLnBrk="1" fontAlgn="auto" hangingPunct="1">
              <a:spcAft>
                <a:spcPts val="0"/>
              </a:spcAft>
              <a:buClr>
                <a:schemeClr val="accent3"/>
              </a:buClr>
              <a:buFont typeface="+mj-lt"/>
              <a:buAutoNum type="arabicPeriod"/>
              <a:defRPr/>
            </a:pPr>
            <a:r>
              <a:rPr lang="en-US" dirty="0" smtClean="0"/>
              <a:t>The Feast of Unleavened Bread-</a:t>
            </a:r>
          </a:p>
          <a:p>
            <a:pPr marL="514350" indent="-514350" eaLnBrk="1" fontAlgn="auto" hangingPunct="1">
              <a:spcAft>
                <a:spcPts val="0"/>
              </a:spcAft>
              <a:buClr>
                <a:schemeClr val="accent3"/>
              </a:buClr>
              <a:buFont typeface="+mj-lt"/>
              <a:buAutoNum type="arabicPeriod" startAt="4"/>
              <a:defRPr/>
            </a:pPr>
            <a:r>
              <a:rPr lang="en-US" dirty="0" smtClean="0"/>
              <a:t>The Feast of </a:t>
            </a:r>
            <a:r>
              <a:rPr lang="en-US" dirty="0" err="1" smtClean="0"/>
              <a:t>Firstfruits</a:t>
            </a:r>
            <a:r>
              <a:rPr lang="en-US" dirty="0" smtClean="0"/>
              <a:t>-</a:t>
            </a:r>
          </a:p>
          <a:p>
            <a:pPr marL="514350" indent="-514350" eaLnBrk="1" fontAlgn="auto" hangingPunct="1">
              <a:spcAft>
                <a:spcPts val="0"/>
              </a:spcAft>
              <a:buClr>
                <a:schemeClr val="accent3"/>
              </a:buClr>
              <a:buFont typeface="+mj-lt"/>
              <a:buAutoNum type="arabicPeriod" startAt="4"/>
              <a:defRPr/>
            </a:pPr>
            <a:r>
              <a:rPr lang="en-US" dirty="0" smtClean="0"/>
              <a:t>Pentecost-</a:t>
            </a:r>
          </a:p>
          <a:p>
            <a:pPr marL="514350" indent="-514350" eaLnBrk="1" fontAlgn="auto" hangingPunct="1">
              <a:spcAft>
                <a:spcPts val="0"/>
              </a:spcAft>
              <a:buClr>
                <a:schemeClr val="accent3"/>
              </a:buClr>
              <a:buFont typeface="+mj-lt"/>
              <a:buAutoNum type="arabicPeriod" startAt="4"/>
              <a:defRPr/>
            </a:pPr>
            <a:r>
              <a:rPr lang="en-US" dirty="0" smtClean="0"/>
              <a:t>The Feast of the Trumpets- </a:t>
            </a:r>
          </a:p>
          <a:p>
            <a:pPr marL="514350" indent="-514350" eaLnBrk="1" fontAlgn="auto" hangingPunct="1">
              <a:spcAft>
                <a:spcPts val="0"/>
              </a:spcAft>
              <a:buClr>
                <a:schemeClr val="accent3"/>
              </a:buClr>
              <a:buFont typeface="Wingdings 2"/>
              <a:buChar char=""/>
              <a:defRPr/>
            </a:pPr>
            <a:r>
              <a:rPr lang="en-US" dirty="0" smtClean="0"/>
              <a:t>A solemn assembly for sacrifices and offerings</a:t>
            </a:r>
          </a:p>
          <a:p>
            <a:pPr marL="514350" indent="-514350" eaLnBrk="1" fontAlgn="auto" hangingPunct="1">
              <a:spcAft>
                <a:spcPts val="0"/>
              </a:spcAft>
              <a:buClr>
                <a:schemeClr val="accent3"/>
              </a:buClr>
              <a:buFont typeface="Wingdings 2"/>
              <a:buNone/>
              <a:defRPr/>
            </a:pPr>
            <a:endParaRPr lang="en-US" dirty="0" smtClean="0"/>
          </a:p>
          <a:p>
            <a:pPr marL="514350" indent="-514350" eaLnBrk="1" fontAlgn="auto" hangingPunct="1">
              <a:spcAft>
                <a:spcPts val="0"/>
              </a:spcAft>
              <a:buClr>
                <a:schemeClr val="accent3"/>
              </a:buClr>
              <a:buFont typeface="+mj-lt"/>
              <a:buAutoNum type="arabicPeriod" startAt="4"/>
              <a:defRPr/>
            </a:pPr>
            <a:endParaRPr lang="en-US" dirty="0" smtClean="0"/>
          </a:p>
          <a:p>
            <a:pPr marL="571500" indent="-571500" eaLnBrk="1" fontAlgn="auto" hangingPunct="1">
              <a:spcAft>
                <a:spcPts val="0"/>
              </a:spcAft>
              <a:buClr>
                <a:schemeClr val="accent3"/>
              </a:buClr>
              <a:buFont typeface="Wingdings 2"/>
              <a:buChar char=""/>
              <a:defRPr/>
            </a:pPr>
            <a:endParaRPr lang="en-US" dirty="0" smtClean="0"/>
          </a:p>
          <a:p>
            <a:pPr marL="571500" indent="-571500" eaLnBrk="1" fontAlgn="auto" hangingPunct="1">
              <a:spcAft>
                <a:spcPts val="0"/>
              </a:spcAft>
              <a:buClr>
                <a:schemeClr val="accent3"/>
              </a:buClr>
              <a:buFont typeface="Wingdings 2"/>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eaLnBrk="1" hangingPunct="1"/>
            <a:r>
              <a:rPr lang="en-US" smtClean="0"/>
              <a:t>Old Testament Survey- Leviticus</a:t>
            </a:r>
          </a:p>
        </p:txBody>
      </p:sp>
      <p:sp>
        <p:nvSpPr>
          <p:cNvPr id="3" name="Content Placeholder 2"/>
          <p:cNvSpPr>
            <a:spLocks noGrp="1"/>
          </p:cNvSpPr>
          <p:nvPr>
            <p:ph idx="1"/>
          </p:nvPr>
        </p:nvSpPr>
        <p:spPr/>
        <p:txBody>
          <a:bodyPr>
            <a:normAutofit/>
          </a:bodyPr>
          <a:lstStyle/>
          <a:p>
            <a:pPr marL="571500" indent="-571500" eaLnBrk="1" fontAlgn="auto" hangingPunct="1">
              <a:spcAft>
                <a:spcPts val="0"/>
              </a:spcAft>
              <a:buClr>
                <a:schemeClr val="accent3"/>
              </a:buClr>
              <a:buFont typeface="Wingdings 2"/>
              <a:buNone/>
              <a:defRPr/>
            </a:pPr>
            <a:r>
              <a:rPr lang="en-US" dirty="0" smtClean="0"/>
              <a:t>II. Israel’s Walk with God in Fellowship (11-27)</a:t>
            </a:r>
          </a:p>
          <a:p>
            <a:pPr marL="571500" indent="-571500" eaLnBrk="1" fontAlgn="auto" hangingPunct="1">
              <a:spcAft>
                <a:spcPts val="0"/>
              </a:spcAft>
              <a:buClr>
                <a:schemeClr val="accent3"/>
              </a:buClr>
              <a:buFont typeface="Wingdings 2"/>
              <a:buNone/>
              <a:defRPr/>
            </a:pPr>
            <a:r>
              <a:rPr lang="en-US" dirty="0" smtClean="0"/>
              <a:t>	B. The Festivals of God’s People (23-27)</a:t>
            </a:r>
          </a:p>
          <a:p>
            <a:pPr marL="571500" indent="-571500" eaLnBrk="1" fontAlgn="auto" hangingPunct="1">
              <a:spcAft>
                <a:spcPts val="0"/>
              </a:spcAft>
              <a:buClr>
                <a:schemeClr val="accent3"/>
              </a:buClr>
              <a:buFont typeface="+mj-lt"/>
              <a:buAutoNum type="arabicPeriod"/>
              <a:defRPr/>
            </a:pPr>
            <a:r>
              <a:rPr lang="en-US" dirty="0" smtClean="0"/>
              <a:t>The Sabbath- this was the key assembly of Israel</a:t>
            </a:r>
          </a:p>
          <a:p>
            <a:pPr marL="514350" indent="-514350" eaLnBrk="1" fontAlgn="auto" hangingPunct="1">
              <a:spcAft>
                <a:spcPts val="0"/>
              </a:spcAft>
              <a:buClr>
                <a:schemeClr val="accent3"/>
              </a:buClr>
              <a:buFont typeface="+mj-lt"/>
              <a:buAutoNum type="arabicPeriod"/>
              <a:defRPr/>
            </a:pPr>
            <a:r>
              <a:rPr lang="en-US" dirty="0" smtClean="0"/>
              <a:t>The Passover-</a:t>
            </a:r>
          </a:p>
          <a:p>
            <a:pPr marL="514350" indent="-514350" eaLnBrk="1" fontAlgn="auto" hangingPunct="1">
              <a:spcAft>
                <a:spcPts val="0"/>
              </a:spcAft>
              <a:buClr>
                <a:schemeClr val="accent3"/>
              </a:buClr>
              <a:buFont typeface="+mj-lt"/>
              <a:buAutoNum type="arabicPeriod"/>
              <a:defRPr/>
            </a:pPr>
            <a:r>
              <a:rPr lang="en-US" dirty="0" smtClean="0"/>
              <a:t>The Feast of Unleavened Bread-</a:t>
            </a:r>
          </a:p>
          <a:p>
            <a:pPr marL="514350" indent="-514350" eaLnBrk="1" fontAlgn="auto" hangingPunct="1">
              <a:spcAft>
                <a:spcPts val="0"/>
              </a:spcAft>
              <a:buClr>
                <a:schemeClr val="accent3"/>
              </a:buClr>
              <a:buFont typeface="+mj-lt"/>
              <a:buAutoNum type="arabicPeriod" startAt="4"/>
              <a:defRPr/>
            </a:pPr>
            <a:r>
              <a:rPr lang="en-US" dirty="0" smtClean="0"/>
              <a:t>The Feast of </a:t>
            </a:r>
            <a:r>
              <a:rPr lang="en-US" dirty="0" err="1" smtClean="0"/>
              <a:t>Firstfruits</a:t>
            </a:r>
            <a:r>
              <a:rPr lang="en-US" dirty="0" smtClean="0"/>
              <a:t>-</a:t>
            </a:r>
          </a:p>
          <a:p>
            <a:pPr marL="514350" indent="-514350" eaLnBrk="1" fontAlgn="auto" hangingPunct="1">
              <a:spcAft>
                <a:spcPts val="0"/>
              </a:spcAft>
              <a:buClr>
                <a:schemeClr val="accent3"/>
              </a:buClr>
              <a:buFont typeface="+mj-lt"/>
              <a:buAutoNum type="arabicPeriod" startAt="4"/>
              <a:defRPr/>
            </a:pPr>
            <a:r>
              <a:rPr lang="en-US" dirty="0" smtClean="0"/>
              <a:t>Pentecost-</a:t>
            </a:r>
          </a:p>
          <a:p>
            <a:pPr marL="514350" indent="-514350" eaLnBrk="1" fontAlgn="auto" hangingPunct="1">
              <a:spcAft>
                <a:spcPts val="0"/>
              </a:spcAft>
              <a:buClr>
                <a:schemeClr val="accent3"/>
              </a:buClr>
              <a:buFont typeface="+mj-lt"/>
              <a:buAutoNum type="arabicPeriod" startAt="4"/>
              <a:defRPr/>
            </a:pPr>
            <a:r>
              <a:rPr lang="en-US" dirty="0" smtClean="0"/>
              <a:t>The Feast of the Trumpets- </a:t>
            </a:r>
          </a:p>
          <a:p>
            <a:pPr marL="514350" indent="-514350" eaLnBrk="1" fontAlgn="auto" hangingPunct="1">
              <a:spcAft>
                <a:spcPts val="0"/>
              </a:spcAft>
              <a:buClr>
                <a:schemeClr val="accent3"/>
              </a:buClr>
              <a:buFont typeface="+mj-lt"/>
              <a:buAutoNum type="arabicPeriod" startAt="4"/>
              <a:defRPr/>
            </a:pPr>
            <a:r>
              <a:rPr lang="en-US" dirty="0" smtClean="0"/>
              <a:t>The Day of Atonement-</a:t>
            </a:r>
          </a:p>
          <a:p>
            <a:pPr marL="514350" indent="-514350" eaLnBrk="1" fontAlgn="auto" hangingPunct="1">
              <a:spcAft>
                <a:spcPts val="0"/>
              </a:spcAft>
              <a:buClr>
                <a:schemeClr val="accent3"/>
              </a:buClr>
              <a:buFont typeface="Wingdings 2"/>
              <a:buNone/>
              <a:defRPr/>
            </a:pPr>
            <a:endParaRPr lang="en-US" dirty="0" smtClean="0"/>
          </a:p>
          <a:p>
            <a:pPr marL="514350" indent="-514350" eaLnBrk="1" fontAlgn="auto" hangingPunct="1">
              <a:spcAft>
                <a:spcPts val="0"/>
              </a:spcAft>
              <a:buClr>
                <a:schemeClr val="accent3"/>
              </a:buClr>
              <a:buFont typeface="+mj-lt"/>
              <a:buAutoNum type="arabicPeriod" startAt="4"/>
              <a:defRPr/>
            </a:pPr>
            <a:endParaRPr lang="en-US" dirty="0" smtClean="0"/>
          </a:p>
          <a:p>
            <a:pPr marL="571500" indent="-571500" eaLnBrk="1" fontAlgn="auto" hangingPunct="1">
              <a:spcAft>
                <a:spcPts val="0"/>
              </a:spcAft>
              <a:buClr>
                <a:schemeClr val="accent3"/>
              </a:buClr>
              <a:buFont typeface="Wingdings 2"/>
              <a:buChar char=""/>
              <a:defRPr/>
            </a:pPr>
            <a:endParaRPr lang="en-US" dirty="0" smtClean="0"/>
          </a:p>
          <a:p>
            <a:pPr marL="571500" indent="-571500" eaLnBrk="1" fontAlgn="auto" hangingPunct="1">
              <a:spcAft>
                <a:spcPts val="0"/>
              </a:spcAft>
              <a:buClr>
                <a:schemeClr val="accent3"/>
              </a:buClr>
              <a:buFont typeface="Wingdings 2"/>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smtClean="0"/>
              <a:t>Old Testament Survey- Leviticus</a:t>
            </a:r>
          </a:p>
        </p:txBody>
      </p:sp>
      <p:sp>
        <p:nvSpPr>
          <p:cNvPr id="3" name="Content Placeholder 2"/>
          <p:cNvSpPr>
            <a:spLocks noGrp="1"/>
          </p:cNvSpPr>
          <p:nvPr>
            <p:ph idx="1"/>
          </p:nvPr>
        </p:nvSpPr>
        <p:spPr/>
        <p:txBody>
          <a:bodyPr>
            <a:normAutofit fontScale="92500" lnSpcReduction="20000"/>
          </a:bodyPr>
          <a:lstStyle/>
          <a:p>
            <a:pPr marL="571500" indent="-571500" eaLnBrk="1" fontAlgn="auto" hangingPunct="1">
              <a:spcAft>
                <a:spcPts val="0"/>
              </a:spcAft>
              <a:buClr>
                <a:schemeClr val="accent3"/>
              </a:buClr>
              <a:buFont typeface="Wingdings 2"/>
              <a:buNone/>
              <a:defRPr/>
            </a:pPr>
            <a:r>
              <a:rPr lang="en-US" dirty="0" smtClean="0"/>
              <a:t>II. Israel’s Walk with God in Fellowship (11-27)</a:t>
            </a:r>
          </a:p>
          <a:p>
            <a:pPr marL="571500" indent="-571500" eaLnBrk="1" fontAlgn="auto" hangingPunct="1">
              <a:spcAft>
                <a:spcPts val="0"/>
              </a:spcAft>
              <a:buClr>
                <a:schemeClr val="accent3"/>
              </a:buClr>
              <a:buFont typeface="Wingdings 2"/>
              <a:buNone/>
              <a:defRPr/>
            </a:pPr>
            <a:r>
              <a:rPr lang="en-US" dirty="0" smtClean="0"/>
              <a:t>	B. The Festivals of God’s People (23-27)</a:t>
            </a:r>
          </a:p>
          <a:p>
            <a:pPr marL="571500" indent="-571500" eaLnBrk="1" fontAlgn="auto" hangingPunct="1">
              <a:spcAft>
                <a:spcPts val="0"/>
              </a:spcAft>
              <a:buClr>
                <a:schemeClr val="accent3"/>
              </a:buClr>
              <a:buFont typeface="+mj-lt"/>
              <a:buAutoNum type="arabicPeriod"/>
              <a:defRPr/>
            </a:pPr>
            <a:r>
              <a:rPr lang="en-US" dirty="0" smtClean="0"/>
              <a:t>The Sabbath- this was the key assembly of Israel</a:t>
            </a:r>
          </a:p>
          <a:p>
            <a:pPr marL="514350" indent="-514350" eaLnBrk="1" fontAlgn="auto" hangingPunct="1">
              <a:spcAft>
                <a:spcPts val="0"/>
              </a:spcAft>
              <a:buClr>
                <a:schemeClr val="accent3"/>
              </a:buClr>
              <a:buFont typeface="+mj-lt"/>
              <a:buAutoNum type="arabicPeriod"/>
              <a:defRPr/>
            </a:pPr>
            <a:r>
              <a:rPr lang="en-US" dirty="0" smtClean="0"/>
              <a:t>The Passover-</a:t>
            </a:r>
          </a:p>
          <a:p>
            <a:pPr marL="514350" indent="-514350" eaLnBrk="1" fontAlgn="auto" hangingPunct="1">
              <a:spcAft>
                <a:spcPts val="0"/>
              </a:spcAft>
              <a:buClr>
                <a:schemeClr val="accent3"/>
              </a:buClr>
              <a:buFont typeface="+mj-lt"/>
              <a:buAutoNum type="arabicPeriod"/>
              <a:defRPr/>
            </a:pPr>
            <a:r>
              <a:rPr lang="en-US" dirty="0" smtClean="0"/>
              <a:t>The Feast of Unleavened Bread-</a:t>
            </a:r>
          </a:p>
          <a:p>
            <a:pPr marL="514350" indent="-514350" eaLnBrk="1" fontAlgn="auto" hangingPunct="1">
              <a:spcAft>
                <a:spcPts val="0"/>
              </a:spcAft>
              <a:buClr>
                <a:schemeClr val="accent3"/>
              </a:buClr>
              <a:buFont typeface="+mj-lt"/>
              <a:buAutoNum type="arabicPeriod" startAt="4"/>
              <a:defRPr/>
            </a:pPr>
            <a:r>
              <a:rPr lang="en-US" dirty="0" smtClean="0"/>
              <a:t>The Feast of </a:t>
            </a:r>
            <a:r>
              <a:rPr lang="en-US" dirty="0" err="1" smtClean="0"/>
              <a:t>Firstfruits</a:t>
            </a:r>
            <a:r>
              <a:rPr lang="en-US" dirty="0" smtClean="0"/>
              <a:t>-</a:t>
            </a:r>
          </a:p>
          <a:p>
            <a:pPr marL="514350" indent="-514350" eaLnBrk="1" fontAlgn="auto" hangingPunct="1">
              <a:spcAft>
                <a:spcPts val="0"/>
              </a:spcAft>
              <a:buClr>
                <a:schemeClr val="accent3"/>
              </a:buClr>
              <a:buFont typeface="+mj-lt"/>
              <a:buAutoNum type="arabicPeriod" startAt="4"/>
              <a:defRPr/>
            </a:pPr>
            <a:r>
              <a:rPr lang="en-US" dirty="0" smtClean="0"/>
              <a:t>Pentecost-</a:t>
            </a:r>
          </a:p>
          <a:p>
            <a:pPr marL="514350" indent="-514350" eaLnBrk="1" fontAlgn="auto" hangingPunct="1">
              <a:spcAft>
                <a:spcPts val="0"/>
              </a:spcAft>
              <a:buClr>
                <a:schemeClr val="accent3"/>
              </a:buClr>
              <a:buFont typeface="+mj-lt"/>
              <a:buAutoNum type="arabicPeriod" startAt="4"/>
              <a:defRPr/>
            </a:pPr>
            <a:r>
              <a:rPr lang="en-US" dirty="0" smtClean="0"/>
              <a:t>The Feast of the Trumpets- </a:t>
            </a:r>
          </a:p>
          <a:p>
            <a:pPr marL="514350" indent="-514350" eaLnBrk="1" fontAlgn="auto" hangingPunct="1">
              <a:spcAft>
                <a:spcPts val="0"/>
              </a:spcAft>
              <a:buClr>
                <a:schemeClr val="accent3"/>
              </a:buClr>
              <a:buFont typeface="+mj-lt"/>
              <a:buAutoNum type="arabicPeriod" startAt="4"/>
              <a:defRPr/>
            </a:pPr>
            <a:r>
              <a:rPr lang="en-US" dirty="0" smtClean="0"/>
              <a:t>The Day of Atonement-</a:t>
            </a:r>
          </a:p>
          <a:p>
            <a:pPr marL="514350" indent="-514350" eaLnBrk="1" fontAlgn="auto" hangingPunct="1">
              <a:spcAft>
                <a:spcPts val="0"/>
              </a:spcAft>
              <a:buClr>
                <a:schemeClr val="accent3"/>
              </a:buClr>
              <a:buFont typeface="+mj-lt"/>
              <a:buAutoNum type="arabicPeriod" startAt="4"/>
              <a:defRPr/>
            </a:pPr>
            <a:r>
              <a:rPr lang="en-US" dirty="0" smtClean="0"/>
              <a:t>The Feast of the Tabernacles-</a:t>
            </a:r>
          </a:p>
          <a:p>
            <a:pPr marL="514350" indent="-514350" eaLnBrk="1" fontAlgn="auto" hangingPunct="1">
              <a:spcAft>
                <a:spcPts val="0"/>
              </a:spcAft>
              <a:buClr>
                <a:schemeClr val="accent3"/>
              </a:buClr>
              <a:buFont typeface="+mj-lt"/>
              <a:buAutoNum type="arabicPeriod" startAt="4"/>
              <a:defRPr/>
            </a:pPr>
            <a:r>
              <a:rPr lang="en-US" dirty="0" smtClean="0"/>
              <a:t>Recalled God’s provision for Israel in the wilderness</a:t>
            </a:r>
          </a:p>
          <a:p>
            <a:pPr marL="514350" indent="-514350" eaLnBrk="1" fontAlgn="auto" hangingPunct="1">
              <a:spcAft>
                <a:spcPts val="0"/>
              </a:spcAft>
              <a:buClr>
                <a:schemeClr val="accent3"/>
              </a:buClr>
              <a:buFont typeface="Wingdings 2"/>
              <a:buNone/>
              <a:defRPr/>
            </a:pPr>
            <a:endParaRPr lang="en-US" dirty="0" smtClean="0"/>
          </a:p>
          <a:p>
            <a:pPr marL="514350" indent="-514350" eaLnBrk="1" fontAlgn="auto" hangingPunct="1">
              <a:spcAft>
                <a:spcPts val="0"/>
              </a:spcAft>
              <a:buClr>
                <a:schemeClr val="accent3"/>
              </a:buClr>
              <a:buFont typeface="+mj-lt"/>
              <a:buAutoNum type="arabicPeriod" startAt="4"/>
              <a:defRPr/>
            </a:pPr>
            <a:endParaRPr lang="en-US" dirty="0" smtClean="0"/>
          </a:p>
          <a:p>
            <a:pPr marL="571500" indent="-571500" eaLnBrk="1" fontAlgn="auto" hangingPunct="1">
              <a:spcAft>
                <a:spcPts val="0"/>
              </a:spcAft>
              <a:buClr>
                <a:schemeClr val="accent3"/>
              </a:buClr>
              <a:buFont typeface="Wingdings 2"/>
              <a:buChar char=""/>
              <a:defRPr/>
            </a:pPr>
            <a:endParaRPr lang="en-US" dirty="0" smtClean="0"/>
          </a:p>
          <a:p>
            <a:pPr marL="571500" indent="-571500" eaLnBrk="1" fontAlgn="auto" hangingPunct="1">
              <a:spcAft>
                <a:spcPts val="0"/>
              </a:spcAft>
              <a:buClr>
                <a:schemeClr val="accent3"/>
              </a:buClr>
              <a:buFont typeface="Wingdings 2"/>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r>
              <a:rPr lang="en-US" smtClean="0"/>
              <a:t>Old Testament Survey- Leviticus</a:t>
            </a:r>
          </a:p>
        </p:txBody>
      </p:sp>
      <p:sp>
        <p:nvSpPr>
          <p:cNvPr id="3" name="Content Placeholder 2"/>
          <p:cNvSpPr>
            <a:spLocks noGrp="1"/>
          </p:cNvSpPr>
          <p:nvPr>
            <p:ph idx="1"/>
          </p:nvPr>
        </p:nvSpPr>
        <p:spPr/>
        <p:txBody>
          <a:bodyPr>
            <a:normAutofit/>
          </a:bodyPr>
          <a:lstStyle/>
          <a:p>
            <a:pPr marL="571500" indent="-571500" eaLnBrk="1" fontAlgn="auto" hangingPunct="1">
              <a:spcAft>
                <a:spcPts val="0"/>
              </a:spcAft>
              <a:buClr>
                <a:schemeClr val="accent3"/>
              </a:buClr>
              <a:buFont typeface="Wingdings 2"/>
              <a:buNone/>
              <a:defRPr/>
            </a:pPr>
            <a:r>
              <a:rPr lang="en-US" dirty="0" smtClean="0"/>
              <a:t>II. Israel’s Walk with God in Fellowship (11-27)</a:t>
            </a:r>
          </a:p>
          <a:p>
            <a:pPr marL="571500" indent="-571500" eaLnBrk="1" fontAlgn="auto" hangingPunct="1">
              <a:spcAft>
                <a:spcPts val="0"/>
              </a:spcAft>
              <a:buClr>
                <a:schemeClr val="accent3"/>
              </a:buClr>
              <a:buFont typeface="Wingdings 2"/>
              <a:buNone/>
              <a:defRPr/>
            </a:pPr>
            <a:r>
              <a:rPr lang="en-US" dirty="0" smtClean="0"/>
              <a:t>	B. The Festivals of God’s People (23-27)</a:t>
            </a:r>
          </a:p>
          <a:p>
            <a:pPr marL="514350" indent="-514350" eaLnBrk="1" fontAlgn="auto" hangingPunct="1">
              <a:spcAft>
                <a:spcPts val="0"/>
              </a:spcAft>
              <a:buClr>
                <a:schemeClr val="accent3"/>
              </a:buClr>
              <a:buFont typeface="Wingdings 2"/>
              <a:buChar char=""/>
              <a:defRPr/>
            </a:pPr>
            <a:r>
              <a:rPr lang="en-US" dirty="0" smtClean="0"/>
              <a:t>The Sabbath year-</a:t>
            </a:r>
          </a:p>
          <a:p>
            <a:pPr marL="514350" indent="-514350" eaLnBrk="1" fontAlgn="auto" hangingPunct="1">
              <a:spcAft>
                <a:spcPts val="0"/>
              </a:spcAft>
              <a:buClr>
                <a:schemeClr val="accent3"/>
              </a:buClr>
              <a:buFont typeface="Wingdings 2"/>
              <a:buChar char=""/>
              <a:defRPr/>
            </a:pPr>
            <a:r>
              <a:rPr lang="en-US" dirty="0" smtClean="0"/>
              <a:t>Every seventh year in Israel was a Sabbath year.</a:t>
            </a:r>
          </a:p>
          <a:p>
            <a:pPr marL="514350" indent="-514350" eaLnBrk="1" fontAlgn="auto" hangingPunct="1">
              <a:spcAft>
                <a:spcPts val="0"/>
              </a:spcAft>
              <a:buClr>
                <a:schemeClr val="accent3"/>
              </a:buClr>
              <a:buFont typeface="Wingdings 2"/>
              <a:buChar char=""/>
              <a:defRPr/>
            </a:pPr>
            <a:r>
              <a:rPr lang="en-US" dirty="0" smtClean="0"/>
              <a:t>The land was to rest and lie fallow.</a:t>
            </a:r>
          </a:p>
          <a:p>
            <a:pPr marL="514350" indent="-514350" eaLnBrk="1" fontAlgn="auto" hangingPunct="1">
              <a:spcAft>
                <a:spcPts val="0"/>
              </a:spcAft>
              <a:buClr>
                <a:schemeClr val="accent3"/>
              </a:buClr>
              <a:buFont typeface="Wingdings 2"/>
              <a:buChar char=""/>
              <a:defRPr/>
            </a:pPr>
            <a:r>
              <a:rPr lang="en-US" dirty="0" smtClean="0"/>
              <a:t>This was a test of Israel’s faith and obedience.</a:t>
            </a:r>
          </a:p>
          <a:p>
            <a:pPr marL="514350" indent="-514350" eaLnBrk="1" fontAlgn="auto" hangingPunct="1">
              <a:spcAft>
                <a:spcPts val="0"/>
              </a:spcAft>
              <a:buClr>
                <a:schemeClr val="accent3"/>
              </a:buClr>
              <a:buFont typeface="Wingdings 2"/>
              <a:buChar char=""/>
              <a:defRPr/>
            </a:pPr>
            <a:r>
              <a:rPr lang="en-US" dirty="0" smtClean="0"/>
              <a:t>All Hebrew slaves were to be set free in this year</a:t>
            </a:r>
          </a:p>
          <a:p>
            <a:pPr marL="514350" indent="-514350" eaLnBrk="1" fontAlgn="auto" hangingPunct="1">
              <a:spcAft>
                <a:spcPts val="0"/>
              </a:spcAft>
              <a:buClr>
                <a:schemeClr val="accent3"/>
              </a:buClr>
              <a:buFont typeface="Wingdings 2"/>
              <a:buChar char=""/>
              <a:defRPr/>
            </a:pPr>
            <a:r>
              <a:rPr lang="en-US" dirty="0" smtClean="0"/>
              <a:t>The last Sabbath year was 2009</a:t>
            </a:r>
          </a:p>
          <a:p>
            <a:pPr marL="514350" indent="-514350" eaLnBrk="1" fontAlgn="auto" hangingPunct="1">
              <a:spcAft>
                <a:spcPts val="0"/>
              </a:spcAft>
              <a:buClr>
                <a:schemeClr val="accent3"/>
              </a:buClr>
              <a:buFont typeface="+mj-lt"/>
              <a:buAutoNum type="arabicPeriod" startAt="4"/>
              <a:defRPr/>
            </a:pPr>
            <a:endParaRPr lang="en-US" dirty="0" smtClean="0"/>
          </a:p>
          <a:p>
            <a:pPr marL="571500" indent="-571500" eaLnBrk="1" fontAlgn="auto" hangingPunct="1">
              <a:spcAft>
                <a:spcPts val="0"/>
              </a:spcAft>
              <a:buClr>
                <a:schemeClr val="accent3"/>
              </a:buClr>
              <a:buFont typeface="Wingdings 2"/>
              <a:buChar char=""/>
              <a:defRPr/>
            </a:pPr>
            <a:endParaRPr lang="en-US" dirty="0" smtClean="0"/>
          </a:p>
          <a:p>
            <a:pPr marL="571500" indent="-571500" eaLnBrk="1" fontAlgn="auto" hangingPunct="1">
              <a:spcAft>
                <a:spcPts val="0"/>
              </a:spcAft>
              <a:buClr>
                <a:schemeClr val="accent3"/>
              </a:buClr>
              <a:buFont typeface="Wingdings 2"/>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smtClean="0"/>
              <a:t>Old Testament Survey- Leviticus</a:t>
            </a:r>
          </a:p>
        </p:txBody>
      </p:sp>
      <p:sp>
        <p:nvSpPr>
          <p:cNvPr id="3" name="Content Placeholder 2"/>
          <p:cNvSpPr>
            <a:spLocks noGrp="1"/>
          </p:cNvSpPr>
          <p:nvPr>
            <p:ph idx="1"/>
          </p:nvPr>
        </p:nvSpPr>
        <p:spPr/>
        <p:txBody>
          <a:bodyPr>
            <a:normAutofit/>
          </a:bodyPr>
          <a:lstStyle/>
          <a:p>
            <a:pPr marL="571500" indent="-571500" eaLnBrk="1" fontAlgn="auto" hangingPunct="1">
              <a:spcAft>
                <a:spcPts val="0"/>
              </a:spcAft>
              <a:buClr>
                <a:schemeClr val="accent3"/>
              </a:buClr>
              <a:buFont typeface="Wingdings 2"/>
              <a:buNone/>
              <a:defRPr/>
            </a:pPr>
            <a:r>
              <a:rPr lang="en-US" dirty="0" smtClean="0"/>
              <a:t>II. Israel’s Walk with God in Fellowship (11-27)</a:t>
            </a:r>
          </a:p>
          <a:p>
            <a:pPr marL="571500" indent="-571500" eaLnBrk="1" fontAlgn="auto" hangingPunct="1">
              <a:spcAft>
                <a:spcPts val="0"/>
              </a:spcAft>
              <a:buClr>
                <a:schemeClr val="accent3"/>
              </a:buClr>
              <a:buFont typeface="Wingdings 2"/>
              <a:buNone/>
              <a:defRPr/>
            </a:pPr>
            <a:r>
              <a:rPr lang="en-US" dirty="0" smtClean="0"/>
              <a:t>	B. The Festivals of God’s People (23-27)</a:t>
            </a:r>
          </a:p>
          <a:p>
            <a:pPr marL="514350" indent="-514350" eaLnBrk="1" fontAlgn="auto" hangingPunct="1">
              <a:spcAft>
                <a:spcPts val="0"/>
              </a:spcAft>
              <a:buClr>
                <a:schemeClr val="accent3"/>
              </a:buClr>
              <a:buFont typeface="Wingdings 2"/>
              <a:buChar char=""/>
              <a:defRPr/>
            </a:pPr>
            <a:r>
              <a:rPr lang="en-US" dirty="0" smtClean="0"/>
              <a:t>The Year of Jubilee-</a:t>
            </a:r>
          </a:p>
          <a:p>
            <a:pPr marL="514350" indent="-514350" eaLnBrk="1" fontAlgn="auto" hangingPunct="1">
              <a:spcAft>
                <a:spcPts val="0"/>
              </a:spcAft>
              <a:buClr>
                <a:schemeClr val="accent3"/>
              </a:buClr>
              <a:buFont typeface="Wingdings 2"/>
              <a:buChar char=""/>
              <a:defRPr/>
            </a:pPr>
            <a:r>
              <a:rPr lang="en-US" dirty="0" smtClean="0"/>
              <a:t>During this year which began on the Day of Atonement, all land was to be at rest and all land that had been sold had to return to the original owners</a:t>
            </a:r>
          </a:p>
          <a:p>
            <a:pPr marL="514350" indent="-514350" eaLnBrk="1" fontAlgn="auto" hangingPunct="1">
              <a:spcAft>
                <a:spcPts val="0"/>
              </a:spcAft>
              <a:buClr>
                <a:schemeClr val="accent3"/>
              </a:buClr>
              <a:buFont typeface="Wingdings 2"/>
              <a:buChar char=""/>
              <a:defRPr/>
            </a:pPr>
            <a:r>
              <a:rPr lang="en-US" dirty="0" smtClean="0"/>
              <a:t>All slaves (even non-Israelites) were freed and all the restrictions of a Sabbath year applied.</a:t>
            </a:r>
          </a:p>
          <a:p>
            <a:pPr marL="514350" indent="-514350" eaLnBrk="1" fontAlgn="auto" hangingPunct="1">
              <a:spcAft>
                <a:spcPts val="0"/>
              </a:spcAft>
              <a:buClr>
                <a:schemeClr val="accent3"/>
              </a:buClr>
              <a:buFont typeface="+mj-lt"/>
              <a:buAutoNum type="arabicPeriod" startAt="4"/>
              <a:defRPr/>
            </a:pPr>
            <a:endParaRPr lang="en-US" dirty="0" smtClean="0"/>
          </a:p>
          <a:p>
            <a:pPr marL="571500" indent="-571500" eaLnBrk="1" fontAlgn="auto" hangingPunct="1">
              <a:spcAft>
                <a:spcPts val="0"/>
              </a:spcAft>
              <a:buClr>
                <a:schemeClr val="accent3"/>
              </a:buClr>
              <a:buFont typeface="Wingdings 2"/>
              <a:buChar char=""/>
              <a:defRPr/>
            </a:pPr>
            <a:endParaRPr lang="en-US" dirty="0" smtClean="0"/>
          </a:p>
          <a:p>
            <a:pPr marL="571500" indent="-571500" eaLnBrk="1" fontAlgn="auto" hangingPunct="1">
              <a:spcAft>
                <a:spcPts val="0"/>
              </a:spcAft>
              <a:buClr>
                <a:schemeClr val="accent3"/>
              </a:buClr>
              <a:buFont typeface="Wingdings 2"/>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pPr eaLnBrk="1" hangingPunct="1"/>
            <a:r>
              <a:rPr lang="en-US" smtClean="0"/>
              <a:t>Old Testament Survey- Leviticus</a:t>
            </a:r>
          </a:p>
        </p:txBody>
      </p:sp>
      <p:sp>
        <p:nvSpPr>
          <p:cNvPr id="3" name="Content Placeholder 2"/>
          <p:cNvSpPr>
            <a:spLocks noGrp="1"/>
          </p:cNvSpPr>
          <p:nvPr>
            <p:ph idx="1"/>
          </p:nvPr>
        </p:nvSpPr>
        <p:spPr/>
        <p:txBody>
          <a:bodyPr>
            <a:normAutofit/>
          </a:bodyPr>
          <a:lstStyle/>
          <a:p>
            <a:pPr marL="571500" indent="-571500" eaLnBrk="1" fontAlgn="auto" hangingPunct="1">
              <a:spcAft>
                <a:spcPts val="0"/>
              </a:spcAft>
              <a:buClr>
                <a:schemeClr val="accent3"/>
              </a:buClr>
              <a:buFont typeface="Wingdings 2"/>
              <a:buNone/>
              <a:defRPr/>
            </a:pPr>
            <a:r>
              <a:rPr lang="en-US" dirty="0" smtClean="0"/>
              <a:t>II. Israel’s Walk with God in Fellowship (11-27)</a:t>
            </a:r>
          </a:p>
          <a:p>
            <a:pPr marL="571500" indent="-571500" eaLnBrk="1" fontAlgn="auto" hangingPunct="1">
              <a:spcAft>
                <a:spcPts val="0"/>
              </a:spcAft>
              <a:buClr>
                <a:schemeClr val="accent3"/>
              </a:buClr>
              <a:buFont typeface="Wingdings 2"/>
              <a:buNone/>
              <a:defRPr/>
            </a:pPr>
            <a:r>
              <a:rPr lang="en-US" dirty="0" smtClean="0"/>
              <a:t>	B. The Festivals of God’s People (23-27)</a:t>
            </a:r>
          </a:p>
          <a:p>
            <a:pPr marL="514350" indent="-514350" eaLnBrk="1" fontAlgn="auto" hangingPunct="1">
              <a:spcAft>
                <a:spcPts val="0"/>
              </a:spcAft>
              <a:buClr>
                <a:schemeClr val="accent3"/>
              </a:buClr>
              <a:buFont typeface="Wingdings 2"/>
              <a:buChar char=""/>
              <a:defRPr/>
            </a:pPr>
            <a:r>
              <a:rPr lang="en-US" dirty="0" smtClean="0"/>
              <a:t>The Year of Jubilee-</a:t>
            </a:r>
          </a:p>
          <a:p>
            <a:pPr marL="274320" indent="-274320" eaLnBrk="1" fontAlgn="auto" hangingPunct="1">
              <a:spcAft>
                <a:spcPts val="0"/>
              </a:spcAft>
              <a:buClr>
                <a:schemeClr val="accent3"/>
              </a:buClr>
              <a:buFont typeface="Wingdings 2"/>
              <a:buChar char=""/>
              <a:defRPr/>
            </a:pPr>
            <a:r>
              <a:rPr lang="en-US" dirty="0" smtClean="0"/>
              <a:t>The idea of the Jubilee fits the creation theme that everything is being restored from the fall to its original state</a:t>
            </a:r>
          </a:p>
          <a:p>
            <a:pPr marL="514350" indent="-514350" eaLnBrk="1" fontAlgn="auto" hangingPunct="1">
              <a:spcAft>
                <a:spcPts val="0"/>
              </a:spcAft>
              <a:buClr>
                <a:schemeClr val="accent3"/>
              </a:buClr>
              <a:buFont typeface="Wingdings 2"/>
              <a:buChar char=""/>
              <a:defRPr/>
            </a:pPr>
            <a:r>
              <a:rPr lang="en-US" dirty="0" smtClean="0"/>
              <a:t>The Year of Jubilee can no longer be observed because Christ brought about a permanent era of Jubilee (</a:t>
            </a:r>
            <a:r>
              <a:rPr lang="en-US" smtClean="0"/>
              <a:t>the acceptable year of the Lord).</a:t>
            </a:r>
            <a:endParaRPr lang="en-US" dirty="0" smtClean="0"/>
          </a:p>
          <a:p>
            <a:pPr marL="571500" indent="-571500" eaLnBrk="1" fontAlgn="auto" hangingPunct="1">
              <a:spcAft>
                <a:spcPts val="0"/>
              </a:spcAft>
              <a:buClr>
                <a:schemeClr val="accent3"/>
              </a:buClr>
              <a:buFont typeface="Wingdings 2"/>
              <a:buChar char=""/>
              <a:defRPr/>
            </a:pPr>
            <a:endParaRPr lang="en-US" dirty="0" smtClean="0"/>
          </a:p>
          <a:p>
            <a:pPr marL="571500" indent="-571500" eaLnBrk="1" fontAlgn="auto" hangingPunct="1">
              <a:spcAft>
                <a:spcPts val="0"/>
              </a:spcAft>
              <a:buClr>
                <a:schemeClr val="accent3"/>
              </a:buClr>
              <a:buFont typeface="Wingdings 2"/>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Old Testament Survey- Numbers</a:t>
            </a:r>
            <a:endParaRPr lang="en-US" dirty="0"/>
          </a:p>
        </p:txBody>
      </p:sp>
      <p:sp>
        <p:nvSpPr>
          <p:cNvPr id="3" name="Content Placeholder 2"/>
          <p:cNvSpPr>
            <a:spLocks noGrp="1"/>
          </p:cNvSpPr>
          <p:nvPr>
            <p:ph idx="1"/>
          </p:nvPr>
        </p:nvSpPr>
        <p:spPr/>
        <p:txBody>
          <a:bodyPr>
            <a:normAutofit lnSpcReduction="10000"/>
          </a:bodyPr>
          <a:lstStyle/>
          <a:p>
            <a:pPr marL="571500" indent="-571500" eaLnBrk="1" fontAlgn="auto" hangingPunct="1">
              <a:spcAft>
                <a:spcPts val="0"/>
              </a:spcAft>
              <a:buClr>
                <a:schemeClr val="accent3"/>
              </a:buClr>
              <a:buFont typeface="Wingdings 2"/>
              <a:buChar char=""/>
              <a:defRPr/>
            </a:pPr>
            <a:r>
              <a:rPr lang="en-US" dirty="0" smtClean="0"/>
              <a:t>Moses wrote numbers to chronicle Israel’s forty years of wandering in the wilderness.</a:t>
            </a:r>
          </a:p>
          <a:p>
            <a:pPr marL="571500" indent="-571500" eaLnBrk="1" fontAlgn="auto" hangingPunct="1">
              <a:spcAft>
                <a:spcPts val="0"/>
              </a:spcAft>
              <a:buClr>
                <a:schemeClr val="accent3"/>
              </a:buClr>
              <a:buFont typeface="Wingdings 2"/>
              <a:buChar char=""/>
              <a:defRPr/>
            </a:pPr>
            <a:r>
              <a:rPr lang="en-US" dirty="0" smtClean="0"/>
              <a:t>He probably wrote the book a year before his death in 1406 BC.</a:t>
            </a:r>
          </a:p>
          <a:p>
            <a:pPr marL="571500" indent="-571500" eaLnBrk="1" fontAlgn="auto" hangingPunct="1">
              <a:spcAft>
                <a:spcPts val="0"/>
              </a:spcAft>
              <a:buClr>
                <a:schemeClr val="accent3"/>
              </a:buClr>
              <a:buFont typeface="Wingdings 2"/>
              <a:buChar char=""/>
              <a:defRPr/>
            </a:pPr>
            <a:r>
              <a:rPr lang="en-US" dirty="0" smtClean="0"/>
              <a:t>The first ten chapters are at Sinai and the remaining chapters only give us selected narratives about the rest of the journey</a:t>
            </a:r>
          </a:p>
          <a:p>
            <a:pPr marL="571500" indent="-571500" eaLnBrk="1" fontAlgn="auto" hangingPunct="1">
              <a:spcAft>
                <a:spcPts val="0"/>
              </a:spcAft>
              <a:buClr>
                <a:schemeClr val="accent3"/>
              </a:buClr>
              <a:buFont typeface="Wingdings 2"/>
              <a:buChar char=""/>
              <a:defRPr/>
            </a:pPr>
            <a:r>
              <a:rPr lang="en-US" dirty="0" smtClean="0"/>
              <a:t>Numbers shows God’s faithfulness to the Abrahamic Covenant. He is going to make Abraham a great nation in spite of Israel’s unfaithfulness and unbelief.</a:t>
            </a:r>
          </a:p>
          <a:p>
            <a:pPr marL="571500" indent="-571500" eaLnBrk="1" fontAlgn="auto" hangingPunct="1">
              <a:spcAft>
                <a:spcPts val="0"/>
              </a:spcAft>
              <a:buClr>
                <a:schemeClr val="accent3"/>
              </a:buClr>
              <a:buFont typeface="Wingdings 2"/>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Old Testament Survey- Numbers</a:t>
            </a:r>
            <a:endParaRPr lang="en-US" dirty="0"/>
          </a:p>
        </p:txBody>
      </p:sp>
      <p:sp>
        <p:nvSpPr>
          <p:cNvPr id="3" name="Content Placeholder 2"/>
          <p:cNvSpPr>
            <a:spLocks noGrp="1"/>
          </p:cNvSpPr>
          <p:nvPr>
            <p:ph idx="1"/>
          </p:nvPr>
        </p:nvSpPr>
        <p:spPr/>
        <p:txBody>
          <a:bodyPr/>
          <a:lstStyle/>
          <a:p>
            <a:pPr marL="571500" indent="-571500" eaLnBrk="1" hangingPunct="1"/>
            <a:r>
              <a:rPr lang="en-US" smtClean="0"/>
              <a:t>The Hebrew name for this book is “In the  Wilderness”</a:t>
            </a:r>
          </a:p>
          <a:p>
            <a:pPr marL="571500" indent="-571500" eaLnBrk="1" hangingPunct="1"/>
            <a:r>
              <a:rPr lang="en-US" smtClean="0"/>
              <a:t>We call it numbers because of the two censuses that take place</a:t>
            </a:r>
          </a:p>
          <a:p>
            <a:pPr marL="571500" indent="-571500"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Old Testament Survey- Numbers</a:t>
            </a:r>
            <a:endParaRPr lang="en-US" dirty="0"/>
          </a:p>
        </p:txBody>
      </p:sp>
      <p:sp>
        <p:nvSpPr>
          <p:cNvPr id="3" name="Content Placeholder 2"/>
          <p:cNvSpPr>
            <a:spLocks noGrp="1"/>
          </p:cNvSpPr>
          <p:nvPr>
            <p:ph idx="1"/>
          </p:nvPr>
        </p:nvSpPr>
        <p:spPr/>
        <p:txBody>
          <a:bodyPr>
            <a:normAutofit fontScale="92500"/>
          </a:bodyPr>
          <a:lstStyle/>
          <a:p>
            <a:pPr marL="571500" indent="-571500" eaLnBrk="1" fontAlgn="auto" hangingPunct="1">
              <a:spcAft>
                <a:spcPts val="0"/>
              </a:spcAft>
              <a:buClr>
                <a:schemeClr val="accent3"/>
              </a:buClr>
              <a:buFont typeface="Wingdings 2"/>
              <a:buChar char=""/>
              <a:defRPr/>
            </a:pPr>
            <a:r>
              <a:rPr lang="en-US" dirty="0" smtClean="0"/>
              <a:t>The two censuses serve as the primary illustration of God’s faithfulness to the Abrahamic covenant</a:t>
            </a:r>
          </a:p>
          <a:p>
            <a:pPr marL="571500" indent="-571500" eaLnBrk="1" fontAlgn="auto" hangingPunct="1">
              <a:spcAft>
                <a:spcPts val="0"/>
              </a:spcAft>
              <a:buClr>
                <a:schemeClr val="accent3"/>
              </a:buClr>
              <a:buFont typeface="Wingdings 2"/>
              <a:buChar char=""/>
              <a:defRPr/>
            </a:pPr>
            <a:r>
              <a:rPr lang="en-US" dirty="0" smtClean="0"/>
              <a:t>Everyone counted in the first census, except Joshua and Caleb died in the wilderness, yet the number of fighting men in the second census was virtually the same</a:t>
            </a:r>
          </a:p>
          <a:p>
            <a:pPr marL="571500" indent="-571500" eaLnBrk="1" fontAlgn="auto" hangingPunct="1">
              <a:spcAft>
                <a:spcPts val="0"/>
              </a:spcAft>
              <a:buClr>
                <a:schemeClr val="accent3"/>
              </a:buClr>
              <a:buFont typeface="Wingdings 2"/>
              <a:buChar char=""/>
              <a:defRPr/>
            </a:pPr>
            <a:r>
              <a:rPr lang="en-US" dirty="0" smtClean="0"/>
              <a:t>God’s plans were not frustrated by Israel’s rebellion. He was not hindered by the fact that an entire generation had to die.</a:t>
            </a:r>
          </a:p>
          <a:p>
            <a:pPr marL="571500" indent="-571500" eaLnBrk="1" fontAlgn="auto" hangingPunct="1">
              <a:spcAft>
                <a:spcPts val="0"/>
              </a:spcAft>
              <a:buClr>
                <a:schemeClr val="accent3"/>
              </a:buClr>
              <a:buFont typeface="Wingdings 2"/>
              <a:buChar char=""/>
              <a:defRPr/>
            </a:pPr>
            <a:r>
              <a:rPr lang="en-US" dirty="0" smtClean="0"/>
              <a:t>After the execution of the spies in chapter 14, God gives the people instruction about life in the Promised Land in chapter 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Old Testament Survey- Numbers</a:t>
            </a:r>
            <a:endParaRPr lang="en-US" dirty="0"/>
          </a:p>
        </p:txBody>
      </p:sp>
      <p:sp>
        <p:nvSpPr>
          <p:cNvPr id="3" name="Content Placeholder 2"/>
          <p:cNvSpPr>
            <a:spLocks noGrp="1"/>
          </p:cNvSpPr>
          <p:nvPr>
            <p:ph idx="1"/>
          </p:nvPr>
        </p:nvSpPr>
        <p:spPr/>
        <p:txBody>
          <a:bodyPr/>
          <a:lstStyle/>
          <a:p>
            <a:pPr marL="571500" indent="-571500" eaLnBrk="1" hangingPunct="1"/>
            <a:r>
              <a:rPr lang="en-US" smtClean="0"/>
              <a:t>The first ten chapters set the reader up to expect great things from Israel.</a:t>
            </a:r>
          </a:p>
          <a:p>
            <a:pPr marL="571500" indent="-571500" eaLnBrk="1" hangingPunct="1"/>
            <a:r>
              <a:rPr lang="en-US" smtClean="0"/>
              <a:t>They have strong leadership</a:t>
            </a:r>
          </a:p>
          <a:p>
            <a:pPr marL="571500" indent="-571500" eaLnBrk="1" hangingPunct="1"/>
            <a:r>
              <a:rPr lang="en-US" smtClean="0"/>
              <a:t>They have a divinely revealed law code</a:t>
            </a:r>
          </a:p>
          <a:p>
            <a:pPr marL="571500" indent="-571500" eaLnBrk="1" hangingPunct="1"/>
            <a:r>
              <a:rPr lang="en-US" smtClean="0"/>
              <a:t>They have a strong national identity</a:t>
            </a:r>
          </a:p>
          <a:p>
            <a:pPr marL="571500" indent="-571500" eaLnBrk="1" hangingPunct="1"/>
            <a:r>
              <a:rPr lang="en-US" smtClean="0"/>
              <a:t>They have many promises from God concerning the land to which they are going</a:t>
            </a:r>
          </a:p>
          <a:p>
            <a:pPr marL="571500" indent="-571500" eaLnBrk="1" hangingPunct="1"/>
            <a:r>
              <a:rPr lang="en-US" smtClean="0"/>
              <a:t>They have God’s promise that He will be their God and that they will be His people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57200" y="704850"/>
            <a:ext cx="8229600" cy="1143000"/>
          </a:xfrm>
        </p:spPr>
        <p:txBody>
          <a:bodyPr/>
          <a:lstStyle/>
          <a:p>
            <a:pPr eaLnBrk="1" hangingPunct="1"/>
            <a:r>
              <a:rPr lang="en-US" smtClean="0"/>
              <a:t>Old Testament Survey- Exodus</a:t>
            </a:r>
          </a:p>
        </p:txBody>
      </p:sp>
      <p:sp>
        <p:nvSpPr>
          <p:cNvPr id="19458" name="Rectangle 4"/>
          <p:cNvSpPr>
            <a:spLocks noGrp="1" noChangeArrowheads="1"/>
          </p:cNvSpPr>
          <p:nvPr>
            <p:ph sz="half" idx="1"/>
          </p:nvPr>
        </p:nvSpPr>
        <p:spPr>
          <a:xfrm>
            <a:off x="457200" y="1676400"/>
            <a:ext cx="4038600" cy="4800600"/>
          </a:xfrm>
        </p:spPr>
        <p:txBody>
          <a:bodyPr/>
          <a:lstStyle/>
          <a:p>
            <a:pPr marL="381000" indent="-381000" eaLnBrk="1" hangingPunct="1">
              <a:lnSpc>
                <a:spcPct val="80000"/>
              </a:lnSpc>
              <a:buFontTx/>
              <a:buNone/>
            </a:pPr>
            <a:r>
              <a:rPr lang="en-US" sz="2000" b="1" u="sng" smtClean="0"/>
              <a:t>Pharaoh</a:t>
            </a:r>
          </a:p>
          <a:p>
            <a:pPr marL="381000" indent="-381000" eaLnBrk="1" hangingPunct="1">
              <a:lnSpc>
                <a:spcPct val="80000"/>
              </a:lnSpc>
              <a:buFontTx/>
              <a:buAutoNum type="arabicPeriod"/>
            </a:pPr>
            <a:r>
              <a:rPr lang="en-US" sz="2400" smtClean="0"/>
              <a:t>Sesostris III (1878-1841 BC)</a:t>
            </a:r>
          </a:p>
          <a:p>
            <a:pPr marL="381000" indent="-381000" eaLnBrk="1" hangingPunct="1">
              <a:lnSpc>
                <a:spcPct val="80000"/>
              </a:lnSpc>
              <a:buFontTx/>
              <a:buAutoNum type="arabicPeriod"/>
            </a:pPr>
            <a:r>
              <a:rPr lang="en-US" sz="2400" smtClean="0"/>
              <a:t>Amenemhet III (1841- 1797 BC)</a:t>
            </a:r>
          </a:p>
          <a:p>
            <a:pPr marL="381000" indent="-381000" eaLnBrk="1" hangingPunct="1">
              <a:lnSpc>
                <a:spcPct val="80000"/>
              </a:lnSpc>
              <a:buFontTx/>
              <a:buAutoNum type="arabicPeriod"/>
            </a:pPr>
            <a:r>
              <a:rPr lang="en-US" sz="2400" smtClean="0"/>
              <a:t>Ahmose I (1570-1548 BC)</a:t>
            </a:r>
          </a:p>
          <a:p>
            <a:pPr marL="381000" indent="-381000" eaLnBrk="1" hangingPunct="1">
              <a:lnSpc>
                <a:spcPct val="80000"/>
              </a:lnSpc>
              <a:buFontTx/>
              <a:buAutoNum type="arabicPeriod"/>
            </a:pPr>
            <a:r>
              <a:rPr lang="en-US" sz="2400" smtClean="0"/>
              <a:t>Amenhotep (1548-1528 BC)</a:t>
            </a:r>
          </a:p>
          <a:p>
            <a:pPr marL="381000" indent="-381000" eaLnBrk="1" hangingPunct="1">
              <a:lnSpc>
                <a:spcPct val="80000"/>
              </a:lnSpc>
              <a:buFontTx/>
              <a:buAutoNum type="arabicPeriod"/>
            </a:pPr>
            <a:r>
              <a:rPr lang="en-US" sz="2400" smtClean="0"/>
              <a:t>Thutmose II (1508-1504 BC)</a:t>
            </a:r>
          </a:p>
          <a:p>
            <a:pPr marL="381000" indent="-381000" eaLnBrk="1" hangingPunct="1">
              <a:lnSpc>
                <a:spcPct val="80000"/>
              </a:lnSpc>
              <a:buFontTx/>
              <a:buAutoNum type="arabicPeriod"/>
            </a:pPr>
            <a:r>
              <a:rPr lang="en-US" sz="2400" smtClean="0"/>
              <a:t>Thutmose III (1504-1448 BC)</a:t>
            </a:r>
          </a:p>
          <a:p>
            <a:pPr marL="381000" indent="-381000" eaLnBrk="1" hangingPunct="1">
              <a:lnSpc>
                <a:spcPct val="80000"/>
              </a:lnSpc>
              <a:buFontTx/>
              <a:buAutoNum type="arabicPeriod"/>
            </a:pPr>
            <a:r>
              <a:rPr lang="en-US" sz="2400" smtClean="0"/>
              <a:t>Amenhotep II (1448-1423 BC)</a:t>
            </a:r>
          </a:p>
        </p:txBody>
      </p:sp>
      <p:sp>
        <p:nvSpPr>
          <p:cNvPr id="19459" name="Rectangle 5"/>
          <p:cNvSpPr>
            <a:spLocks noGrp="1" noChangeArrowheads="1"/>
          </p:cNvSpPr>
          <p:nvPr>
            <p:ph sz="half" idx="2"/>
          </p:nvPr>
        </p:nvSpPr>
        <p:spPr>
          <a:xfrm>
            <a:off x="4648200" y="1676400"/>
            <a:ext cx="4038600" cy="4800600"/>
          </a:xfrm>
        </p:spPr>
        <p:txBody>
          <a:bodyPr/>
          <a:lstStyle/>
          <a:p>
            <a:pPr marL="381000" indent="-381000" eaLnBrk="1" hangingPunct="1">
              <a:lnSpc>
                <a:spcPct val="80000"/>
              </a:lnSpc>
              <a:buFontTx/>
              <a:buNone/>
            </a:pPr>
            <a:r>
              <a:rPr lang="en-US" sz="2000" b="1" u="sng" smtClean="0"/>
              <a:t>Bible events</a:t>
            </a:r>
          </a:p>
          <a:p>
            <a:pPr marL="381000" indent="-381000" eaLnBrk="1" hangingPunct="1">
              <a:lnSpc>
                <a:spcPct val="80000"/>
              </a:lnSpc>
              <a:buFontTx/>
              <a:buAutoNum type="arabicPeriod"/>
            </a:pPr>
            <a:r>
              <a:rPr lang="en-US" sz="2400" smtClean="0"/>
              <a:t>Jacob and his family enter Egypt</a:t>
            </a:r>
          </a:p>
          <a:p>
            <a:pPr marL="381000" indent="-381000" eaLnBrk="1" hangingPunct="1">
              <a:lnSpc>
                <a:spcPct val="80000"/>
              </a:lnSpc>
              <a:buFontTx/>
              <a:buAutoNum type="arabicPeriod"/>
            </a:pPr>
            <a:r>
              <a:rPr lang="en-US" sz="2400" smtClean="0"/>
              <a:t>Joseph dies during his reign</a:t>
            </a:r>
          </a:p>
          <a:p>
            <a:pPr marL="381000" indent="-381000" eaLnBrk="1" hangingPunct="1">
              <a:lnSpc>
                <a:spcPct val="80000"/>
              </a:lnSpc>
              <a:buFontTx/>
              <a:buAutoNum type="arabicPeriod"/>
            </a:pPr>
            <a:r>
              <a:rPr lang="en-US" sz="2400" smtClean="0"/>
              <a:t>Possibly the Pharaoh who knew not Joseph</a:t>
            </a:r>
          </a:p>
          <a:p>
            <a:pPr marL="381000" indent="-381000" eaLnBrk="1" hangingPunct="1">
              <a:lnSpc>
                <a:spcPct val="80000"/>
              </a:lnSpc>
              <a:buFontTx/>
              <a:buAutoNum type="arabicPeriod"/>
            </a:pPr>
            <a:r>
              <a:rPr lang="en-US" sz="2400" smtClean="0"/>
              <a:t>Attempted to kill Hebrew boys</a:t>
            </a:r>
          </a:p>
          <a:p>
            <a:pPr marL="381000" indent="-381000" eaLnBrk="1" hangingPunct="1">
              <a:lnSpc>
                <a:spcPct val="80000"/>
              </a:lnSpc>
              <a:buFontTx/>
              <a:buAutoNum type="arabicPeriod"/>
            </a:pPr>
            <a:r>
              <a:rPr lang="en-US" sz="2400" smtClean="0"/>
              <a:t>Moses’ rival for Egypt’s throne</a:t>
            </a:r>
          </a:p>
          <a:p>
            <a:pPr marL="381000" indent="-381000" eaLnBrk="1" hangingPunct="1">
              <a:lnSpc>
                <a:spcPct val="80000"/>
              </a:lnSpc>
              <a:buFontTx/>
              <a:buAutoNum type="arabicPeriod"/>
            </a:pPr>
            <a:r>
              <a:rPr lang="en-US" sz="2400" smtClean="0"/>
              <a:t>Oppressed Israel Ex. 2:25</a:t>
            </a:r>
          </a:p>
          <a:p>
            <a:pPr marL="381000" indent="-381000" eaLnBrk="1" hangingPunct="1">
              <a:lnSpc>
                <a:spcPct val="80000"/>
              </a:lnSpc>
              <a:buFontTx/>
              <a:buAutoNum type="arabicPeriod"/>
            </a:pPr>
            <a:r>
              <a:rPr lang="en-US" sz="2400" smtClean="0"/>
              <a:t>The Pharaoh of the Exodus</a:t>
            </a:r>
          </a:p>
          <a:p>
            <a:pPr marL="381000" indent="-381000" eaLnBrk="1" hangingPunct="1">
              <a:lnSpc>
                <a:spcPct val="80000"/>
              </a:lnSpc>
            </a:pPr>
            <a:endParaRPr lang="en-US" sz="240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Old Testament Survey- Numbers</a:t>
            </a:r>
            <a:endParaRPr lang="en-US" dirty="0"/>
          </a:p>
        </p:txBody>
      </p:sp>
      <p:sp>
        <p:nvSpPr>
          <p:cNvPr id="3" name="Content Placeholder 2"/>
          <p:cNvSpPr>
            <a:spLocks noGrp="1"/>
          </p:cNvSpPr>
          <p:nvPr>
            <p:ph idx="1"/>
          </p:nvPr>
        </p:nvSpPr>
        <p:spPr/>
        <p:txBody>
          <a:bodyPr>
            <a:normAutofit fontScale="92500" lnSpcReduction="10000"/>
          </a:bodyPr>
          <a:lstStyle/>
          <a:p>
            <a:pPr marL="571500" indent="-571500" eaLnBrk="1" fontAlgn="auto" hangingPunct="1">
              <a:spcAft>
                <a:spcPts val="0"/>
              </a:spcAft>
              <a:buClr>
                <a:schemeClr val="accent3"/>
              </a:buClr>
              <a:buFont typeface="Wingdings 2"/>
              <a:buChar char=""/>
              <a:defRPr/>
            </a:pPr>
            <a:r>
              <a:rPr lang="en-US" dirty="0" smtClean="0"/>
              <a:t>They have seen God’s character put on display</a:t>
            </a:r>
          </a:p>
          <a:p>
            <a:pPr marL="571500" indent="-571500" eaLnBrk="1" fontAlgn="auto" hangingPunct="1">
              <a:spcAft>
                <a:spcPts val="0"/>
              </a:spcAft>
              <a:buClr>
                <a:schemeClr val="accent3"/>
              </a:buClr>
              <a:buFont typeface="Wingdings 2"/>
              <a:buChar char=""/>
              <a:defRPr/>
            </a:pPr>
            <a:r>
              <a:rPr lang="en-US" dirty="0" smtClean="0"/>
              <a:t>They have divine guidance</a:t>
            </a:r>
          </a:p>
          <a:p>
            <a:pPr marL="571500" indent="-571500" eaLnBrk="1" fontAlgn="auto" hangingPunct="1">
              <a:spcAft>
                <a:spcPts val="0"/>
              </a:spcAft>
              <a:buClr>
                <a:schemeClr val="accent3"/>
              </a:buClr>
              <a:buFont typeface="Wingdings 2"/>
              <a:buChar char=""/>
              <a:defRPr/>
            </a:pPr>
            <a:r>
              <a:rPr lang="en-US" dirty="0" smtClean="0"/>
              <a:t>They have God’s presence among them</a:t>
            </a:r>
          </a:p>
          <a:p>
            <a:pPr marL="571500" indent="-571500" eaLnBrk="1" fontAlgn="auto" hangingPunct="1">
              <a:spcAft>
                <a:spcPts val="0"/>
              </a:spcAft>
              <a:buClr>
                <a:schemeClr val="accent3"/>
              </a:buClr>
              <a:buFont typeface="Wingdings 2"/>
              <a:buChar char=""/>
              <a:defRPr/>
            </a:pPr>
            <a:r>
              <a:rPr lang="en-US" dirty="0" smtClean="0"/>
              <a:t>They have </a:t>
            </a:r>
            <a:r>
              <a:rPr lang="en-US" dirty="0" err="1" smtClean="0"/>
              <a:t>Nazerites</a:t>
            </a:r>
            <a:r>
              <a:rPr lang="en-US" dirty="0" smtClean="0"/>
              <a:t> who are extremely devoted to the Lord</a:t>
            </a:r>
          </a:p>
          <a:p>
            <a:pPr marL="571500" indent="-571500" eaLnBrk="1" fontAlgn="auto" hangingPunct="1">
              <a:spcAft>
                <a:spcPts val="0"/>
              </a:spcAft>
              <a:buClr>
                <a:schemeClr val="accent3"/>
              </a:buClr>
              <a:buFont typeface="Wingdings 2"/>
              <a:buChar char=""/>
              <a:defRPr/>
            </a:pPr>
            <a:r>
              <a:rPr lang="en-US" dirty="0" smtClean="0"/>
              <a:t>They have a very detailed plan of organization from the Lord</a:t>
            </a:r>
          </a:p>
          <a:p>
            <a:pPr marL="571500" indent="-571500" eaLnBrk="1" fontAlgn="auto" hangingPunct="1">
              <a:spcAft>
                <a:spcPts val="0"/>
              </a:spcAft>
              <a:buClr>
                <a:schemeClr val="accent3"/>
              </a:buClr>
              <a:buFont typeface="Wingdings 2"/>
              <a:buChar char=""/>
              <a:defRPr/>
            </a:pPr>
            <a:r>
              <a:rPr lang="en-US" dirty="0" smtClean="0"/>
              <a:t>After the people begin their march from Sinai in verse 10, we expect great things, but in chapter 11, they begin to complain and rebel.</a:t>
            </a:r>
          </a:p>
          <a:p>
            <a:pPr marL="571500" indent="-571500" eaLnBrk="1" fontAlgn="auto" hangingPunct="1">
              <a:spcAft>
                <a:spcPts val="0"/>
              </a:spcAft>
              <a:buClr>
                <a:schemeClr val="accent3"/>
              </a:buClr>
              <a:buFont typeface="Wingdings 2"/>
              <a:buChar char=""/>
              <a:defRPr/>
            </a:pPr>
            <a:r>
              <a:rPr lang="en-US" dirty="0" smtClean="0"/>
              <a:t>Complaining always precedes rebellion.</a:t>
            </a:r>
          </a:p>
          <a:p>
            <a:pPr marL="571500" indent="-571500" eaLnBrk="1" fontAlgn="auto" hangingPunct="1">
              <a:spcAft>
                <a:spcPts val="0"/>
              </a:spcAft>
              <a:buClr>
                <a:schemeClr val="accent3"/>
              </a:buClr>
              <a:buFont typeface="Wingdings 2"/>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Old Testament Survey- Numbers</a:t>
            </a:r>
            <a:endParaRPr lang="en-US" dirty="0"/>
          </a:p>
        </p:txBody>
      </p:sp>
      <p:sp>
        <p:nvSpPr>
          <p:cNvPr id="3" name="Content Placeholder 2"/>
          <p:cNvSpPr>
            <a:spLocks noGrp="1"/>
          </p:cNvSpPr>
          <p:nvPr>
            <p:ph idx="1"/>
          </p:nvPr>
        </p:nvSpPr>
        <p:spPr/>
        <p:txBody>
          <a:bodyPr/>
          <a:lstStyle/>
          <a:p>
            <a:pPr marL="571500" indent="-571500" eaLnBrk="1" hangingPunct="1"/>
            <a:r>
              <a:rPr lang="en-US" smtClean="0"/>
              <a:t>The first major crisis for Moses comes in chapter 12</a:t>
            </a:r>
          </a:p>
          <a:p>
            <a:pPr marL="571500" indent="-571500" eaLnBrk="1" hangingPunct="1"/>
            <a:r>
              <a:rPr lang="en-US" smtClean="0"/>
              <a:t>Miriam and Aaron murmered against his marriage to a Cushite woman</a:t>
            </a:r>
          </a:p>
          <a:p>
            <a:pPr marL="571500" indent="-571500" eaLnBrk="1" hangingPunct="1"/>
            <a:r>
              <a:rPr lang="en-US" smtClean="0"/>
              <a:t>The next major crisis is at Kadesh-Barnea in Numbers 13-14, when the people refuse to enter the Promised Land (Psalm 95; Hebrews 4)</a:t>
            </a:r>
          </a:p>
          <a:p>
            <a:pPr marL="571500" indent="-571500" eaLnBrk="1" hangingPunct="1"/>
            <a:r>
              <a:rPr lang="en-US" smtClean="0"/>
              <a:t>This was followed by a futile invasion attempt</a:t>
            </a:r>
          </a:p>
          <a:p>
            <a:pPr marL="571500" indent="-571500" eaLnBrk="1" hangingPunct="1"/>
            <a:r>
              <a:rPr lang="en-US" smtClean="0"/>
              <a:t>The next major crisis is the rebellion of Korah in chapter 16</a:t>
            </a:r>
          </a:p>
          <a:p>
            <a:pPr marL="571500" indent="-571500" eaLnBrk="1" hangingPunct="1"/>
            <a:endParaRPr lang="en-US" smtClean="0"/>
          </a:p>
          <a:p>
            <a:pPr marL="571500" indent="-571500"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Old Testament Survey- Numbers</a:t>
            </a:r>
            <a:endParaRPr lang="en-US" dirty="0"/>
          </a:p>
        </p:txBody>
      </p:sp>
      <p:sp>
        <p:nvSpPr>
          <p:cNvPr id="3" name="Content Placeholder 2"/>
          <p:cNvSpPr>
            <a:spLocks noGrp="1"/>
          </p:cNvSpPr>
          <p:nvPr>
            <p:ph idx="1"/>
          </p:nvPr>
        </p:nvSpPr>
        <p:spPr/>
        <p:txBody>
          <a:bodyPr/>
          <a:lstStyle/>
          <a:p>
            <a:pPr marL="571500" indent="-571500" eaLnBrk="1" hangingPunct="1"/>
            <a:r>
              <a:rPr lang="en-US" smtClean="0"/>
              <a:t>This is followed by the Lord’s choice of Aaron to be high priest and the Lord’s choice of the Levites to be priests</a:t>
            </a:r>
          </a:p>
          <a:p>
            <a:pPr marL="571500" indent="-571500" eaLnBrk="1" hangingPunct="1"/>
            <a:r>
              <a:rPr lang="en-US" smtClean="0"/>
              <a:t>This effectively replaced the old civil leaders with new ones from the tribe of Levi</a:t>
            </a:r>
          </a:p>
          <a:p>
            <a:pPr marL="571500" indent="-571500" eaLnBrk="1" hangingPunct="1"/>
            <a:r>
              <a:rPr lang="en-US" smtClean="0"/>
              <a:t>Chapter 19 is about the Red Heifer</a:t>
            </a:r>
          </a:p>
          <a:p>
            <a:pPr marL="571500" indent="-571500" eaLnBrk="1" hangingPunct="1"/>
            <a:r>
              <a:rPr lang="en-US" smtClean="0"/>
              <a:t>This was not a sacrificial animal in the normal sense but it was to provide cleansing so that individuals could participate in the Peace Offering.</a:t>
            </a:r>
          </a:p>
          <a:p>
            <a:pPr marL="571500" indent="-571500" eaLnBrk="1" hangingPunct="1"/>
            <a:r>
              <a:rPr lang="en-US" smtClean="0"/>
              <a:t>The Red Heifer foreshadows Christ</a:t>
            </a:r>
          </a:p>
          <a:p>
            <a:pPr marL="571500" indent="-571500" eaLnBrk="1" hangingPunct="1"/>
            <a:endParaRPr lang="en-US" smtClean="0"/>
          </a:p>
          <a:p>
            <a:pPr marL="571500" indent="-571500"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Old Testament Survey- Numbers</a:t>
            </a:r>
            <a:endParaRPr lang="en-US" dirty="0"/>
          </a:p>
        </p:txBody>
      </p:sp>
      <p:sp>
        <p:nvSpPr>
          <p:cNvPr id="3" name="Content Placeholder 2"/>
          <p:cNvSpPr>
            <a:spLocks noGrp="1"/>
          </p:cNvSpPr>
          <p:nvPr>
            <p:ph idx="1"/>
          </p:nvPr>
        </p:nvSpPr>
        <p:spPr/>
        <p:txBody>
          <a:bodyPr/>
          <a:lstStyle/>
          <a:p>
            <a:pPr marL="571500" indent="-571500" eaLnBrk="1" hangingPunct="1"/>
            <a:r>
              <a:rPr lang="en-US" smtClean="0"/>
              <a:t>Jewish tradition says that no flawless red heifer has been born in Israel since the fall of AD 70, thus no one can participate in the Peace Offering</a:t>
            </a:r>
          </a:p>
          <a:p>
            <a:pPr marL="571500" indent="-571500" eaLnBrk="1" hangingPunct="1"/>
            <a:r>
              <a:rPr lang="en-US" smtClean="0"/>
              <a:t>Jewish tradition also says that only nine red heifers were ever offered by Israel (the first was offered by Moses) and that the Messiah will offer the tenth.</a:t>
            </a:r>
          </a:p>
          <a:p>
            <a:pPr marL="571500" indent="-571500" eaLnBrk="1" hangingPunct="1"/>
            <a:r>
              <a:rPr lang="en-US" smtClean="0"/>
              <a:t>The Temple ritual is impossible without red heifers</a:t>
            </a:r>
          </a:p>
          <a:p>
            <a:pPr marL="571500" indent="-571500" eaLnBrk="1" hangingPunct="1"/>
            <a:r>
              <a:rPr lang="en-US" smtClean="0"/>
              <a:t>Israel has been trying to perfect a strain of them since 1948, and some have recently been produced (March 2010).</a:t>
            </a:r>
          </a:p>
          <a:p>
            <a:pPr marL="571500" indent="-571500" eaLnBrk="1" hangingPunct="1"/>
            <a:endParaRPr lang="en-US" smtClean="0"/>
          </a:p>
          <a:p>
            <a:pPr marL="571500" indent="-571500"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Old Testament Survey- Numbers</a:t>
            </a:r>
            <a:endParaRPr lang="en-US" dirty="0"/>
          </a:p>
        </p:txBody>
      </p:sp>
      <p:sp>
        <p:nvSpPr>
          <p:cNvPr id="3" name="Content Placeholder 2"/>
          <p:cNvSpPr>
            <a:spLocks noGrp="1"/>
          </p:cNvSpPr>
          <p:nvPr>
            <p:ph idx="1"/>
          </p:nvPr>
        </p:nvSpPr>
        <p:spPr/>
        <p:txBody>
          <a:bodyPr/>
          <a:lstStyle/>
          <a:p>
            <a:pPr marL="571500" indent="-571500" eaLnBrk="1" hangingPunct="1"/>
            <a:r>
              <a:rPr lang="en-US" smtClean="0"/>
              <a:t>Chapter 20 is important because in it we learn that Moses will not enter the Promised Land along with Israel</a:t>
            </a:r>
          </a:p>
          <a:p>
            <a:pPr marL="571500" indent="-571500" eaLnBrk="1" hangingPunct="1"/>
            <a:r>
              <a:rPr lang="en-US" smtClean="0"/>
              <a:t>He sinned against God in verses 10-11. God had commanded Moses to bring water out of the rock by speaking to it. Instead Moses struck the rod twice saying, “Listen now, you rebels; shall we bring forth water for you out of this rock?”</a:t>
            </a:r>
          </a:p>
          <a:p>
            <a:pPr marL="571500" indent="-571500" eaLnBrk="1" hangingPunct="1"/>
            <a:r>
              <a:rPr lang="en-US" smtClean="0"/>
              <a:t>Why was this a sin? The issue seems to be that Moses robbed God of glory.</a:t>
            </a:r>
          </a:p>
          <a:p>
            <a:pPr marL="571500" indent="-571500" eaLnBrk="1" hangingPunct="1"/>
            <a:endParaRPr lang="en-US" smtClean="0"/>
          </a:p>
          <a:p>
            <a:pPr marL="571500" indent="-571500"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Old Testament Survey- Numbers</a:t>
            </a:r>
            <a:endParaRPr lang="en-US" dirty="0"/>
          </a:p>
        </p:txBody>
      </p:sp>
      <p:sp>
        <p:nvSpPr>
          <p:cNvPr id="3" name="Content Placeholder 2"/>
          <p:cNvSpPr>
            <a:spLocks noGrp="1"/>
          </p:cNvSpPr>
          <p:nvPr>
            <p:ph idx="1"/>
          </p:nvPr>
        </p:nvSpPr>
        <p:spPr/>
        <p:txBody>
          <a:bodyPr>
            <a:normAutofit fontScale="92500"/>
          </a:bodyPr>
          <a:lstStyle/>
          <a:p>
            <a:pPr marL="571500" indent="-571500" eaLnBrk="1" fontAlgn="auto" hangingPunct="1">
              <a:spcAft>
                <a:spcPts val="0"/>
              </a:spcAft>
              <a:buClr>
                <a:schemeClr val="accent3"/>
              </a:buClr>
              <a:buFont typeface="Wingdings 2"/>
              <a:buChar char=""/>
              <a:defRPr/>
            </a:pPr>
            <a:r>
              <a:rPr lang="en-US" dirty="0" smtClean="0"/>
              <a:t>In chapter 21, the people call manna “worthless bread.”</a:t>
            </a:r>
          </a:p>
          <a:p>
            <a:pPr marL="571500" indent="-571500" eaLnBrk="1" fontAlgn="auto" hangingPunct="1">
              <a:spcAft>
                <a:spcPts val="0"/>
              </a:spcAft>
              <a:buClr>
                <a:schemeClr val="accent3"/>
              </a:buClr>
              <a:buFont typeface="Wingdings 2"/>
              <a:buChar char=""/>
              <a:defRPr/>
            </a:pPr>
            <a:r>
              <a:rPr lang="en-US" dirty="0" smtClean="0"/>
              <a:t>God punishes them with fiery serpents (the Hebrew word translated fiery can also mean flying)</a:t>
            </a:r>
          </a:p>
          <a:p>
            <a:pPr marL="571500" indent="-571500" eaLnBrk="1" fontAlgn="auto" hangingPunct="1">
              <a:spcAft>
                <a:spcPts val="0"/>
              </a:spcAft>
              <a:buClr>
                <a:schemeClr val="accent3"/>
              </a:buClr>
              <a:buFont typeface="Wingdings 2"/>
              <a:buChar char=""/>
              <a:defRPr/>
            </a:pPr>
            <a:r>
              <a:rPr lang="en-US" dirty="0" smtClean="0"/>
              <a:t>There is evidence that these serpents did fly</a:t>
            </a:r>
          </a:p>
          <a:p>
            <a:pPr marL="571500" indent="-571500" eaLnBrk="1" fontAlgn="auto" hangingPunct="1">
              <a:spcAft>
                <a:spcPts val="0"/>
              </a:spcAft>
              <a:buClr>
                <a:schemeClr val="accent3"/>
              </a:buClr>
              <a:buFont typeface="Wingdings 2"/>
              <a:buChar char=""/>
              <a:defRPr/>
            </a:pPr>
            <a:r>
              <a:rPr lang="en-US" dirty="0" smtClean="0"/>
              <a:t>This led to the first time that Israel confessed guilt before God and Moses</a:t>
            </a:r>
          </a:p>
          <a:p>
            <a:pPr marL="571500" indent="-571500" eaLnBrk="1" fontAlgn="auto" hangingPunct="1">
              <a:spcAft>
                <a:spcPts val="0"/>
              </a:spcAft>
              <a:buClr>
                <a:schemeClr val="accent3"/>
              </a:buClr>
              <a:buFont typeface="Wingdings 2"/>
              <a:buChar char=""/>
              <a:defRPr/>
            </a:pPr>
            <a:r>
              <a:rPr lang="en-US" dirty="0" smtClean="0"/>
              <a:t>God provided a means of salvation- the bronze serpent</a:t>
            </a:r>
          </a:p>
          <a:p>
            <a:pPr marL="571500" indent="-571500" eaLnBrk="1" fontAlgn="auto" hangingPunct="1">
              <a:spcAft>
                <a:spcPts val="0"/>
              </a:spcAft>
              <a:buClr>
                <a:schemeClr val="accent3"/>
              </a:buClr>
              <a:buFont typeface="Wingdings 2"/>
              <a:buChar char=""/>
              <a:defRPr/>
            </a:pPr>
            <a:r>
              <a:rPr lang="en-US" dirty="0" smtClean="0"/>
              <a:t>The bronze serpent later became an object of worship and had to be destroyed</a:t>
            </a:r>
          </a:p>
          <a:p>
            <a:pPr marL="571500" indent="-571500" eaLnBrk="1" fontAlgn="auto" hangingPunct="1">
              <a:spcAft>
                <a:spcPts val="0"/>
              </a:spcAft>
              <a:buClr>
                <a:schemeClr val="accent3"/>
              </a:buClr>
              <a:buFont typeface="Wingdings 2"/>
              <a:buChar char=""/>
              <a:defRPr/>
            </a:pPr>
            <a:endParaRPr lang="en-US" dirty="0" smtClean="0"/>
          </a:p>
          <a:p>
            <a:pPr marL="571500" indent="-571500" eaLnBrk="1" fontAlgn="auto" hangingPunct="1">
              <a:spcAft>
                <a:spcPts val="0"/>
              </a:spcAft>
              <a:buClr>
                <a:schemeClr val="accent3"/>
              </a:buClr>
              <a:buFont typeface="Wingdings 2"/>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Old Testament Survey- Numbers</a:t>
            </a:r>
            <a:endParaRPr lang="en-US" dirty="0"/>
          </a:p>
        </p:txBody>
      </p:sp>
      <p:sp>
        <p:nvSpPr>
          <p:cNvPr id="3" name="Content Placeholder 2"/>
          <p:cNvSpPr>
            <a:spLocks noGrp="1"/>
          </p:cNvSpPr>
          <p:nvPr>
            <p:ph idx="1"/>
          </p:nvPr>
        </p:nvSpPr>
        <p:spPr/>
        <p:txBody>
          <a:bodyPr>
            <a:normAutofit fontScale="92500"/>
          </a:bodyPr>
          <a:lstStyle/>
          <a:p>
            <a:pPr marL="571500" indent="-571500" eaLnBrk="1" fontAlgn="auto" hangingPunct="1">
              <a:spcAft>
                <a:spcPts val="0"/>
              </a:spcAft>
              <a:buClr>
                <a:schemeClr val="accent3"/>
              </a:buClr>
              <a:buFont typeface="Wingdings 2"/>
              <a:buChar char=""/>
              <a:defRPr/>
            </a:pPr>
            <a:r>
              <a:rPr lang="en-US" dirty="0" smtClean="0"/>
              <a:t>The victories over the Amorite kings in chapter 21 preview the kind of military success God would give the people over the Canaanites in the Promised Land</a:t>
            </a:r>
          </a:p>
          <a:p>
            <a:pPr marL="571500" indent="-571500" eaLnBrk="1" fontAlgn="auto" hangingPunct="1">
              <a:spcAft>
                <a:spcPts val="0"/>
              </a:spcAft>
              <a:buClr>
                <a:schemeClr val="accent3"/>
              </a:buClr>
              <a:buFont typeface="Wingdings 2"/>
              <a:buChar char=""/>
              <a:defRPr/>
            </a:pPr>
            <a:r>
              <a:rPr lang="en-US" dirty="0" smtClean="0"/>
              <a:t>In chapters 22-24, we meet Balaam. The story of Balaam teaches several lessons</a:t>
            </a:r>
          </a:p>
          <a:p>
            <a:pPr marL="571500" indent="-571500" eaLnBrk="1" fontAlgn="auto" hangingPunct="1">
              <a:spcAft>
                <a:spcPts val="0"/>
              </a:spcAft>
              <a:buClr>
                <a:schemeClr val="accent3"/>
              </a:buClr>
              <a:buFont typeface="+mj-lt"/>
              <a:buAutoNum type="arabicPeriod"/>
              <a:defRPr/>
            </a:pPr>
            <a:r>
              <a:rPr lang="en-US" dirty="0" smtClean="0"/>
              <a:t>Satan is able to deceive even the elect</a:t>
            </a:r>
          </a:p>
          <a:p>
            <a:pPr marL="571500" indent="-571500" eaLnBrk="1" fontAlgn="auto" hangingPunct="1">
              <a:spcAft>
                <a:spcPts val="0"/>
              </a:spcAft>
              <a:buClr>
                <a:schemeClr val="accent3"/>
              </a:buClr>
              <a:buFont typeface="+mj-lt"/>
              <a:buAutoNum type="arabicPeriod"/>
              <a:defRPr/>
            </a:pPr>
            <a:r>
              <a:rPr lang="en-US" dirty="0" smtClean="0"/>
              <a:t>God will always keep His covenant to protect Israel, even when Israel is unaware of their need for protection</a:t>
            </a:r>
          </a:p>
          <a:p>
            <a:pPr marL="571500" indent="-571500" eaLnBrk="1" fontAlgn="auto" hangingPunct="1">
              <a:spcAft>
                <a:spcPts val="0"/>
              </a:spcAft>
              <a:buClr>
                <a:schemeClr val="accent3"/>
              </a:buClr>
              <a:buFont typeface="+mj-lt"/>
              <a:buAutoNum type="arabicPeriod"/>
              <a:defRPr/>
            </a:pPr>
            <a:r>
              <a:rPr lang="en-US" dirty="0" smtClean="0"/>
              <a:t>God is determined to bless Israel even after all their complaining and rebellion</a:t>
            </a:r>
          </a:p>
          <a:p>
            <a:pPr marL="571500" indent="-571500" eaLnBrk="1" fontAlgn="auto" hangingPunct="1">
              <a:spcAft>
                <a:spcPts val="0"/>
              </a:spcAft>
              <a:buClr>
                <a:schemeClr val="accent3"/>
              </a:buClr>
              <a:buFont typeface="Wingdings 2"/>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Old Testament Survey- Numbers</a:t>
            </a:r>
            <a:endParaRPr lang="en-US" dirty="0"/>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dirty="0" smtClean="0"/>
              <a:t>Israel has no idea what is taking place in Moab with Balaam</a:t>
            </a:r>
          </a:p>
          <a:p>
            <a:pPr marL="274320" indent="-274320" eaLnBrk="1" fontAlgn="auto" hangingPunct="1">
              <a:spcAft>
                <a:spcPts val="0"/>
              </a:spcAft>
              <a:buClr>
                <a:schemeClr val="accent3"/>
              </a:buClr>
              <a:buFont typeface="Wingdings 2"/>
              <a:buChar char=""/>
              <a:defRPr/>
            </a:pPr>
            <a:r>
              <a:rPr lang="en-US" dirty="0" smtClean="0"/>
              <a:t>They have no idea that the king of Moab has hired Balaam to curse them</a:t>
            </a:r>
          </a:p>
          <a:p>
            <a:pPr marL="274320" indent="-274320" eaLnBrk="1" fontAlgn="auto" hangingPunct="1">
              <a:spcAft>
                <a:spcPts val="0"/>
              </a:spcAft>
              <a:buClr>
                <a:schemeClr val="accent3"/>
              </a:buClr>
              <a:buFont typeface="Wingdings 2"/>
              <a:buChar char=""/>
              <a:defRPr/>
            </a:pPr>
            <a:r>
              <a:rPr lang="en-US" dirty="0" smtClean="0"/>
              <a:t>When Moses gave them this account it would have been the first time that they would have known</a:t>
            </a:r>
          </a:p>
          <a:p>
            <a:pPr marL="274320" indent="-274320" eaLnBrk="1" fontAlgn="auto" hangingPunct="1">
              <a:spcAft>
                <a:spcPts val="0"/>
              </a:spcAft>
              <a:buClr>
                <a:schemeClr val="accent3"/>
              </a:buClr>
              <a:buFont typeface="Wingdings 2"/>
              <a:buChar char=""/>
              <a:defRPr/>
            </a:pPr>
            <a:r>
              <a:rPr lang="en-US" dirty="0" smtClean="0"/>
              <a:t>This is significant in numbers because up to this point Israel has been cursed by the Lord, but at this point God tells Balaam don’t curse them they are blessed/</a:t>
            </a:r>
          </a:p>
          <a:p>
            <a:pPr marL="274320" indent="-274320" eaLnBrk="1" fontAlgn="auto" hangingPunct="1">
              <a:spcAft>
                <a:spcPts val="0"/>
              </a:spcAft>
              <a:buClr>
                <a:schemeClr val="accent3"/>
              </a:buClr>
              <a:buFont typeface="Wingdings 2"/>
              <a:buChar char=""/>
              <a:defRPr/>
            </a:pPr>
            <a:r>
              <a:rPr lang="en-US" dirty="0" smtClean="0"/>
              <a:t>There is seemingly a return to God’s favor</a:t>
            </a:r>
          </a:p>
          <a:p>
            <a:pPr marL="571500" indent="-571500" eaLnBrk="1" fontAlgn="auto" hangingPunct="1">
              <a:spcAft>
                <a:spcPts val="0"/>
              </a:spcAft>
              <a:buClr>
                <a:schemeClr val="accent3"/>
              </a:buClr>
              <a:buFont typeface="Wingdings 2"/>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Old Testament Survey- Numbers</a:t>
            </a:r>
            <a:endParaRPr lang="en-US" dirty="0"/>
          </a:p>
        </p:txBody>
      </p:sp>
      <p:sp>
        <p:nvSpPr>
          <p:cNvPr id="3" name="Content Placeholder 2"/>
          <p:cNvSpPr>
            <a:spLocks noGrp="1"/>
          </p:cNvSpPr>
          <p:nvPr>
            <p:ph idx="1"/>
          </p:nvPr>
        </p:nvSpPr>
        <p:spPr/>
        <p:txBody>
          <a:bodyPr/>
          <a:lstStyle/>
          <a:p>
            <a:pPr eaLnBrk="1" hangingPunct="1"/>
            <a:r>
              <a:rPr lang="en-US" smtClean="0"/>
              <a:t>God did not allow Balaam to curse Israel and ultimately executed him</a:t>
            </a:r>
          </a:p>
          <a:p>
            <a:pPr eaLnBrk="1" hangingPunct="1"/>
            <a:r>
              <a:rPr lang="en-US" smtClean="0"/>
              <a:t>Balaam spoke of the coming of the Messiah- this may be one explanation of how the magi knew the Messiah was going to be born (Daniel would be another explanation)</a:t>
            </a:r>
          </a:p>
          <a:p>
            <a:pPr eaLnBrk="1" hangingPunct="1"/>
            <a:r>
              <a:rPr lang="en-US" smtClean="0"/>
              <a:t>There is ample archeological evidence that Balaam was a real person. There are ANE texts about him. The ANE people studied his prophecies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pPr eaLnBrk="1" hangingPunct="1"/>
            <a:r>
              <a:rPr lang="en-US" sz="4000" smtClean="0"/>
              <a:t>Old Testament Survey- Deuteronomy</a:t>
            </a:r>
          </a:p>
        </p:txBody>
      </p:sp>
      <p:sp>
        <p:nvSpPr>
          <p:cNvPr id="3" name="Content Placeholder 2"/>
          <p:cNvSpPr>
            <a:spLocks noGrp="1"/>
          </p:cNvSpPr>
          <p:nvPr>
            <p:ph idx="1"/>
          </p:nvPr>
        </p:nvSpPr>
        <p:spPr/>
        <p:txBody>
          <a:bodyPr/>
          <a:lstStyle/>
          <a:p>
            <a:pPr eaLnBrk="1" hangingPunct="1"/>
            <a:r>
              <a:rPr lang="en-US" smtClean="0"/>
              <a:t>Deuteronomy means “second law”</a:t>
            </a:r>
          </a:p>
          <a:p>
            <a:pPr eaLnBrk="1" hangingPunct="1"/>
            <a:r>
              <a:rPr lang="en-US" smtClean="0"/>
              <a:t>Just before the Israelites entered the Promised Land, the law was given to them a second time.</a:t>
            </a:r>
          </a:p>
          <a:p>
            <a:pPr eaLnBrk="1" hangingPunct="1"/>
            <a:r>
              <a:rPr lang="en-US" smtClean="0"/>
              <a:t>This was necessary because forty years, and a generation of people had passed since the law was first given.</a:t>
            </a:r>
          </a:p>
          <a:p>
            <a:pPr eaLnBrk="1" hangingPunct="1"/>
            <a:r>
              <a:rPr lang="en-US" smtClean="0"/>
              <a:t>The people needed a reminder and reassurance.</a:t>
            </a:r>
          </a:p>
          <a:p>
            <a:pPr eaLnBrk="1" hangingPunct="1"/>
            <a:r>
              <a:rPr lang="en-US" smtClean="0"/>
              <a:t>It was written in and describes the events of 1405 BC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smtClean="0"/>
              <a:t>Old Testament Survey- Exodus</a:t>
            </a:r>
          </a:p>
        </p:txBody>
      </p:sp>
      <p:sp>
        <p:nvSpPr>
          <p:cNvPr id="20482" name="Rectangle 3"/>
          <p:cNvSpPr>
            <a:spLocks noGrp="1" noChangeArrowheads="1"/>
          </p:cNvSpPr>
          <p:nvPr>
            <p:ph idx="1"/>
          </p:nvPr>
        </p:nvSpPr>
        <p:spPr/>
        <p:txBody>
          <a:bodyPr/>
          <a:lstStyle/>
          <a:p>
            <a:pPr eaLnBrk="1" hangingPunct="1"/>
            <a:r>
              <a:rPr lang="en-US" smtClean="0"/>
              <a:t>The life of Moses is divided by Exodus into three 40 year periods.</a:t>
            </a:r>
          </a:p>
          <a:p>
            <a:pPr eaLnBrk="1" hangingPunct="1"/>
            <a:r>
              <a:rPr lang="en-US" smtClean="0"/>
              <a:t>1525-1528 is Moses’ life in Pharaoh’s court</a:t>
            </a:r>
          </a:p>
          <a:p>
            <a:pPr eaLnBrk="1" hangingPunct="1"/>
            <a:r>
              <a:rPr lang="en-US" smtClean="0"/>
              <a:t>1485-1445 is Moses’ exile in Midian</a:t>
            </a:r>
          </a:p>
          <a:p>
            <a:pPr eaLnBrk="1" hangingPunct="1"/>
            <a:r>
              <a:rPr lang="en-US" smtClean="0"/>
              <a:t>1445-1405 is Moses life with Israel</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pPr eaLnBrk="1" hangingPunct="1"/>
            <a:r>
              <a:rPr lang="en-US" sz="4000" smtClean="0"/>
              <a:t>Old Testament Survey- Deuteronomy</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dirty="0" smtClean="0"/>
              <a:t>Key words: observe, keep, do, and obey</a:t>
            </a:r>
          </a:p>
          <a:p>
            <a:pPr marL="274320" indent="-274320" eaLnBrk="1" fontAlgn="auto" hangingPunct="1">
              <a:spcAft>
                <a:spcPts val="0"/>
              </a:spcAft>
              <a:buClr>
                <a:schemeClr val="accent3"/>
              </a:buClr>
              <a:buFont typeface="Wingdings 2"/>
              <a:buChar char=""/>
              <a:defRPr/>
            </a:pPr>
            <a:r>
              <a:rPr lang="en-US" dirty="0" smtClean="0"/>
              <a:t>Key chapter:  8- exhortation to obey God and keep the covenant</a:t>
            </a:r>
          </a:p>
          <a:p>
            <a:pPr marL="274320" indent="-274320" eaLnBrk="1" fontAlgn="auto" hangingPunct="1">
              <a:spcAft>
                <a:spcPts val="0"/>
              </a:spcAft>
              <a:buClr>
                <a:schemeClr val="accent3"/>
              </a:buClr>
              <a:buFont typeface="Wingdings 2"/>
              <a:buChar char=""/>
              <a:defRPr/>
            </a:pPr>
            <a:r>
              <a:rPr lang="en-US" dirty="0" smtClean="0"/>
              <a:t>Key verses: 10:12-13</a:t>
            </a:r>
          </a:p>
          <a:p>
            <a:pPr marL="274320" indent="-274320" eaLnBrk="1" fontAlgn="auto" hangingPunct="1">
              <a:spcAft>
                <a:spcPts val="0"/>
              </a:spcAft>
              <a:buClr>
                <a:schemeClr val="accent3"/>
              </a:buClr>
              <a:buFont typeface="Wingdings 2"/>
              <a:buChar char=""/>
              <a:defRPr/>
            </a:pPr>
            <a:r>
              <a:rPr lang="en-US" dirty="0" smtClean="0"/>
              <a:t>Outline</a:t>
            </a:r>
          </a:p>
          <a:p>
            <a:pPr marL="571500" indent="-571500" eaLnBrk="1" fontAlgn="auto" hangingPunct="1">
              <a:spcAft>
                <a:spcPts val="0"/>
              </a:spcAft>
              <a:buClr>
                <a:schemeClr val="accent3"/>
              </a:buClr>
              <a:buFont typeface="Wingdings 2"/>
              <a:buAutoNum type="romanUcPeriod"/>
              <a:defRPr/>
            </a:pPr>
            <a:r>
              <a:rPr lang="en-US" dirty="0" smtClean="0"/>
              <a:t>Moses Reviews Israel’s Journey from Sinai to the Plains of Moab (1-4)</a:t>
            </a:r>
          </a:p>
          <a:p>
            <a:pPr marL="571500" indent="-571500" eaLnBrk="1" fontAlgn="auto" hangingPunct="1">
              <a:spcAft>
                <a:spcPts val="0"/>
              </a:spcAft>
              <a:buClr>
                <a:schemeClr val="accent3"/>
              </a:buClr>
              <a:buFont typeface="Wingdings 2"/>
              <a:buAutoNum type="romanUcPeriod" startAt="2"/>
              <a:defRPr/>
            </a:pPr>
            <a:r>
              <a:rPr lang="en-US" dirty="0" smtClean="0"/>
              <a:t>Moses Reviews the law for the New Generation (5-26)</a:t>
            </a:r>
          </a:p>
          <a:p>
            <a:pPr marL="571500" indent="-571500" eaLnBrk="1" fontAlgn="auto" hangingPunct="1">
              <a:spcAft>
                <a:spcPts val="0"/>
              </a:spcAft>
              <a:buClr>
                <a:schemeClr val="accent3"/>
              </a:buClr>
              <a:buFont typeface="Wingdings 2"/>
              <a:buAutoNum type="romanUcPeriod" startAt="2"/>
              <a:defRPr/>
            </a:pPr>
            <a:r>
              <a:rPr lang="en-US" dirty="0" smtClean="0"/>
              <a:t>Moses Reviews Israel’s Covenant Relationship with God (27-30)</a:t>
            </a:r>
          </a:p>
          <a:p>
            <a:pPr marL="571500" indent="-571500" eaLnBrk="1" fontAlgn="auto" hangingPunct="1">
              <a:spcAft>
                <a:spcPts val="0"/>
              </a:spcAft>
              <a:buClr>
                <a:schemeClr val="accent3"/>
              </a:buClr>
              <a:buFont typeface="Wingdings 2"/>
              <a:buAutoNum type="romanUcPeriod" startAt="2"/>
              <a:defRPr/>
            </a:pPr>
            <a:r>
              <a:rPr lang="en-US" dirty="0" smtClean="0"/>
              <a:t>The Final Ministry of Moses </a:t>
            </a:r>
            <a:r>
              <a:rPr lang="en-US" smtClean="0"/>
              <a:t>and Epilogue (31-34)</a:t>
            </a:r>
          </a:p>
          <a:p>
            <a:pPr marL="571500" indent="-571500" eaLnBrk="1" fontAlgn="auto" hangingPunct="1">
              <a:spcAft>
                <a:spcPts val="0"/>
              </a:spcAft>
              <a:buClr>
                <a:schemeClr val="accent3"/>
              </a:buClr>
              <a:buFont typeface="Wingdings 2"/>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r>
              <a:rPr lang="en-US" sz="4000" smtClean="0"/>
              <a:t>Old Testament Survey- Deuteronomy</a:t>
            </a:r>
          </a:p>
        </p:txBody>
      </p:sp>
      <p:sp>
        <p:nvSpPr>
          <p:cNvPr id="3" name="Content Placeholder 2"/>
          <p:cNvSpPr>
            <a:spLocks noGrp="1"/>
          </p:cNvSpPr>
          <p:nvPr>
            <p:ph idx="1"/>
          </p:nvPr>
        </p:nvSpPr>
        <p:spPr/>
        <p:txBody>
          <a:bodyPr/>
          <a:lstStyle/>
          <a:p>
            <a:pPr eaLnBrk="1" hangingPunct="1"/>
            <a:r>
              <a:rPr lang="en-US" smtClean="0"/>
              <a:t>Deuteronomy is written in the form of a Hittite Suzerain-Vassal treaty.</a:t>
            </a:r>
          </a:p>
          <a:p>
            <a:pPr eaLnBrk="1" hangingPunct="1"/>
            <a:r>
              <a:rPr lang="en-US" smtClean="0"/>
              <a:t>This was a very familiar document in the ANE</a:t>
            </a:r>
          </a:p>
          <a:p>
            <a:pPr eaLnBrk="1" hangingPunct="1"/>
            <a:r>
              <a:rPr lang="en-US" smtClean="0"/>
              <a:t>This would have communicated to the people that God was there King and that they were His people.</a:t>
            </a:r>
          </a:p>
          <a:p>
            <a:pPr eaLnBrk="1" hangingPunct="1"/>
            <a:r>
              <a:rPr lang="en-US" smtClean="0"/>
              <a:t>It would have also reminded them that there were blessings for obedience and curses for disobedience.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eaLnBrk="1" hangingPunct="1"/>
            <a:endParaRPr lang="en-US" smtClean="0"/>
          </a:p>
        </p:txBody>
      </p:sp>
      <p:sp>
        <p:nvSpPr>
          <p:cNvPr id="88066" name="Content Placeholder 2"/>
          <p:cNvSpPr>
            <a:spLocks noGrp="1"/>
          </p:cNvSpPr>
          <p:nvPr>
            <p:ph idx="1"/>
          </p:nvPr>
        </p:nvSpPr>
        <p:spPr/>
        <p:txBody>
          <a:bodyPr/>
          <a:lstStyle/>
          <a:p>
            <a:pPr eaLnBrk="1" hangingPunct="1">
              <a:buFont typeface="Wingdings 2" pitchFamily="18" charset="2"/>
              <a:buNone/>
            </a:pPr>
            <a:endParaRPr lang="en-US" smtClean="0"/>
          </a:p>
          <a:p>
            <a:pPr eaLnBrk="1" hangingPunct="1"/>
            <a:endParaRPr lang="en-US" smtClean="0"/>
          </a:p>
          <a:p>
            <a:pPr eaLnBrk="1" hangingPunct="1"/>
            <a:endParaRPr lang="en-US" smtClean="0"/>
          </a:p>
          <a:p>
            <a:pPr eaLnBrk="1" hangingPunct="1"/>
            <a:endParaRPr lang="en-US" smtClean="0"/>
          </a:p>
          <a:p>
            <a:pPr eaLnBrk="1" hangingPunct="1">
              <a:buFont typeface="Wingdings 2" pitchFamily="18" charset="2"/>
              <a:buNone/>
            </a:pPr>
            <a:endParaRPr lang="en-US" smtClean="0"/>
          </a:p>
        </p:txBody>
      </p:sp>
      <p:graphicFrame>
        <p:nvGraphicFramePr>
          <p:cNvPr id="4" name="Table 3"/>
          <p:cNvGraphicFramePr>
            <a:graphicFrameLocks noGrp="1"/>
          </p:cNvGraphicFramePr>
          <p:nvPr/>
        </p:nvGraphicFramePr>
        <p:xfrm>
          <a:off x="0" y="0"/>
          <a:ext cx="9144000" cy="9229725"/>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2057400">
                <a:tc>
                  <a:txBody>
                    <a:bodyPr/>
                    <a:lstStyle/>
                    <a:p>
                      <a:r>
                        <a:rPr kumimoji="0" lang="en-US" sz="1800" b="1" kern="1200" dirty="0" smtClean="0">
                          <a:solidFill>
                            <a:schemeClr val="lt1"/>
                          </a:solidFill>
                          <a:latin typeface="+mn-lt"/>
                          <a:ea typeface="+mn-ea"/>
                          <a:cs typeface="+mn-cs"/>
                        </a:rPr>
                        <a:t>Components of the Suzerain-Vassal Treaty (Hittite 2</a:t>
                      </a:r>
                      <a:r>
                        <a:rPr kumimoji="0" lang="en-US" sz="1800" b="1" kern="1200" baseline="30000" dirty="0" smtClean="0">
                          <a:solidFill>
                            <a:schemeClr val="lt1"/>
                          </a:solidFill>
                          <a:latin typeface="+mn-lt"/>
                          <a:ea typeface="+mn-ea"/>
                          <a:cs typeface="+mn-cs"/>
                        </a:rPr>
                        <a:t>nd</a:t>
                      </a:r>
                      <a:r>
                        <a:rPr kumimoji="0" lang="en-US" sz="1800" b="1" kern="1200" dirty="0" smtClean="0">
                          <a:solidFill>
                            <a:schemeClr val="lt1"/>
                          </a:solidFill>
                          <a:latin typeface="+mn-lt"/>
                          <a:ea typeface="+mn-ea"/>
                          <a:cs typeface="+mn-cs"/>
                        </a:rPr>
                        <a:t> </a:t>
                      </a:r>
                      <a:r>
                        <a:rPr kumimoji="0" lang="en-US" sz="1600" b="1" kern="1200" dirty="0" smtClean="0">
                          <a:solidFill>
                            <a:schemeClr val="lt1"/>
                          </a:solidFill>
                          <a:latin typeface="+mn-lt"/>
                          <a:ea typeface="+mn-ea"/>
                          <a:cs typeface="+mn-cs"/>
                        </a:rPr>
                        <a:t>Millennium</a:t>
                      </a:r>
                      <a:r>
                        <a:rPr kumimoji="0" lang="en-US" sz="1800" b="1" kern="1200" dirty="0" smtClean="0">
                          <a:solidFill>
                            <a:schemeClr val="lt1"/>
                          </a:solidFill>
                          <a:latin typeface="+mn-lt"/>
                          <a:ea typeface="+mn-ea"/>
                          <a:cs typeface="+mn-cs"/>
                        </a:rPr>
                        <a:t> B.C.)</a:t>
                      </a:r>
                      <a:endParaRPr lang="en-US" dirty="0"/>
                    </a:p>
                  </a:txBody>
                  <a:tcPr/>
                </a:tc>
                <a:tc>
                  <a:txBody>
                    <a:bodyPr/>
                    <a:lstStyle/>
                    <a:p>
                      <a:r>
                        <a:rPr lang="en-US" dirty="0" smtClean="0"/>
                        <a:t>Description</a:t>
                      </a:r>
                      <a:endParaRPr lang="en-US" dirty="0"/>
                    </a:p>
                  </a:txBody>
                  <a:tcPr/>
                </a:tc>
                <a:tc>
                  <a:txBody>
                    <a:bodyPr/>
                    <a:lstStyle/>
                    <a:p>
                      <a:r>
                        <a:rPr lang="en-US" dirty="0" smtClean="0"/>
                        <a:t>Exodus</a:t>
                      </a:r>
                      <a:endParaRPr lang="en-US" dirty="0"/>
                    </a:p>
                  </a:txBody>
                  <a:tcPr/>
                </a:tc>
                <a:tc>
                  <a:txBody>
                    <a:bodyPr/>
                    <a:lstStyle/>
                    <a:p>
                      <a:r>
                        <a:rPr lang="en-US" dirty="0" smtClean="0"/>
                        <a:t>Leviticus</a:t>
                      </a:r>
                      <a:endParaRPr lang="en-US" dirty="0"/>
                    </a:p>
                  </a:txBody>
                  <a:tcPr/>
                </a:tc>
                <a:tc>
                  <a:txBody>
                    <a:bodyPr/>
                    <a:lstStyle/>
                    <a:p>
                      <a:r>
                        <a:rPr lang="en-US" dirty="0" smtClean="0"/>
                        <a:t>Deuteronomy</a:t>
                      </a:r>
                      <a:endParaRPr lang="en-US" dirty="0"/>
                    </a:p>
                  </a:txBody>
                  <a:tcPr/>
                </a:tc>
              </a:tr>
              <a:tr h="1776847">
                <a:tc>
                  <a:txBody>
                    <a:bodyPr/>
                    <a:lstStyle/>
                    <a:p>
                      <a:r>
                        <a:rPr lang="en-US" dirty="0" smtClean="0"/>
                        <a:t>Introduction</a:t>
                      </a:r>
                      <a:r>
                        <a:rPr lang="en-US" baseline="0" dirty="0" smtClean="0"/>
                        <a:t> of the Suzerain</a:t>
                      </a:r>
                      <a:endParaRPr lang="en-US" dirty="0"/>
                    </a:p>
                  </a:txBody>
                  <a:tcPr/>
                </a:tc>
                <a:tc>
                  <a:txBody>
                    <a:bodyPr/>
                    <a:lstStyle/>
                    <a:p>
                      <a:r>
                        <a:rPr lang="en-US" dirty="0" smtClean="0"/>
                        <a:t>Identifies the Suzerain and his</a:t>
                      </a:r>
                      <a:r>
                        <a:rPr lang="en-US" baseline="0" dirty="0" smtClean="0"/>
                        <a:t> right to make the covenant</a:t>
                      </a:r>
                      <a:endParaRPr lang="en-US" dirty="0"/>
                    </a:p>
                  </a:txBody>
                  <a:tcPr/>
                </a:tc>
                <a:tc>
                  <a:txBody>
                    <a:bodyPr/>
                    <a:lstStyle/>
                    <a:p>
                      <a:r>
                        <a:rPr lang="en-US" dirty="0" smtClean="0"/>
                        <a:t>20:1</a:t>
                      </a:r>
                      <a:endParaRPr lang="en-US" dirty="0"/>
                    </a:p>
                  </a:txBody>
                  <a:tcPr/>
                </a:tc>
                <a:tc>
                  <a:txBody>
                    <a:bodyPr/>
                    <a:lstStyle/>
                    <a:p>
                      <a:endParaRPr lang="en-US"/>
                    </a:p>
                  </a:txBody>
                  <a:tcPr/>
                </a:tc>
                <a:tc>
                  <a:txBody>
                    <a:bodyPr/>
                    <a:lstStyle/>
                    <a:p>
                      <a:r>
                        <a:rPr lang="en-US" dirty="0" smtClean="0"/>
                        <a:t>1:1-5</a:t>
                      </a:r>
                      <a:endParaRPr lang="en-US" dirty="0"/>
                    </a:p>
                  </a:txBody>
                  <a:tcPr/>
                </a:tc>
              </a:tr>
              <a:tr h="450382">
                <a:tc>
                  <a:txBody>
                    <a:bodyPr/>
                    <a:lstStyle/>
                    <a:p>
                      <a:r>
                        <a:rPr lang="en-US" dirty="0" smtClean="0"/>
                        <a:t>Historical</a:t>
                      </a:r>
                      <a:r>
                        <a:rPr lang="en-US" baseline="0" dirty="0" smtClean="0"/>
                        <a:t> Prologue</a:t>
                      </a:r>
                      <a:endParaRPr lang="en-US" dirty="0"/>
                    </a:p>
                  </a:txBody>
                  <a:tcPr/>
                </a:tc>
                <a:tc>
                  <a:txBody>
                    <a:bodyPr/>
                    <a:lstStyle/>
                    <a:p>
                      <a:r>
                        <a:rPr lang="en-US" dirty="0" smtClean="0"/>
                        <a:t>A history of the relationship</a:t>
                      </a:r>
                      <a:r>
                        <a:rPr lang="en-US" baseline="0" dirty="0" smtClean="0"/>
                        <a:t> between the two parties</a:t>
                      </a:r>
                      <a:endParaRPr lang="en-US" dirty="0"/>
                    </a:p>
                  </a:txBody>
                  <a:tcPr/>
                </a:tc>
                <a:tc>
                  <a:txBody>
                    <a:bodyPr/>
                    <a:lstStyle/>
                    <a:p>
                      <a:r>
                        <a:rPr lang="en-US" dirty="0" smtClean="0"/>
                        <a:t>20:2</a:t>
                      </a:r>
                      <a:endParaRPr lang="en-US" dirty="0"/>
                    </a:p>
                  </a:txBody>
                  <a:tcPr/>
                </a:tc>
                <a:tc>
                  <a:txBody>
                    <a:bodyPr/>
                    <a:lstStyle/>
                    <a:p>
                      <a:endParaRPr lang="en-US" dirty="0"/>
                    </a:p>
                  </a:txBody>
                  <a:tcPr/>
                </a:tc>
                <a:tc>
                  <a:txBody>
                    <a:bodyPr/>
                    <a:lstStyle/>
                    <a:p>
                      <a:r>
                        <a:rPr lang="en-US" dirty="0" smtClean="0"/>
                        <a:t>1:6-3:29</a:t>
                      </a:r>
                      <a:endParaRPr lang="en-US" dirty="0"/>
                    </a:p>
                  </a:txBody>
                  <a:tcPr/>
                </a:tc>
              </a:tr>
              <a:tr h="450382">
                <a:tc>
                  <a:txBody>
                    <a:bodyPr/>
                    <a:lstStyle/>
                    <a:p>
                      <a:r>
                        <a:rPr lang="en-US" dirty="0" smtClean="0"/>
                        <a:t>Stipulations</a:t>
                      </a:r>
                      <a:endParaRPr lang="en-US" dirty="0"/>
                    </a:p>
                  </a:txBody>
                  <a:tcPr/>
                </a:tc>
                <a:tc>
                  <a:txBody>
                    <a:bodyPr/>
                    <a:lstStyle/>
                    <a:p>
                      <a:r>
                        <a:rPr lang="en-US" dirty="0" smtClean="0"/>
                        <a:t>Listing of treaty observations</a:t>
                      </a:r>
                      <a:endParaRPr lang="en-US" dirty="0"/>
                    </a:p>
                  </a:txBody>
                  <a:tcPr/>
                </a:tc>
                <a:tc>
                  <a:txBody>
                    <a:bodyPr/>
                    <a:lstStyle/>
                    <a:p>
                      <a:r>
                        <a:rPr lang="en-US" dirty="0" smtClean="0"/>
                        <a:t>25:16</a:t>
                      </a:r>
                      <a:endParaRPr lang="en-US" dirty="0"/>
                    </a:p>
                  </a:txBody>
                  <a:tcPr/>
                </a:tc>
                <a:tc>
                  <a:txBody>
                    <a:bodyPr/>
                    <a:lstStyle/>
                    <a:p>
                      <a:r>
                        <a:rPr lang="en-US" dirty="0" smtClean="0"/>
                        <a:t>14-25</a:t>
                      </a:r>
                      <a:endParaRPr lang="en-US" dirty="0"/>
                    </a:p>
                  </a:txBody>
                  <a:tcPr/>
                </a:tc>
                <a:tc>
                  <a:txBody>
                    <a:bodyPr/>
                    <a:lstStyle/>
                    <a:p>
                      <a:r>
                        <a:rPr lang="en-US" dirty="0" smtClean="0"/>
                        <a:t>4-26</a:t>
                      </a:r>
                      <a:endParaRPr lang="en-US" dirty="0"/>
                    </a:p>
                  </a:txBody>
                  <a:tcPr/>
                </a:tc>
              </a:tr>
              <a:tr h="450382">
                <a:tc>
                  <a:txBody>
                    <a:bodyPr/>
                    <a:lstStyle/>
                    <a:p>
                      <a:r>
                        <a:rPr lang="en-US" dirty="0" smtClean="0"/>
                        <a:t>Statement concerning document</a:t>
                      </a:r>
                      <a:endParaRPr lang="en-US" dirty="0"/>
                    </a:p>
                  </a:txBody>
                  <a:tcPr/>
                </a:tc>
                <a:tc>
                  <a:txBody>
                    <a:bodyPr/>
                    <a:lstStyle/>
                    <a:p>
                      <a:r>
                        <a:rPr lang="en-US" dirty="0" smtClean="0"/>
                        <a:t>A statement for public reading between the parties</a:t>
                      </a:r>
                      <a:endParaRPr lang="en-US" dirty="0"/>
                    </a:p>
                  </a:txBody>
                  <a:tcPr/>
                </a:tc>
                <a:tc>
                  <a:txBody>
                    <a:bodyPr/>
                    <a:lstStyle/>
                    <a:p>
                      <a:endParaRPr lang="en-US" dirty="0"/>
                    </a:p>
                  </a:txBody>
                  <a:tcPr/>
                </a:tc>
                <a:tc>
                  <a:txBody>
                    <a:bodyPr/>
                    <a:lstStyle/>
                    <a:p>
                      <a:endParaRPr lang="en-US"/>
                    </a:p>
                  </a:txBody>
                  <a:tcPr/>
                </a:tc>
                <a:tc>
                  <a:txBody>
                    <a:bodyPr/>
                    <a:lstStyle/>
                    <a:p>
                      <a:r>
                        <a:rPr lang="en-US" dirty="0" smtClean="0"/>
                        <a:t>27:2-3</a:t>
                      </a:r>
                      <a:endParaRPr lang="en-US" dirty="0"/>
                    </a:p>
                  </a:txBody>
                  <a:tcPr/>
                </a:tc>
              </a:tr>
              <a:tr h="450382">
                <a:tc>
                  <a:txBody>
                    <a:bodyPr/>
                    <a:lstStyle/>
                    <a:p>
                      <a:r>
                        <a:rPr lang="en-US" dirty="0" smtClean="0"/>
                        <a:t>Witnesses</a:t>
                      </a:r>
                      <a:endParaRPr lang="en-US" dirty="0"/>
                    </a:p>
                  </a:txBody>
                  <a:tcPr/>
                </a:tc>
                <a:tc>
                  <a:txBody>
                    <a:bodyPr/>
                    <a:lstStyle/>
                    <a:p>
                      <a:r>
                        <a:rPr lang="en-US" dirty="0" smtClean="0"/>
                        <a:t>Identifies who witnesses the oath</a:t>
                      </a:r>
                      <a:endParaRPr lang="en-US" dirty="0"/>
                    </a:p>
                  </a:txBody>
                  <a:tcPr/>
                </a:tc>
                <a:tc>
                  <a:txBody>
                    <a:bodyPr/>
                    <a:lstStyle/>
                    <a:p>
                      <a:endParaRPr lang="en-US" dirty="0"/>
                    </a:p>
                  </a:txBody>
                  <a:tcPr/>
                </a:tc>
                <a:tc>
                  <a:txBody>
                    <a:bodyPr/>
                    <a:lstStyle/>
                    <a:p>
                      <a:endParaRPr lang="en-US"/>
                    </a:p>
                  </a:txBody>
                  <a:tcPr/>
                </a:tc>
                <a:tc>
                  <a:txBody>
                    <a:bodyPr/>
                    <a:lstStyle/>
                    <a:p>
                      <a:r>
                        <a:rPr lang="en-US" dirty="0" smtClean="0"/>
                        <a:t>32:1</a:t>
                      </a:r>
                      <a:endParaRPr lang="en-US" dirty="0"/>
                    </a:p>
                  </a:txBody>
                  <a:tcPr/>
                </a:tc>
              </a:tr>
              <a:tr h="450382">
                <a:tc>
                  <a:txBody>
                    <a:bodyPr/>
                    <a:lstStyle/>
                    <a:p>
                      <a:r>
                        <a:rPr lang="en-US" dirty="0" smtClean="0"/>
                        <a:t>Curses and blessings</a:t>
                      </a:r>
                      <a:endParaRPr lang="en-US" dirty="0"/>
                    </a:p>
                  </a:txBody>
                  <a:tcPr/>
                </a:tc>
                <a:tc>
                  <a:txBody>
                    <a:bodyPr/>
                    <a:lstStyle/>
                    <a:p>
                      <a:r>
                        <a:rPr lang="en-US" dirty="0" smtClean="0"/>
                        <a:t>How the Suzerain will respond to non-compliance</a:t>
                      </a:r>
                      <a:r>
                        <a:rPr lang="en-US" baseline="0" dirty="0" smtClean="0"/>
                        <a:t> and to compliance</a:t>
                      </a:r>
                      <a:endParaRPr lang="en-US" dirty="0"/>
                    </a:p>
                  </a:txBody>
                  <a:tcPr/>
                </a:tc>
                <a:tc>
                  <a:txBody>
                    <a:bodyPr/>
                    <a:lstStyle/>
                    <a:p>
                      <a:endParaRPr lang="en-US" dirty="0"/>
                    </a:p>
                  </a:txBody>
                  <a:tcPr/>
                </a:tc>
                <a:tc>
                  <a:txBody>
                    <a:bodyPr/>
                    <a:lstStyle/>
                    <a:p>
                      <a:r>
                        <a:rPr lang="en-US" dirty="0" smtClean="0"/>
                        <a:t>26:1-33</a:t>
                      </a:r>
                      <a:endParaRPr lang="en-US" dirty="0"/>
                    </a:p>
                  </a:txBody>
                  <a:tcPr/>
                </a:tc>
                <a:tc>
                  <a:txBody>
                    <a:bodyPr/>
                    <a:lstStyle/>
                    <a:p>
                      <a:r>
                        <a:rPr lang="en-US" dirty="0" smtClean="0"/>
                        <a:t>28</a:t>
                      </a:r>
                      <a:endParaRPr lang="en-US" dirty="0"/>
                    </a:p>
                  </a:txBody>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pPr eaLnBrk="1" hangingPunct="1"/>
            <a:endParaRPr lang="en-US" smtClean="0"/>
          </a:p>
        </p:txBody>
      </p:sp>
      <p:sp>
        <p:nvSpPr>
          <p:cNvPr id="89090" name="Content Placeholder 2"/>
          <p:cNvSpPr>
            <a:spLocks noGrp="1"/>
          </p:cNvSpPr>
          <p:nvPr>
            <p:ph idx="1"/>
          </p:nvPr>
        </p:nvSpPr>
        <p:spPr/>
        <p:txBody>
          <a:bodyPr/>
          <a:lstStyle/>
          <a:p>
            <a:pPr eaLnBrk="1" hangingPunct="1">
              <a:buFont typeface="Wingdings 2" pitchFamily="18" charset="2"/>
              <a:buNone/>
            </a:pPr>
            <a:endParaRPr lang="en-US" smtClean="0"/>
          </a:p>
          <a:p>
            <a:pPr eaLnBrk="1" hangingPunct="1"/>
            <a:endParaRPr lang="en-US" smtClean="0"/>
          </a:p>
          <a:p>
            <a:pPr eaLnBrk="1" hangingPunct="1"/>
            <a:endParaRPr lang="en-US" smtClean="0"/>
          </a:p>
          <a:p>
            <a:pPr eaLnBrk="1" hangingPunct="1"/>
            <a:endParaRPr lang="en-US" smtClean="0"/>
          </a:p>
          <a:p>
            <a:pPr eaLnBrk="1" hangingPunct="1">
              <a:buFont typeface="Wingdings 2" pitchFamily="18" charset="2"/>
              <a:buNone/>
            </a:pPr>
            <a:endParaRPr lang="en-US" smtClean="0"/>
          </a:p>
        </p:txBody>
      </p:sp>
      <p:graphicFrame>
        <p:nvGraphicFramePr>
          <p:cNvPr id="4" name="Table 3"/>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2149612">
                <a:tc>
                  <a:txBody>
                    <a:bodyPr/>
                    <a:lstStyle/>
                    <a:p>
                      <a:r>
                        <a:rPr kumimoji="0" lang="en-US" sz="1800" b="1" kern="1200" dirty="0" smtClean="0">
                          <a:solidFill>
                            <a:schemeClr val="lt1"/>
                          </a:solidFill>
                          <a:latin typeface="+mn-lt"/>
                          <a:ea typeface="+mn-ea"/>
                          <a:cs typeface="+mn-cs"/>
                        </a:rPr>
                        <a:t>Components of the Suzerain-Vassal Treaty (Hittite 2</a:t>
                      </a:r>
                      <a:r>
                        <a:rPr kumimoji="0" lang="en-US" sz="1800" b="1" kern="1200" baseline="30000" dirty="0" smtClean="0">
                          <a:solidFill>
                            <a:schemeClr val="lt1"/>
                          </a:solidFill>
                          <a:latin typeface="+mn-lt"/>
                          <a:ea typeface="+mn-ea"/>
                          <a:cs typeface="+mn-cs"/>
                        </a:rPr>
                        <a:t>nd</a:t>
                      </a:r>
                      <a:r>
                        <a:rPr kumimoji="0" lang="en-US" sz="1800" b="1" kern="1200" dirty="0" smtClean="0">
                          <a:solidFill>
                            <a:schemeClr val="lt1"/>
                          </a:solidFill>
                          <a:latin typeface="+mn-lt"/>
                          <a:ea typeface="+mn-ea"/>
                          <a:cs typeface="+mn-cs"/>
                        </a:rPr>
                        <a:t> </a:t>
                      </a:r>
                      <a:r>
                        <a:rPr kumimoji="0" lang="en-US" sz="1600" b="1" kern="1200" dirty="0" smtClean="0">
                          <a:solidFill>
                            <a:schemeClr val="lt1"/>
                          </a:solidFill>
                          <a:latin typeface="+mn-lt"/>
                          <a:ea typeface="+mn-ea"/>
                          <a:cs typeface="+mn-cs"/>
                        </a:rPr>
                        <a:t>Millennium</a:t>
                      </a:r>
                      <a:r>
                        <a:rPr kumimoji="0" lang="en-US" sz="1800" b="1" kern="1200" dirty="0" smtClean="0">
                          <a:solidFill>
                            <a:schemeClr val="lt1"/>
                          </a:solidFill>
                          <a:latin typeface="+mn-lt"/>
                          <a:ea typeface="+mn-ea"/>
                          <a:cs typeface="+mn-cs"/>
                        </a:rPr>
                        <a:t> B.C.)</a:t>
                      </a:r>
                      <a:endParaRPr lang="en-US" dirty="0"/>
                    </a:p>
                  </a:txBody>
                  <a:tcPr/>
                </a:tc>
                <a:tc>
                  <a:txBody>
                    <a:bodyPr/>
                    <a:lstStyle/>
                    <a:p>
                      <a:r>
                        <a:rPr lang="en-US" dirty="0" smtClean="0"/>
                        <a:t>Description</a:t>
                      </a:r>
                      <a:endParaRPr lang="en-US" dirty="0"/>
                    </a:p>
                  </a:txBody>
                  <a:tcPr/>
                </a:tc>
                <a:tc>
                  <a:txBody>
                    <a:bodyPr/>
                    <a:lstStyle/>
                    <a:p>
                      <a:r>
                        <a:rPr lang="en-US" dirty="0" smtClean="0"/>
                        <a:t>Exodus</a:t>
                      </a:r>
                      <a:endParaRPr lang="en-US" dirty="0"/>
                    </a:p>
                  </a:txBody>
                  <a:tcPr/>
                </a:tc>
                <a:tc>
                  <a:txBody>
                    <a:bodyPr/>
                    <a:lstStyle/>
                    <a:p>
                      <a:r>
                        <a:rPr lang="en-US" dirty="0" smtClean="0"/>
                        <a:t>Leviticus</a:t>
                      </a:r>
                      <a:endParaRPr lang="en-US" dirty="0"/>
                    </a:p>
                  </a:txBody>
                  <a:tcPr/>
                </a:tc>
                <a:tc>
                  <a:txBody>
                    <a:bodyPr/>
                    <a:lstStyle/>
                    <a:p>
                      <a:r>
                        <a:rPr lang="en-US" dirty="0" smtClean="0"/>
                        <a:t>Deuteronomy</a:t>
                      </a:r>
                      <a:endParaRPr lang="en-US" dirty="0"/>
                    </a:p>
                  </a:txBody>
                  <a:tcPr/>
                </a:tc>
              </a:tr>
              <a:tr h="1856485">
                <a:tc>
                  <a:txBody>
                    <a:bodyPr/>
                    <a:lstStyle/>
                    <a:p>
                      <a:r>
                        <a:rPr lang="en-US" dirty="0" smtClean="0"/>
                        <a:t>Witnesses</a:t>
                      </a:r>
                      <a:endParaRPr lang="en-US" dirty="0"/>
                    </a:p>
                  </a:txBody>
                  <a:tcPr/>
                </a:tc>
                <a:tc>
                  <a:txBody>
                    <a:bodyPr/>
                    <a:lstStyle/>
                    <a:p>
                      <a:r>
                        <a:rPr lang="en-US" dirty="0" smtClean="0"/>
                        <a:t>Identifies who witnesses the oath</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32:1</a:t>
                      </a:r>
                      <a:endParaRPr lang="en-US" dirty="0"/>
                    </a:p>
                  </a:txBody>
                  <a:tcPr/>
                </a:tc>
              </a:tr>
              <a:tr h="1528613">
                <a:tc>
                  <a:txBody>
                    <a:bodyPr/>
                    <a:lstStyle/>
                    <a:p>
                      <a:r>
                        <a:rPr lang="en-US" dirty="0" smtClean="0"/>
                        <a:t>Curses and blessings</a:t>
                      </a:r>
                      <a:endParaRPr lang="en-US" dirty="0"/>
                    </a:p>
                  </a:txBody>
                  <a:tcPr/>
                </a:tc>
                <a:tc>
                  <a:txBody>
                    <a:bodyPr/>
                    <a:lstStyle/>
                    <a:p>
                      <a:r>
                        <a:rPr lang="en-US" dirty="0" smtClean="0"/>
                        <a:t>How the Suzerain will respond to non-compliance</a:t>
                      </a:r>
                      <a:r>
                        <a:rPr lang="en-US" baseline="0" dirty="0" smtClean="0"/>
                        <a:t> and to compliance</a:t>
                      </a:r>
                      <a:endParaRPr lang="en-US" dirty="0"/>
                    </a:p>
                  </a:txBody>
                  <a:tcPr/>
                </a:tc>
                <a:tc>
                  <a:txBody>
                    <a:bodyPr/>
                    <a:lstStyle/>
                    <a:p>
                      <a:endParaRPr lang="en-US" dirty="0"/>
                    </a:p>
                  </a:txBody>
                  <a:tcPr/>
                </a:tc>
                <a:tc>
                  <a:txBody>
                    <a:bodyPr/>
                    <a:lstStyle/>
                    <a:p>
                      <a:r>
                        <a:rPr lang="en-US" dirty="0" smtClean="0"/>
                        <a:t>26:1-33</a:t>
                      </a:r>
                      <a:endParaRPr lang="en-US" dirty="0"/>
                    </a:p>
                  </a:txBody>
                  <a:tcPr/>
                </a:tc>
                <a:tc>
                  <a:txBody>
                    <a:bodyPr/>
                    <a:lstStyle/>
                    <a:p>
                      <a:r>
                        <a:rPr lang="en-US" dirty="0" smtClean="0"/>
                        <a:t>28</a:t>
                      </a:r>
                      <a:endParaRPr lang="en-US" dirty="0"/>
                    </a:p>
                  </a:txBody>
                  <a:tcPr/>
                </a:tc>
              </a:tr>
              <a:tr h="47056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82153">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r h="47056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pPr eaLnBrk="1" hangingPunct="1"/>
            <a:r>
              <a:rPr lang="en-US" sz="4000" smtClean="0"/>
              <a:t>Old Testament Survey- Deuteronomy</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dirty="0" smtClean="0"/>
              <a:t>This restatement of the law/covenant was given at a time of crisis-</a:t>
            </a:r>
          </a:p>
          <a:p>
            <a:pPr marL="514350" indent="-514350" eaLnBrk="1" fontAlgn="auto" hangingPunct="1">
              <a:spcAft>
                <a:spcPts val="0"/>
              </a:spcAft>
              <a:buClr>
                <a:schemeClr val="accent3"/>
              </a:buClr>
              <a:buFont typeface="+mj-lt"/>
              <a:buAutoNum type="arabicPeriod"/>
              <a:defRPr/>
            </a:pPr>
            <a:r>
              <a:rPr lang="en-US" dirty="0" smtClean="0"/>
              <a:t>Moses is about to die- he is the only leader that these Israelites have ever known, and He has a unique relationship with God.</a:t>
            </a:r>
          </a:p>
          <a:p>
            <a:pPr marL="514350" indent="-514350" eaLnBrk="1" fontAlgn="auto" hangingPunct="1">
              <a:spcAft>
                <a:spcPts val="0"/>
              </a:spcAft>
              <a:buClr>
                <a:schemeClr val="accent3"/>
              </a:buClr>
              <a:buFont typeface="+mj-lt"/>
              <a:buAutoNum type="arabicPeriod"/>
              <a:defRPr/>
            </a:pPr>
            <a:r>
              <a:rPr lang="en-US" dirty="0" smtClean="0"/>
              <a:t>The people are going to enter the land under the untested leadership of Joshua- Joshua has always been under Moses’ authority. </a:t>
            </a:r>
          </a:p>
          <a:p>
            <a:pPr marL="514350" indent="-514350" eaLnBrk="1" fontAlgn="auto" hangingPunct="1">
              <a:spcAft>
                <a:spcPts val="0"/>
              </a:spcAft>
              <a:buClr>
                <a:schemeClr val="accent3"/>
              </a:buClr>
              <a:buFont typeface="+mj-lt"/>
              <a:buAutoNum type="arabicPeriod"/>
              <a:defRPr/>
            </a:pPr>
            <a:r>
              <a:rPr lang="en-US" dirty="0" smtClean="0"/>
              <a:t>There are unknown challenges waiting in the land</a:t>
            </a:r>
          </a:p>
          <a:p>
            <a:pPr marL="514350" indent="-514350" eaLnBrk="1" fontAlgn="auto" hangingPunct="1">
              <a:spcAft>
                <a:spcPts val="0"/>
              </a:spcAft>
              <a:buClr>
                <a:schemeClr val="accent3"/>
              </a:buClr>
              <a:buFont typeface="+mj-lt"/>
              <a:buAutoNum type="arabicPeriod"/>
              <a:defRPr/>
            </a:pPr>
            <a:r>
              <a:rPr lang="en-US" dirty="0" smtClean="0"/>
              <a:t>Israel’s army is largely untested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2"/>
          <p:cNvPicPr>
            <a:picLocks noChangeArrowheads="1"/>
          </p:cNvPicPr>
          <p:nvPr/>
        </p:nvPicPr>
        <p:blipFill>
          <a:blip r:embed="rId4"/>
          <a:srcRect/>
          <a:stretch>
            <a:fillRect/>
          </a:stretch>
        </p:blipFill>
        <p:spPr bwMode="auto">
          <a:xfrm>
            <a:off x="76200" y="0"/>
            <a:ext cx="9067800" cy="6858000"/>
          </a:xfrm>
          <a:prstGeom prst="rect">
            <a:avLst/>
          </a:prstGeom>
          <a:noFill/>
          <a:ln w="12700">
            <a:noFill/>
            <a:miter lim="800000"/>
            <a:headEnd/>
            <a:tailEnd/>
          </a:ln>
        </p:spPr>
      </p:pic>
      <p:sp>
        <p:nvSpPr>
          <p:cNvPr id="154627" name="Rectangle 3"/>
          <p:cNvSpPr>
            <a:spLocks noChangeArrowheads="1"/>
          </p:cNvSpPr>
          <p:nvPr/>
        </p:nvSpPr>
        <p:spPr bwMode="auto">
          <a:xfrm>
            <a:off x="611188" y="4457700"/>
            <a:ext cx="1755775" cy="820738"/>
          </a:xfrm>
          <a:prstGeom prst="rect">
            <a:avLst/>
          </a:prstGeom>
          <a:noFill/>
          <a:ln w="12700">
            <a:noFill/>
            <a:miter lim="800000"/>
            <a:headEnd/>
            <a:tailEnd/>
          </a:ln>
          <a:effectLst/>
        </p:spPr>
        <p:txBody>
          <a:bodyPr wrap="none" lIns="90488" tIns="44450" rIns="90488" bIns="44450">
            <a:spAutoFit/>
          </a:bodyPr>
          <a:lstStyle/>
          <a:p>
            <a:pPr>
              <a:defRPr/>
            </a:pPr>
            <a:r>
              <a:rPr lang="en-US" sz="4800" b="1">
                <a:solidFill>
                  <a:schemeClr val="bg2"/>
                </a:solidFill>
                <a:effectLst>
                  <a:outerShdw blurRad="38100" dist="38100" dir="2700000" algn="tl">
                    <a:srgbClr val="FFFFFF"/>
                  </a:outerShdw>
                </a:effectLst>
                <a:cs typeface="+mn-cs"/>
              </a:rPr>
              <a:t>Egypt</a:t>
            </a:r>
            <a:endParaRPr lang="en-US" sz="4800" b="1">
              <a:solidFill>
                <a:srgbClr val="000000"/>
              </a:solidFill>
              <a:effectLst>
                <a:outerShdw blurRad="38100" dist="38100" dir="2700000" algn="tl">
                  <a:srgbClr val="FFFFFF"/>
                </a:outerShdw>
              </a:effectLst>
              <a:latin typeface="Times New Roman" pitchFamily="18" charset="0"/>
              <a:cs typeface="+mn-cs"/>
            </a:endParaRPr>
          </a:p>
        </p:txBody>
      </p:sp>
      <p:sp>
        <p:nvSpPr>
          <p:cNvPr id="154628" name="Rectangle 4"/>
          <p:cNvSpPr>
            <a:spLocks noChangeArrowheads="1"/>
          </p:cNvSpPr>
          <p:nvPr/>
        </p:nvSpPr>
        <p:spPr bwMode="auto">
          <a:xfrm>
            <a:off x="1527175" y="1890713"/>
            <a:ext cx="1257300" cy="771525"/>
          </a:xfrm>
          <a:prstGeom prst="rect">
            <a:avLst/>
          </a:prstGeom>
          <a:noFill/>
          <a:ln w="12700">
            <a:noFill/>
            <a:miter lim="800000"/>
            <a:headEnd/>
            <a:tailEnd/>
          </a:ln>
          <a:effectLst/>
        </p:spPr>
        <p:txBody>
          <a:bodyPr wrap="none" lIns="90488" tIns="44450" rIns="90488" bIns="44450">
            <a:spAutoFit/>
          </a:bodyPr>
          <a:lstStyle/>
          <a:p>
            <a:pPr>
              <a:lnSpc>
                <a:spcPct val="80000"/>
              </a:lnSpc>
              <a:defRPr/>
            </a:pPr>
            <a:r>
              <a:rPr lang="en-US" b="1">
                <a:solidFill>
                  <a:srgbClr val="FFFFFF"/>
                </a:solidFill>
                <a:effectLst>
                  <a:outerShdw blurRad="38100" dist="38100" dir="2700000" algn="tl">
                    <a:srgbClr val="000000"/>
                  </a:outerShdw>
                </a:effectLst>
                <a:latin typeface="Times New Roman" pitchFamily="18" charset="0"/>
                <a:cs typeface="+mn-cs"/>
              </a:rPr>
              <a:t>Nile</a:t>
            </a:r>
          </a:p>
          <a:p>
            <a:pPr>
              <a:lnSpc>
                <a:spcPct val="80000"/>
              </a:lnSpc>
              <a:defRPr/>
            </a:pPr>
            <a:r>
              <a:rPr lang="en-US" b="1">
                <a:solidFill>
                  <a:srgbClr val="FFFFFF"/>
                </a:solidFill>
                <a:effectLst>
                  <a:outerShdw blurRad="38100" dist="38100" dir="2700000" algn="tl">
                    <a:srgbClr val="000000"/>
                  </a:outerShdw>
                </a:effectLst>
                <a:latin typeface="Times New Roman" pitchFamily="18" charset="0"/>
                <a:cs typeface="+mn-cs"/>
              </a:rPr>
              <a:t>   Delta</a:t>
            </a:r>
          </a:p>
        </p:txBody>
      </p:sp>
      <p:sp>
        <p:nvSpPr>
          <p:cNvPr id="154629" name="Rectangle 5"/>
          <p:cNvSpPr>
            <a:spLocks noChangeArrowheads="1"/>
          </p:cNvSpPr>
          <p:nvPr/>
        </p:nvSpPr>
        <p:spPr bwMode="auto">
          <a:xfrm>
            <a:off x="3854450" y="385763"/>
            <a:ext cx="2636838" cy="1125537"/>
          </a:xfrm>
          <a:prstGeom prst="rect">
            <a:avLst/>
          </a:prstGeom>
          <a:noFill/>
          <a:ln w="12700">
            <a:noFill/>
            <a:miter lim="800000"/>
            <a:headEnd/>
            <a:tailEnd/>
          </a:ln>
          <a:effectLst/>
        </p:spPr>
        <p:txBody>
          <a:bodyPr wrap="none" lIns="90488" tIns="44450" rIns="90488" bIns="44450">
            <a:spAutoFit/>
          </a:bodyPr>
          <a:lstStyle/>
          <a:p>
            <a:pPr algn="ctr">
              <a:defRPr/>
            </a:pPr>
            <a:r>
              <a:rPr lang="en-US" sz="4000" b="1">
                <a:effectLst>
                  <a:outerShdw blurRad="38100" dist="38100" dir="2700000" algn="tl">
                    <a:srgbClr val="FFFFFF"/>
                  </a:outerShdw>
                </a:effectLst>
                <a:cs typeface="+mn-cs"/>
              </a:rPr>
              <a:t>Great Sea</a:t>
            </a:r>
          </a:p>
          <a:p>
            <a:pPr algn="ctr">
              <a:defRPr/>
            </a:pPr>
            <a:r>
              <a:rPr lang="en-US" b="1">
                <a:effectLst>
                  <a:outerShdw blurRad="38100" dist="38100" dir="2700000" algn="tl">
                    <a:srgbClr val="FFFFFF"/>
                  </a:outerShdw>
                </a:effectLst>
                <a:cs typeface="+mn-cs"/>
              </a:rPr>
              <a:t>(Mediterranean</a:t>
            </a:r>
            <a:r>
              <a:rPr lang="en-US" b="1">
                <a:solidFill>
                  <a:srgbClr val="FFFFFF"/>
                </a:solidFill>
                <a:effectLst>
                  <a:outerShdw blurRad="38100" dist="38100" dir="2700000" algn="tl">
                    <a:srgbClr val="000000"/>
                  </a:outerShdw>
                </a:effectLst>
                <a:latin typeface="Times New Roman" pitchFamily="18" charset="0"/>
                <a:cs typeface="+mn-cs"/>
              </a:rPr>
              <a:t>)</a:t>
            </a:r>
          </a:p>
        </p:txBody>
      </p:sp>
      <p:sp>
        <p:nvSpPr>
          <p:cNvPr id="154630" name="Rectangle 6"/>
          <p:cNvSpPr>
            <a:spLocks noChangeArrowheads="1"/>
          </p:cNvSpPr>
          <p:nvPr/>
        </p:nvSpPr>
        <p:spPr bwMode="auto">
          <a:xfrm>
            <a:off x="2438400" y="4572000"/>
            <a:ext cx="1489075" cy="515938"/>
          </a:xfrm>
          <a:prstGeom prst="rect">
            <a:avLst/>
          </a:prstGeom>
          <a:noFill/>
          <a:ln w="12700">
            <a:noFill/>
            <a:miter lim="800000"/>
            <a:headEnd/>
            <a:tailEnd/>
          </a:ln>
          <a:effectLst/>
        </p:spPr>
        <p:txBody>
          <a:bodyPr wrap="none" lIns="90488" tIns="44450" rIns="90488" bIns="44450">
            <a:spAutoFit/>
          </a:bodyPr>
          <a:lstStyle/>
          <a:p>
            <a:pPr>
              <a:defRPr/>
            </a:pPr>
            <a:r>
              <a:rPr lang="en-US" b="1">
                <a:effectLst>
                  <a:outerShdw blurRad="38100" dist="38100" dir="2700000" algn="tl">
                    <a:srgbClr val="FFFFFF"/>
                  </a:outerShdw>
                </a:effectLst>
                <a:cs typeface="+mn-cs"/>
              </a:rPr>
              <a:t>Red Sea</a:t>
            </a:r>
            <a:r>
              <a:rPr lang="en-US" b="1">
                <a:solidFill>
                  <a:srgbClr val="FCFEB9"/>
                </a:solidFill>
                <a:effectLst>
                  <a:outerShdw blurRad="38100" dist="38100" dir="2700000" algn="tl">
                    <a:srgbClr val="FFFFFF"/>
                  </a:outerShdw>
                </a:effectLst>
                <a:latin typeface="Times New Roman" pitchFamily="18" charset="0"/>
                <a:cs typeface="+mn-cs"/>
              </a:rPr>
              <a:t> </a:t>
            </a:r>
          </a:p>
        </p:txBody>
      </p:sp>
      <p:sp>
        <p:nvSpPr>
          <p:cNvPr id="154631" name="Rectangle 7"/>
          <p:cNvSpPr>
            <a:spLocks noChangeArrowheads="1"/>
          </p:cNvSpPr>
          <p:nvPr/>
        </p:nvSpPr>
        <p:spPr bwMode="auto">
          <a:xfrm>
            <a:off x="3581400" y="3124200"/>
            <a:ext cx="2727325" cy="1406525"/>
          </a:xfrm>
          <a:prstGeom prst="rect">
            <a:avLst/>
          </a:prstGeom>
          <a:noFill/>
          <a:ln w="12700">
            <a:noFill/>
            <a:miter lim="800000"/>
            <a:headEnd/>
            <a:tailEnd/>
          </a:ln>
          <a:effectLst/>
        </p:spPr>
        <p:txBody>
          <a:bodyPr wrap="none" lIns="90488" tIns="44450" rIns="90488" bIns="44450">
            <a:spAutoFit/>
          </a:bodyPr>
          <a:lstStyle/>
          <a:p>
            <a:pPr algn="ctr">
              <a:lnSpc>
                <a:spcPct val="90000"/>
              </a:lnSpc>
              <a:defRPr/>
            </a:pPr>
            <a:r>
              <a:rPr lang="en-US" sz="4800" b="1">
                <a:solidFill>
                  <a:schemeClr val="bg2"/>
                </a:solidFill>
                <a:effectLst>
                  <a:outerShdw blurRad="38100" dist="38100" dir="2700000" algn="tl">
                    <a:srgbClr val="FFFFFF"/>
                  </a:outerShdw>
                </a:effectLst>
                <a:cs typeface="+mn-cs"/>
              </a:rPr>
              <a:t>Sinai</a:t>
            </a:r>
          </a:p>
          <a:p>
            <a:pPr algn="ctr">
              <a:lnSpc>
                <a:spcPct val="90000"/>
              </a:lnSpc>
              <a:defRPr/>
            </a:pPr>
            <a:r>
              <a:rPr lang="en-US" sz="4800" b="1">
                <a:solidFill>
                  <a:schemeClr val="bg2"/>
                </a:solidFill>
                <a:effectLst>
                  <a:outerShdw blurRad="38100" dist="38100" dir="2700000" algn="tl">
                    <a:srgbClr val="FFFFFF"/>
                  </a:outerShdw>
                </a:effectLst>
                <a:cs typeface="+mn-cs"/>
              </a:rPr>
              <a:t>Peninsula</a:t>
            </a:r>
            <a:endParaRPr lang="en-US" sz="4000" b="1">
              <a:solidFill>
                <a:srgbClr val="000000"/>
              </a:solidFill>
              <a:effectLst>
                <a:outerShdw blurRad="38100" dist="38100" dir="2700000" algn="tl">
                  <a:srgbClr val="FFFFFF"/>
                </a:outerShdw>
              </a:effectLst>
              <a:latin typeface="Times New Roman" pitchFamily="18" charset="0"/>
              <a:cs typeface="+mn-cs"/>
            </a:endParaRPr>
          </a:p>
        </p:txBody>
      </p:sp>
      <p:sp>
        <p:nvSpPr>
          <p:cNvPr id="154632" name="Rectangle 8"/>
          <p:cNvSpPr>
            <a:spLocks noChangeArrowheads="1"/>
          </p:cNvSpPr>
          <p:nvPr/>
        </p:nvSpPr>
        <p:spPr bwMode="auto">
          <a:xfrm>
            <a:off x="6553200" y="228600"/>
            <a:ext cx="2389188" cy="911225"/>
          </a:xfrm>
          <a:prstGeom prst="rect">
            <a:avLst/>
          </a:prstGeom>
          <a:noFill/>
          <a:ln w="12700">
            <a:noFill/>
            <a:miter lim="800000"/>
            <a:headEnd/>
            <a:tailEnd/>
          </a:ln>
          <a:effectLst/>
        </p:spPr>
        <p:txBody>
          <a:bodyPr wrap="none" lIns="90488" tIns="44450" rIns="90488" bIns="44450">
            <a:spAutoFit/>
          </a:bodyPr>
          <a:lstStyle/>
          <a:p>
            <a:pPr>
              <a:defRPr/>
            </a:pPr>
            <a:r>
              <a:rPr lang="en-US" sz="5400" b="1">
                <a:solidFill>
                  <a:schemeClr val="bg2"/>
                </a:solidFill>
                <a:effectLst>
                  <a:outerShdw blurRad="38100" dist="38100" dir="2700000" algn="tl">
                    <a:srgbClr val="FFFFFF"/>
                  </a:outerShdw>
                </a:effectLst>
                <a:cs typeface="+mn-cs"/>
              </a:rPr>
              <a:t>Canaan</a:t>
            </a:r>
            <a:endParaRPr lang="en-US" sz="4400" b="1">
              <a:solidFill>
                <a:srgbClr val="FFFFFF"/>
              </a:solidFill>
              <a:effectLst>
                <a:outerShdw blurRad="38100" dist="38100" dir="2700000" algn="tl">
                  <a:srgbClr val="000000"/>
                </a:outerShdw>
              </a:effectLst>
              <a:latin typeface="Times New Roman" pitchFamily="18" charset="0"/>
              <a:cs typeface="+mn-cs"/>
            </a:endParaRPr>
          </a:p>
        </p:txBody>
      </p:sp>
      <p:sp>
        <p:nvSpPr>
          <p:cNvPr id="154633" name="Rectangle 9"/>
          <p:cNvSpPr>
            <a:spLocks noChangeArrowheads="1"/>
          </p:cNvSpPr>
          <p:nvPr/>
        </p:nvSpPr>
        <p:spPr bwMode="auto">
          <a:xfrm>
            <a:off x="228600" y="152400"/>
            <a:ext cx="2819400" cy="1550988"/>
          </a:xfrm>
          <a:prstGeom prst="rect">
            <a:avLst/>
          </a:prstGeom>
          <a:noFill/>
          <a:ln w="12700">
            <a:noFill/>
            <a:miter lim="800000"/>
            <a:headEnd/>
            <a:tailEnd/>
          </a:ln>
          <a:effectLst/>
        </p:spPr>
        <p:txBody>
          <a:bodyPr lIns="90488" tIns="44450" rIns="90488" bIns="44450">
            <a:spAutoFit/>
          </a:bodyPr>
          <a:lstStyle/>
          <a:p>
            <a:pPr algn="ctr">
              <a:defRPr/>
            </a:pPr>
            <a:r>
              <a:rPr lang="en-US" sz="3200" b="1" u="sng">
                <a:solidFill>
                  <a:srgbClr val="F6832C"/>
                </a:solidFill>
                <a:effectLst>
                  <a:outerShdw blurRad="38100" dist="38100" dir="2700000" algn="tl">
                    <a:srgbClr val="FFFFFF"/>
                  </a:outerShdw>
                </a:effectLst>
                <a:cs typeface="+mn-cs"/>
              </a:rPr>
              <a:t>The Journey to the Promised Land</a:t>
            </a:r>
            <a:endParaRPr lang="en-US" b="1" u="sng">
              <a:solidFill>
                <a:srgbClr val="FAFD00"/>
              </a:solidFill>
              <a:effectLst>
                <a:outerShdw blurRad="38100" dist="38100" dir="2700000" algn="tl">
                  <a:srgbClr val="FFFFFF"/>
                </a:outerShdw>
              </a:effectLst>
              <a:cs typeface="+mn-cs"/>
            </a:endParaRPr>
          </a:p>
        </p:txBody>
      </p:sp>
      <p:sp>
        <p:nvSpPr>
          <p:cNvPr id="91145" name="Rectangle 10"/>
          <p:cNvSpPr>
            <a:spLocks noChangeArrowheads="1"/>
          </p:cNvSpPr>
          <p:nvPr/>
        </p:nvSpPr>
        <p:spPr bwMode="auto">
          <a:xfrm>
            <a:off x="409575" y="6103938"/>
            <a:ext cx="1806575" cy="514350"/>
          </a:xfrm>
          <a:prstGeom prst="rect">
            <a:avLst/>
          </a:prstGeom>
          <a:noFill/>
          <a:ln w="12700">
            <a:noFill/>
            <a:miter lim="800000"/>
            <a:headEnd/>
            <a:tailEnd/>
          </a:ln>
        </p:spPr>
        <p:txBody>
          <a:bodyPr lIns="90488" tIns="44450" rIns="90488" bIns="44450">
            <a:spAutoFit/>
          </a:bodyPr>
          <a:lstStyle/>
          <a:p>
            <a:r>
              <a:rPr lang="en-US" sz="1400">
                <a:solidFill>
                  <a:schemeClr val="bg2"/>
                </a:solidFill>
              </a:rPr>
              <a:t>NASA Photo</a:t>
            </a:r>
          </a:p>
          <a:p>
            <a:r>
              <a:rPr lang="en-US" sz="1400">
                <a:solidFill>
                  <a:schemeClr val="bg2"/>
                </a:solidFill>
              </a:rPr>
              <a:t>ttaylor@midwest.net</a:t>
            </a:r>
          </a:p>
        </p:txBody>
      </p:sp>
      <p:sp>
        <p:nvSpPr>
          <p:cNvPr id="91146" name="AutoShape 11"/>
          <p:cNvSpPr>
            <a:spLocks noChangeArrowheads="1"/>
          </p:cNvSpPr>
          <p:nvPr/>
        </p:nvSpPr>
        <p:spPr bwMode="auto">
          <a:xfrm>
            <a:off x="2360613" y="3168650"/>
            <a:ext cx="1320800" cy="506413"/>
          </a:xfrm>
          <a:prstGeom prst="rightArrow">
            <a:avLst>
              <a:gd name="adj1" fmla="val 50000"/>
              <a:gd name="adj2" fmla="val 130419"/>
            </a:avLst>
          </a:prstGeom>
          <a:solidFill>
            <a:srgbClr val="FAFD00"/>
          </a:solidFill>
          <a:ln w="12700">
            <a:solidFill>
              <a:srgbClr val="FCFEB9"/>
            </a:solidFill>
            <a:miter lim="800000"/>
            <a:headEnd/>
            <a:tailEnd/>
          </a:ln>
        </p:spPr>
        <p:txBody>
          <a:bodyPr wrap="none" anchor="ctr"/>
          <a:lstStyle/>
          <a:p>
            <a:endParaRPr lang="en-US"/>
          </a:p>
        </p:txBody>
      </p:sp>
      <p:sp>
        <p:nvSpPr>
          <p:cNvPr id="154636" name="Rectangle 12"/>
          <p:cNvSpPr>
            <a:spLocks noChangeArrowheads="1"/>
          </p:cNvSpPr>
          <p:nvPr/>
        </p:nvSpPr>
        <p:spPr bwMode="auto">
          <a:xfrm>
            <a:off x="741363" y="3651250"/>
            <a:ext cx="2876550" cy="638175"/>
          </a:xfrm>
          <a:prstGeom prst="rect">
            <a:avLst/>
          </a:prstGeom>
          <a:noFill/>
          <a:ln w="12700">
            <a:noFill/>
            <a:miter lim="800000"/>
            <a:headEnd/>
            <a:tailEnd/>
          </a:ln>
          <a:effectLst/>
        </p:spPr>
        <p:txBody>
          <a:bodyPr wrap="none" lIns="90488" tIns="44450" rIns="90488" bIns="44450">
            <a:spAutoFit/>
          </a:bodyPr>
          <a:lstStyle/>
          <a:p>
            <a:pPr>
              <a:defRPr/>
            </a:pPr>
            <a:r>
              <a:rPr lang="en-US" sz="3600" b="1" dirty="0">
                <a:solidFill>
                  <a:srgbClr val="FF3300"/>
                </a:solidFill>
                <a:effectLst>
                  <a:outerShdw blurRad="38100" dist="38100" dir="2700000" algn="tl">
                    <a:srgbClr val="FFFFFF"/>
                  </a:outerShdw>
                </a:effectLst>
                <a:cs typeface="+mn-cs"/>
              </a:rPr>
              <a:t>Quail/Manna</a:t>
            </a:r>
            <a:endParaRPr lang="en-US" sz="3600" b="1" u="sng" dirty="0">
              <a:solidFill>
                <a:srgbClr val="FAFD00"/>
              </a:solidFill>
              <a:effectLst>
                <a:outerShdw blurRad="38100" dist="38100" dir="2700000" algn="tl">
                  <a:srgbClr val="FFFFFF"/>
                </a:outerShdw>
              </a:effectLst>
              <a:cs typeface="+mn-cs"/>
            </a:endParaRPr>
          </a:p>
        </p:txBody>
      </p:sp>
      <p:sp>
        <p:nvSpPr>
          <p:cNvPr id="91148" name="AutoShape 13"/>
          <p:cNvSpPr>
            <a:spLocks noChangeArrowheads="1"/>
          </p:cNvSpPr>
          <p:nvPr/>
        </p:nvSpPr>
        <p:spPr bwMode="auto">
          <a:xfrm flipH="1">
            <a:off x="5257800" y="5486400"/>
            <a:ext cx="1320800" cy="506413"/>
          </a:xfrm>
          <a:prstGeom prst="rightArrow">
            <a:avLst>
              <a:gd name="adj1" fmla="val 50000"/>
              <a:gd name="adj2" fmla="val 130419"/>
            </a:avLst>
          </a:prstGeom>
          <a:solidFill>
            <a:srgbClr val="FAFD00"/>
          </a:solidFill>
          <a:ln w="12700">
            <a:solidFill>
              <a:srgbClr val="FCFEB9"/>
            </a:solidFill>
            <a:miter lim="800000"/>
            <a:headEnd/>
            <a:tailEnd/>
          </a:ln>
        </p:spPr>
        <p:txBody>
          <a:bodyPr wrap="none" anchor="ctr"/>
          <a:lstStyle/>
          <a:p>
            <a:endParaRPr lang="en-US"/>
          </a:p>
        </p:txBody>
      </p:sp>
      <p:sp>
        <p:nvSpPr>
          <p:cNvPr id="154638" name="Rectangle 14"/>
          <p:cNvSpPr>
            <a:spLocks noChangeArrowheads="1"/>
          </p:cNvSpPr>
          <p:nvPr/>
        </p:nvSpPr>
        <p:spPr bwMode="auto">
          <a:xfrm>
            <a:off x="6705600" y="5410200"/>
            <a:ext cx="2133600" cy="698500"/>
          </a:xfrm>
          <a:prstGeom prst="rect">
            <a:avLst/>
          </a:prstGeom>
          <a:noFill/>
          <a:ln w="12700">
            <a:noFill/>
            <a:miter lim="800000"/>
            <a:headEnd/>
            <a:tailEnd/>
          </a:ln>
          <a:effectLst/>
        </p:spPr>
        <p:txBody>
          <a:bodyPr wrap="none" lIns="90488" tIns="44450" rIns="90488" bIns="44450">
            <a:spAutoFit/>
          </a:bodyPr>
          <a:lstStyle/>
          <a:p>
            <a:pPr>
              <a:defRPr/>
            </a:pPr>
            <a:r>
              <a:rPr lang="en-US" sz="4000" b="1">
                <a:solidFill>
                  <a:srgbClr val="FAFD00"/>
                </a:solidFill>
                <a:effectLst>
                  <a:outerShdw blurRad="38100" dist="38100" dir="2700000" algn="tl">
                    <a:srgbClr val="FFFFFF"/>
                  </a:outerShdw>
                </a:effectLst>
                <a:cs typeface="+mn-cs"/>
              </a:rPr>
              <a:t>Mt. Sinai</a:t>
            </a:r>
            <a:endParaRPr lang="en-US" sz="4000" b="1" u="sng">
              <a:solidFill>
                <a:srgbClr val="FAFD00"/>
              </a:solidFill>
              <a:effectLst>
                <a:outerShdw blurRad="38100" dist="38100" dir="2700000" algn="tl">
                  <a:srgbClr val="FFFFFF"/>
                </a:outerShdw>
              </a:effectLst>
              <a:cs typeface="+mn-cs"/>
            </a:endParaRPr>
          </a:p>
        </p:txBody>
      </p:sp>
      <p:sp>
        <p:nvSpPr>
          <p:cNvPr id="91150" name="AutoShape 15"/>
          <p:cNvSpPr>
            <a:spLocks noChangeArrowheads="1"/>
          </p:cNvSpPr>
          <p:nvPr/>
        </p:nvSpPr>
        <p:spPr bwMode="auto">
          <a:xfrm>
            <a:off x="5562600" y="1981200"/>
            <a:ext cx="1320800" cy="506413"/>
          </a:xfrm>
          <a:prstGeom prst="rightArrow">
            <a:avLst>
              <a:gd name="adj1" fmla="val 50000"/>
              <a:gd name="adj2" fmla="val 130419"/>
            </a:avLst>
          </a:prstGeom>
          <a:solidFill>
            <a:srgbClr val="FAFD00"/>
          </a:solidFill>
          <a:ln w="12700">
            <a:solidFill>
              <a:srgbClr val="FCFEB9"/>
            </a:solidFill>
            <a:miter lim="800000"/>
            <a:headEnd/>
            <a:tailEnd/>
          </a:ln>
        </p:spPr>
        <p:txBody>
          <a:bodyPr wrap="none" anchor="ctr"/>
          <a:lstStyle/>
          <a:p>
            <a:endParaRPr lang="en-US"/>
          </a:p>
        </p:txBody>
      </p:sp>
      <p:sp>
        <p:nvSpPr>
          <p:cNvPr id="154640" name="Rectangle 16"/>
          <p:cNvSpPr>
            <a:spLocks noChangeArrowheads="1"/>
          </p:cNvSpPr>
          <p:nvPr/>
        </p:nvSpPr>
        <p:spPr bwMode="auto">
          <a:xfrm>
            <a:off x="3581400" y="1905000"/>
            <a:ext cx="1879600" cy="698500"/>
          </a:xfrm>
          <a:prstGeom prst="rect">
            <a:avLst/>
          </a:prstGeom>
          <a:noFill/>
          <a:ln w="12700">
            <a:noFill/>
            <a:miter lim="800000"/>
            <a:headEnd/>
            <a:tailEnd/>
          </a:ln>
          <a:effectLst/>
        </p:spPr>
        <p:txBody>
          <a:bodyPr wrap="none" lIns="90488" tIns="44450" rIns="90488" bIns="44450">
            <a:spAutoFit/>
          </a:bodyPr>
          <a:lstStyle/>
          <a:p>
            <a:pPr>
              <a:defRPr/>
            </a:pPr>
            <a:r>
              <a:rPr lang="en-US" sz="4000" b="1">
                <a:solidFill>
                  <a:srgbClr val="FF3300"/>
                </a:solidFill>
                <a:effectLst>
                  <a:outerShdw blurRad="38100" dist="38100" dir="2700000" algn="tl">
                    <a:srgbClr val="FFFFFF"/>
                  </a:outerShdw>
                </a:effectLst>
                <a:cs typeface="+mn-cs"/>
              </a:rPr>
              <a:t>12 Spies</a:t>
            </a:r>
            <a:endParaRPr lang="en-US" sz="4000" b="1" u="sng">
              <a:solidFill>
                <a:srgbClr val="FAFD00"/>
              </a:solidFill>
              <a:effectLst>
                <a:outerShdw blurRad="38100" dist="38100" dir="2700000" algn="tl">
                  <a:srgbClr val="FFFFFF"/>
                </a:outerShdw>
              </a:effectLst>
              <a:cs typeface="+mn-cs"/>
            </a:endParaRPr>
          </a:p>
        </p:txBody>
      </p:sp>
      <p:sp>
        <p:nvSpPr>
          <p:cNvPr id="154643" name="Freeform 19"/>
          <p:cNvSpPr>
            <a:spLocks/>
          </p:cNvSpPr>
          <p:nvPr/>
        </p:nvSpPr>
        <p:spPr bwMode="auto">
          <a:xfrm>
            <a:off x="2190750" y="1504950"/>
            <a:ext cx="6781800" cy="4133850"/>
          </a:xfrm>
          <a:custGeom>
            <a:avLst/>
            <a:gdLst>
              <a:gd name="T0" fmla="*/ 0 w 4272"/>
              <a:gd name="T1" fmla="*/ 1874996341 h 2604"/>
              <a:gd name="T2" fmla="*/ 272176850 w 4272"/>
              <a:gd name="T3" fmla="*/ 1935480068 h 2604"/>
              <a:gd name="T4" fmla="*/ 604837422 w 4272"/>
              <a:gd name="T5" fmla="*/ 2147483647 h 2604"/>
              <a:gd name="T6" fmla="*/ 483869977 w 4272"/>
              <a:gd name="T7" fmla="*/ 2147483647 h 2604"/>
              <a:gd name="T8" fmla="*/ 544353700 w 4272"/>
              <a:gd name="T9" fmla="*/ 2147483647 h 2604"/>
              <a:gd name="T10" fmla="*/ 725804867 w 4272"/>
              <a:gd name="T11" fmla="*/ 2147483647 h 2604"/>
              <a:gd name="T12" fmla="*/ 1058465538 w 4272"/>
              <a:gd name="T13" fmla="*/ 2147483647 h 2604"/>
              <a:gd name="T14" fmla="*/ 1572577178 w 4272"/>
              <a:gd name="T15" fmla="*/ 1965721932 h 2604"/>
              <a:gd name="T16" fmla="*/ 1784270603 w 4272"/>
              <a:gd name="T17" fmla="*/ 2026205659 h 2604"/>
              <a:gd name="T18" fmla="*/ 1995963631 w 4272"/>
              <a:gd name="T19" fmla="*/ 2147483647 h 2604"/>
              <a:gd name="T20" fmla="*/ 2116931076 w 4272"/>
              <a:gd name="T21" fmla="*/ 2147483647 h 2604"/>
              <a:gd name="T22" fmla="*/ 2147483647 w 4272"/>
              <a:gd name="T23" fmla="*/ 2147483647 h 2604"/>
              <a:gd name="T24" fmla="*/ 2147483647 w 4272"/>
              <a:gd name="T25" fmla="*/ 2147483647 h 2604"/>
              <a:gd name="T26" fmla="*/ 2147483647 w 4272"/>
              <a:gd name="T27" fmla="*/ 2147483647 h 2604"/>
              <a:gd name="T28" fmla="*/ 2147483647 w 4272"/>
              <a:gd name="T29" fmla="*/ 2147483647 h 2604"/>
              <a:gd name="T30" fmla="*/ 2147483647 w 4272"/>
              <a:gd name="T31" fmla="*/ 2147483647 h 2604"/>
              <a:gd name="T32" fmla="*/ 2147483647 w 4272"/>
              <a:gd name="T33" fmla="*/ 2147483647 h 2604"/>
              <a:gd name="T34" fmla="*/ 2147483647 w 4272"/>
              <a:gd name="T35" fmla="*/ 2147483647 h 2604"/>
              <a:gd name="T36" fmla="*/ 2147483647 w 4272"/>
              <a:gd name="T37" fmla="*/ 2147483647 h 2604"/>
              <a:gd name="T38" fmla="*/ 2147483647 w 4272"/>
              <a:gd name="T39" fmla="*/ 2147483647 h 2604"/>
              <a:gd name="T40" fmla="*/ 2147483647 w 4272"/>
              <a:gd name="T41" fmla="*/ 2147483647 h 2604"/>
              <a:gd name="T42" fmla="*/ 2147483647 w 4272"/>
              <a:gd name="T43" fmla="*/ 2147483647 h 2604"/>
              <a:gd name="T44" fmla="*/ 2147483647 w 4272"/>
              <a:gd name="T45" fmla="*/ 2147483647 h 2604"/>
              <a:gd name="T46" fmla="*/ 2147483647 w 4272"/>
              <a:gd name="T47" fmla="*/ 2147483647 h 2604"/>
              <a:gd name="T48" fmla="*/ 2147483647 w 4272"/>
              <a:gd name="T49" fmla="*/ 2147483647 h 2604"/>
              <a:gd name="T50" fmla="*/ 2147483647 w 4272"/>
              <a:gd name="T51" fmla="*/ 2147483647 h 2604"/>
              <a:gd name="T52" fmla="*/ 2147483647 w 4272"/>
              <a:gd name="T53" fmla="*/ 2147483647 h 2604"/>
              <a:gd name="T54" fmla="*/ 2147483647 w 4272"/>
              <a:gd name="T55" fmla="*/ 2147483647 h 2604"/>
              <a:gd name="T56" fmla="*/ 2147483647 w 4272"/>
              <a:gd name="T57" fmla="*/ 2147483647 h 2604"/>
              <a:gd name="T58" fmla="*/ 2147483647 w 4272"/>
              <a:gd name="T59" fmla="*/ 2147483647 h 2604"/>
              <a:gd name="T60" fmla="*/ 2147483647 w 4272"/>
              <a:gd name="T61" fmla="*/ 2147483647 h 2604"/>
              <a:gd name="T62" fmla="*/ 2147483647 w 4272"/>
              <a:gd name="T63" fmla="*/ 2147483647 h 2604"/>
              <a:gd name="T64" fmla="*/ 2147483647 w 4272"/>
              <a:gd name="T65" fmla="*/ 2147483647 h 2604"/>
              <a:gd name="T66" fmla="*/ 2147483647 w 4272"/>
              <a:gd name="T67" fmla="*/ 2147483647 h 2604"/>
              <a:gd name="T68" fmla="*/ 2147483647 w 4272"/>
              <a:gd name="T69" fmla="*/ 2147483647 h 2604"/>
              <a:gd name="T70" fmla="*/ 2147483647 w 4272"/>
              <a:gd name="T71" fmla="*/ 1965721932 h 2604"/>
              <a:gd name="T72" fmla="*/ 2147483647 w 4272"/>
              <a:gd name="T73" fmla="*/ 1602819171 h 2604"/>
              <a:gd name="T74" fmla="*/ 2147483647 w 4272"/>
              <a:gd name="T75" fmla="*/ 1270158671 h 2604"/>
              <a:gd name="T76" fmla="*/ 2147483647 w 4272"/>
              <a:gd name="T77" fmla="*/ 1300400534 h 2604"/>
              <a:gd name="T78" fmla="*/ 2147483647 w 4272"/>
              <a:gd name="T79" fmla="*/ 1360884262 h 2604"/>
              <a:gd name="T80" fmla="*/ 2147483647 w 4272"/>
              <a:gd name="T81" fmla="*/ 1723787022 h 2604"/>
              <a:gd name="T82" fmla="*/ 2147483647 w 4272"/>
              <a:gd name="T83" fmla="*/ 2116931250 h 2604"/>
              <a:gd name="T84" fmla="*/ 2147483647 w 4272"/>
              <a:gd name="T85" fmla="*/ 2147483647 h 2604"/>
              <a:gd name="T86" fmla="*/ 2147483647 w 4272"/>
              <a:gd name="T87" fmla="*/ 2147483647 h 2604"/>
              <a:gd name="T88" fmla="*/ 2147483647 w 4272"/>
              <a:gd name="T89" fmla="*/ 2147483647 h 2604"/>
              <a:gd name="T90" fmla="*/ 2147483647 w 4272"/>
              <a:gd name="T91" fmla="*/ 2147173114 h 2604"/>
              <a:gd name="T92" fmla="*/ 2147483647 w 4272"/>
              <a:gd name="T93" fmla="*/ 2056447523 h 2604"/>
              <a:gd name="T94" fmla="*/ 2147483647 w 4272"/>
              <a:gd name="T95" fmla="*/ 1784270750 h 2604"/>
              <a:gd name="T96" fmla="*/ 2147483647 w 4272"/>
              <a:gd name="T97" fmla="*/ 1391126125 h 2604"/>
              <a:gd name="T98" fmla="*/ 2147483647 w 4272"/>
              <a:gd name="T99" fmla="*/ 1088707489 h 2604"/>
              <a:gd name="T100" fmla="*/ 2147483647 w 4272"/>
              <a:gd name="T101" fmla="*/ 997981898 h 2604"/>
              <a:gd name="T102" fmla="*/ 2147483647 w 4272"/>
              <a:gd name="T103" fmla="*/ 907256307 h 2604"/>
              <a:gd name="T104" fmla="*/ 2147483647 w 4272"/>
              <a:gd name="T105" fmla="*/ 241935008 h 2604"/>
              <a:gd name="T106" fmla="*/ 2147483647 w 4272"/>
              <a:gd name="T107" fmla="*/ 60483752 h 2604"/>
              <a:gd name="T108" fmla="*/ 2147483647 w 4272"/>
              <a:gd name="T109" fmla="*/ 90725616 h 2604"/>
              <a:gd name="T110" fmla="*/ 2147483647 w 4272"/>
              <a:gd name="T111" fmla="*/ 0 h 26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72"/>
              <a:gd name="T169" fmla="*/ 0 h 2604"/>
              <a:gd name="T170" fmla="*/ 4272 w 4272"/>
              <a:gd name="T171" fmla="*/ 2604 h 26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72" h="2604">
                <a:moveTo>
                  <a:pt x="0" y="744"/>
                </a:moveTo>
                <a:cubicBezTo>
                  <a:pt x="30" y="754"/>
                  <a:pt x="83" y="760"/>
                  <a:pt x="108" y="768"/>
                </a:cubicBezTo>
                <a:cubicBezTo>
                  <a:pt x="175" y="790"/>
                  <a:pt x="219" y="874"/>
                  <a:pt x="240" y="936"/>
                </a:cubicBezTo>
                <a:cubicBezTo>
                  <a:pt x="229" y="982"/>
                  <a:pt x="207" y="1012"/>
                  <a:pt x="192" y="1056"/>
                </a:cubicBezTo>
                <a:cubicBezTo>
                  <a:pt x="200" y="1068"/>
                  <a:pt x="204" y="1084"/>
                  <a:pt x="216" y="1092"/>
                </a:cubicBezTo>
                <a:cubicBezTo>
                  <a:pt x="237" y="1105"/>
                  <a:pt x="288" y="1116"/>
                  <a:pt x="288" y="1116"/>
                </a:cubicBezTo>
                <a:cubicBezTo>
                  <a:pt x="344" y="1105"/>
                  <a:pt x="385" y="1094"/>
                  <a:pt x="420" y="1044"/>
                </a:cubicBezTo>
                <a:cubicBezTo>
                  <a:pt x="492" y="943"/>
                  <a:pt x="489" y="825"/>
                  <a:pt x="624" y="780"/>
                </a:cubicBezTo>
                <a:cubicBezTo>
                  <a:pt x="627" y="781"/>
                  <a:pt x="700" y="798"/>
                  <a:pt x="708" y="804"/>
                </a:cubicBezTo>
                <a:cubicBezTo>
                  <a:pt x="739" y="829"/>
                  <a:pt x="792" y="888"/>
                  <a:pt x="792" y="888"/>
                </a:cubicBezTo>
                <a:cubicBezTo>
                  <a:pt x="828" y="995"/>
                  <a:pt x="818" y="1113"/>
                  <a:pt x="840" y="1224"/>
                </a:cubicBezTo>
                <a:cubicBezTo>
                  <a:pt x="868" y="1364"/>
                  <a:pt x="918" y="1502"/>
                  <a:pt x="996" y="1620"/>
                </a:cubicBezTo>
                <a:cubicBezTo>
                  <a:pt x="1026" y="1665"/>
                  <a:pt x="1023" y="1727"/>
                  <a:pt x="1044" y="1776"/>
                </a:cubicBezTo>
                <a:cubicBezTo>
                  <a:pt x="1050" y="1789"/>
                  <a:pt x="1062" y="1799"/>
                  <a:pt x="1068" y="1812"/>
                </a:cubicBezTo>
                <a:cubicBezTo>
                  <a:pt x="1129" y="1934"/>
                  <a:pt x="1171" y="2044"/>
                  <a:pt x="1260" y="2148"/>
                </a:cubicBezTo>
                <a:cubicBezTo>
                  <a:pt x="1301" y="2196"/>
                  <a:pt x="1317" y="2230"/>
                  <a:pt x="1368" y="2268"/>
                </a:cubicBezTo>
                <a:cubicBezTo>
                  <a:pt x="1405" y="2378"/>
                  <a:pt x="1509" y="2460"/>
                  <a:pt x="1596" y="2532"/>
                </a:cubicBezTo>
                <a:cubicBezTo>
                  <a:pt x="1616" y="2549"/>
                  <a:pt x="1657" y="2571"/>
                  <a:pt x="1680" y="2580"/>
                </a:cubicBezTo>
                <a:cubicBezTo>
                  <a:pt x="1703" y="2589"/>
                  <a:pt x="1752" y="2604"/>
                  <a:pt x="1752" y="2604"/>
                </a:cubicBezTo>
                <a:cubicBezTo>
                  <a:pt x="1772" y="2602"/>
                  <a:pt x="1861" y="2600"/>
                  <a:pt x="1896" y="2580"/>
                </a:cubicBezTo>
                <a:cubicBezTo>
                  <a:pt x="1921" y="2566"/>
                  <a:pt x="1968" y="2532"/>
                  <a:pt x="1968" y="2532"/>
                </a:cubicBezTo>
                <a:cubicBezTo>
                  <a:pt x="2024" y="2448"/>
                  <a:pt x="1992" y="2476"/>
                  <a:pt x="2052" y="2436"/>
                </a:cubicBezTo>
                <a:cubicBezTo>
                  <a:pt x="2080" y="2395"/>
                  <a:pt x="2107" y="2368"/>
                  <a:pt x="2148" y="2340"/>
                </a:cubicBezTo>
                <a:cubicBezTo>
                  <a:pt x="2165" y="2314"/>
                  <a:pt x="2191" y="2294"/>
                  <a:pt x="2208" y="2268"/>
                </a:cubicBezTo>
                <a:cubicBezTo>
                  <a:pt x="2215" y="2257"/>
                  <a:pt x="2213" y="2243"/>
                  <a:pt x="2220" y="2232"/>
                </a:cubicBezTo>
                <a:cubicBezTo>
                  <a:pt x="2229" y="2218"/>
                  <a:pt x="2245" y="2209"/>
                  <a:pt x="2256" y="2196"/>
                </a:cubicBezTo>
                <a:cubicBezTo>
                  <a:pt x="2288" y="2158"/>
                  <a:pt x="2287" y="2140"/>
                  <a:pt x="2304" y="2088"/>
                </a:cubicBezTo>
                <a:cubicBezTo>
                  <a:pt x="2309" y="2074"/>
                  <a:pt x="2322" y="2065"/>
                  <a:pt x="2328" y="2052"/>
                </a:cubicBezTo>
                <a:cubicBezTo>
                  <a:pt x="2338" y="2029"/>
                  <a:pt x="2352" y="1980"/>
                  <a:pt x="2352" y="1980"/>
                </a:cubicBezTo>
                <a:cubicBezTo>
                  <a:pt x="2368" y="1870"/>
                  <a:pt x="2397" y="1764"/>
                  <a:pt x="2424" y="1656"/>
                </a:cubicBezTo>
                <a:cubicBezTo>
                  <a:pt x="2430" y="1631"/>
                  <a:pt x="2443" y="1609"/>
                  <a:pt x="2448" y="1584"/>
                </a:cubicBezTo>
                <a:cubicBezTo>
                  <a:pt x="2468" y="1485"/>
                  <a:pt x="2497" y="1389"/>
                  <a:pt x="2532" y="1296"/>
                </a:cubicBezTo>
                <a:cubicBezTo>
                  <a:pt x="2545" y="1261"/>
                  <a:pt x="2548" y="1210"/>
                  <a:pt x="2556" y="1176"/>
                </a:cubicBezTo>
                <a:cubicBezTo>
                  <a:pt x="2573" y="1098"/>
                  <a:pt x="2621" y="1037"/>
                  <a:pt x="2664" y="972"/>
                </a:cubicBezTo>
                <a:cubicBezTo>
                  <a:pt x="2671" y="961"/>
                  <a:pt x="2671" y="948"/>
                  <a:pt x="2676" y="936"/>
                </a:cubicBezTo>
                <a:cubicBezTo>
                  <a:pt x="2698" y="884"/>
                  <a:pt x="2729" y="827"/>
                  <a:pt x="2760" y="780"/>
                </a:cubicBezTo>
                <a:cubicBezTo>
                  <a:pt x="2776" y="716"/>
                  <a:pt x="2814" y="688"/>
                  <a:pt x="2856" y="636"/>
                </a:cubicBezTo>
                <a:cubicBezTo>
                  <a:pt x="2877" y="573"/>
                  <a:pt x="2937" y="562"/>
                  <a:pt x="2976" y="504"/>
                </a:cubicBezTo>
                <a:cubicBezTo>
                  <a:pt x="3008" y="508"/>
                  <a:pt x="3040" y="509"/>
                  <a:pt x="3072" y="516"/>
                </a:cubicBezTo>
                <a:cubicBezTo>
                  <a:pt x="3097" y="521"/>
                  <a:pt x="3144" y="540"/>
                  <a:pt x="3144" y="540"/>
                </a:cubicBezTo>
                <a:cubicBezTo>
                  <a:pt x="3181" y="595"/>
                  <a:pt x="3205" y="618"/>
                  <a:pt x="3216" y="684"/>
                </a:cubicBezTo>
                <a:cubicBezTo>
                  <a:pt x="3224" y="732"/>
                  <a:pt x="3232" y="794"/>
                  <a:pt x="3252" y="840"/>
                </a:cubicBezTo>
                <a:cubicBezTo>
                  <a:pt x="3297" y="945"/>
                  <a:pt x="3447" y="1023"/>
                  <a:pt x="3552" y="1044"/>
                </a:cubicBezTo>
                <a:cubicBezTo>
                  <a:pt x="3682" y="1037"/>
                  <a:pt x="3746" y="1043"/>
                  <a:pt x="3852" y="1008"/>
                </a:cubicBezTo>
                <a:cubicBezTo>
                  <a:pt x="3871" y="950"/>
                  <a:pt x="3890" y="907"/>
                  <a:pt x="3948" y="888"/>
                </a:cubicBezTo>
                <a:cubicBezTo>
                  <a:pt x="3956" y="876"/>
                  <a:pt x="3966" y="865"/>
                  <a:pt x="3972" y="852"/>
                </a:cubicBezTo>
                <a:cubicBezTo>
                  <a:pt x="3978" y="841"/>
                  <a:pt x="3978" y="827"/>
                  <a:pt x="3984" y="816"/>
                </a:cubicBezTo>
                <a:cubicBezTo>
                  <a:pt x="4061" y="677"/>
                  <a:pt x="4000" y="795"/>
                  <a:pt x="4068" y="708"/>
                </a:cubicBezTo>
                <a:cubicBezTo>
                  <a:pt x="4114" y="649"/>
                  <a:pt x="4136" y="604"/>
                  <a:pt x="4188" y="552"/>
                </a:cubicBezTo>
                <a:cubicBezTo>
                  <a:pt x="4200" y="512"/>
                  <a:pt x="4206" y="470"/>
                  <a:pt x="4224" y="432"/>
                </a:cubicBezTo>
                <a:cubicBezTo>
                  <a:pt x="4231" y="417"/>
                  <a:pt x="4251" y="410"/>
                  <a:pt x="4260" y="396"/>
                </a:cubicBezTo>
                <a:cubicBezTo>
                  <a:pt x="4267" y="385"/>
                  <a:pt x="4268" y="372"/>
                  <a:pt x="4272" y="360"/>
                </a:cubicBezTo>
                <a:cubicBezTo>
                  <a:pt x="4271" y="353"/>
                  <a:pt x="4256" y="128"/>
                  <a:pt x="4248" y="96"/>
                </a:cubicBezTo>
                <a:cubicBezTo>
                  <a:pt x="4241" y="70"/>
                  <a:pt x="4220" y="49"/>
                  <a:pt x="4212" y="24"/>
                </a:cubicBezTo>
                <a:cubicBezTo>
                  <a:pt x="4196" y="28"/>
                  <a:pt x="4178" y="45"/>
                  <a:pt x="4164" y="36"/>
                </a:cubicBezTo>
                <a:cubicBezTo>
                  <a:pt x="4153" y="29"/>
                  <a:pt x="4176" y="0"/>
                  <a:pt x="4176" y="0"/>
                </a:cubicBezTo>
              </a:path>
            </a:pathLst>
          </a:custGeom>
          <a:noFill/>
          <a:ln w="50800" cap="sq" cmpd="sng">
            <a:solidFill>
              <a:srgbClr val="FF0000"/>
            </a:solidFill>
            <a:prstDash val="solid"/>
            <a:round/>
            <a:headEnd type="oval" w="med" len="med"/>
            <a:tailEnd type="triangle" w="lg" len="lg"/>
          </a:ln>
        </p:spPr>
        <p:txBody>
          <a:bodyPr wrap="none" anchor="ctr"/>
          <a:lstStyle/>
          <a:p>
            <a:endParaRPr lang="en-US"/>
          </a:p>
        </p:txBody>
      </p:sp>
      <p:sp>
        <p:nvSpPr>
          <p:cNvPr id="154644" name="Text Box 20"/>
          <p:cNvSpPr txBox="1">
            <a:spLocks noChangeArrowheads="1"/>
          </p:cNvSpPr>
          <p:nvPr/>
        </p:nvSpPr>
        <p:spPr bwMode="auto">
          <a:xfrm>
            <a:off x="228600" y="2438400"/>
            <a:ext cx="2057400" cy="64135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3600" b="1">
                <a:solidFill>
                  <a:srgbClr val="FAFD00"/>
                </a:solidFill>
                <a:effectLst>
                  <a:outerShdw blurRad="38100" dist="38100" dir="2700000" algn="tl">
                    <a:srgbClr val="FFFFFF"/>
                  </a:outerShdw>
                </a:effectLst>
                <a:cs typeface="+mn-cs"/>
              </a:rPr>
              <a:t>Rameses</a:t>
            </a:r>
            <a:endParaRPr lang="en-US" sz="2400">
              <a:effectLst>
                <a:outerShdw blurRad="38100" dist="38100" dir="2700000" algn="tl">
                  <a:srgbClr val="FFFFFF"/>
                </a:outerShdw>
              </a:effectLst>
              <a:cs typeface="+mn-cs"/>
            </a:endParaRPr>
          </a:p>
        </p:txBody>
      </p:sp>
      <p:sp>
        <p:nvSpPr>
          <p:cNvPr id="154645" name="Rectangle 21"/>
          <p:cNvSpPr>
            <a:spLocks noChangeArrowheads="1"/>
          </p:cNvSpPr>
          <p:nvPr/>
        </p:nvSpPr>
        <p:spPr bwMode="auto">
          <a:xfrm>
            <a:off x="7339013" y="2286000"/>
            <a:ext cx="1804987" cy="393700"/>
          </a:xfrm>
          <a:prstGeom prst="rect">
            <a:avLst/>
          </a:prstGeom>
          <a:solidFill>
            <a:srgbClr val="FFFF00"/>
          </a:solidFill>
          <a:ln w="12700">
            <a:noFill/>
            <a:miter lim="800000"/>
            <a:headEnd/>
            <a:tailEnd/>
          </a:ln>
          <a:effectLst/>
        </p:spPr>
        <p:txBody>
          <a:bodyPr wrap="none" lIns="90488" tIns="44450" rIns="90488" bIns="44450">
            <a:spAutoFit/>
          </a:bodyPr>
          <a:lstStyle/>
          <a:p>
            <a:pPr>
              <a:defRPr/>
            </a:pPr>
            <a:r>
              <a:rPr lang="en-US" sz="2000" b="1">
                <a:solidFill>
                  <a:srgbClr val="0066FF"/>
                </a:solidFill>
                <a:effectLst>
                  <a:outerShdw blurRad="38100" dist="38100" dir="2700000" algn="tl">
                    <a:srgbClr val="000000"/>
                  </a:outerShdw>
                </a:effectLst>
                <a:cs typeface="+mn-cs"/>
              </a:rPr>
              <a:t>Plains of Moab</a:t>
            </a:r>
          </a:p>
        </p:txBody>
      </p:sp>
      <p:sp>
        <p:nvSpPr>
          <p:cNvPr id="154651" name="AutoShape 27"/>
          <p:cNvSpPr>
            <a:spLocks noChangeArrowheads="1"/>
          </p:cNvSpPr>
          <p:nvPr/>
        </p:nvSpPr>
        <p:spPr bwMode="auto">
          <a:xfrm>
            <a:off x="8851900" y="1752600"/>
            <a:ext cx="292100" cy="484188"/>
          </a:xfrm>
          <a:prstGeom prst="upArrow">
            <a:avLst>
              <a:gd name="adj1" fmla="val 50000"/>
              <a:gd name="adj2" fmla="val 41440"/>
            </a:avLst>
          </a:prstGeom>
          <a:solidFill>
            <a:srgbClr val="0066FF"/>
          </a:solidFill>
          <a:ln w="12700" cap="sq">
            <a:solidFill>
              <a:schemeClr val="tx1"/>
            </a:solidFill>
            <a:miter lim="800000"/>
            <a:headEnd type="none" w="sm" len="sm"/>
            <a:tailEnd type="none" w="sm" len="sm"/>
          </a:ln>
        </p:spPr>
        <p:txBody>
          <a:bodyPr vert="eaVert" wrap="none" anchor="ctr"/>
          <a:lstStyle/>
          <a:p>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4643"/>
                                        </p:tgtEl>
                                        <p:attrNameLst>
                                          <p:attrName>style.visibility</p:attrName>
                                        </p:attrNameLst>
                                      </p:cBhvr>
                                      <p:to>
                                        <p:strVal val="visible"/>
                                      </p:to>
                                    </p:set>
                                    <p:animEffect transition="in" filter="wipe(left)">
                                      <p:cBhvr>
                                        <p:cTn id="7" dur="5000"/>
                                        <p:tgtEl>
                                          <p:spTgt spid="154643"/>
                                        </p:tgtEl>
                                      </p:cBhvr>
                                    </p:animEffect>
                                  </p:childTnLst>
                                  <p:subTnLst>
                                    <p:audio>
                                      <p:cMediaNode vol="78000">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154645"/>
                                        </p:tgtEl>
                                        <p:attrNameLst>
                                          <p:attrName>style.visibility</p:attrName>
                                        </p:attrNameLst>
                                      </p:cBhvr>
                                      <p:to>
                                        <p:strVal val="visible"/>
                                      </p:to>
                                    </p:set>
                                    <p:anim from="(-#ppt_w/2)" to="(#ppt_x)" calcmode="lin" valueType="num">
                                      <p:cBhvr>
                                        <p:cTn id="12" dur="600" fill="hold">
                                          <p:stCondLst>
                                            <p:cond delay="0"/>
                                          </p:stCondLst>
                                        </p:cTn>
                                        <p:tgtEl>
                                          <p:spTgt spid="154645"/>
                                        </p:tgtEl>
                                        <p:attrNameLst>
                                          <p:attrName>ppt_x</p:attrName>
                                        </p:attrNameLst>
                                      </p:cBhvr>
                                    </p:anim>
                                    <p:anim from="0" to="-1.0" calcmode="lin" valueType="num">
                                      <p:cBhvr>
                                        <p:cTn id="13" dur="200" decel="50000" autoRev="1" fill="hold">
                                          <p:stCondLst>
                                            <p:cond delay="600"/>
                                          </p:stCondLst>
                                        </p:cTn>
                                        <p:tgtEl>
                                          <p:spTgt spid="154645"/>
                                        </p:tgtEl>
                                        <p:attrNameLst>
                                          <p:attrName>xshear</p:attrName>
                                        </p:attrNameLst>
                                      </p:cBhvr>
                                    </p:anim>
                                    <p:animScale>
                                      <p:cBhvr>
                                        <p:cTn id="14" dur="200" decel="100000" autoRev="1" fill="hold">
                                          <p:stCondLst>
                                            <p:cond delay="600"/>
                                          </p:stCondLst>
                                        </p:cTn>
                                        <p:tgtEl>
                                          <p:spTgt spid="154645"/>
                                        </p:tgtEl>
                                      </p:cBhvr>
                                      <p:from x="100000" y="100000"/>
                                      <p:to x="80000" y="100000"/>
                                    </p:animScale>
                                    <p:anim by="(#ppt_h/3+#ppt_w*0.1)" calcmode="lin" valueType="num">
                                      <p:cBhvr additive="sum">
                                        <p:cTn id="15" dur="200" decel="100000" autoRev="1" fill="hold">
                                          <p:stCondLst>
                                            <p:cond delay="600"/>
                                          </p:stCondLst>
                                        </p:cTn>
                                        <p:tgtEl>
                                          <p:spTgt spid="154645"/>
                                        </p:tgtEl>
                                        <p:attrNameLst>
                                          <p:attrName>ppt_x</p:attrName>
                                        </p:attrNameLst>
                                      </p:cBhvr>
                                    </p:anim>
                                  </p:childTnLst>
                                  <p:subTnLst>
                                    <p:audio>
                                      <p:cMediaNode>
                                        <p:cTn display="0" masterRel="sameClick">
                                          <p:stCondLst>
                                            <p:cond evt="begin" delay="0">
                                              <p:tn val="10"/>
                                            </p:cond>
                                          </p:stCondLst>
                                          <p:endCondLst>
                                            <p:cond evt="onStopAudio" delay="0">
                                              <p:tgtEl>
                                                <p:sldTgt/>
                                              </p:tgtEl>
                                            </p:cond>
                                          </p:endCondLst>
                                        </p:cTn>
                                        <p:tgtEl>
                                          <p:sndTgt r:embed="rId3" name="ISING.WAV"/>
                                        </p:tgtEl>
                                      </p:cMediaNode>
                                    </p:audio>
                                  </p:subTnLst>
                                </p:cTn>
                              </p:par>
                              <p:par>
                                <p:cTn id="16" presetID="34" presetClass="entr" presetSubtype="0" fill="hold" grpId="0" nodeType="withEffect">
                                  <p:stCondLst>
                                    <p:cond delay="0"/>
                                  </p:stCondLst>
                                  <p:childTnLst>
                                    <p:set>
                                      <p:cBhvr>
                                        <p:cTn id="17" dur="1" fill="hold">
                                          <p:stCondLst>
                                            <p:cond delay="0"/>
                                          </p:stCondLst>
                                        </p:cTn>
                                        <p:tgtEl>
                                          <p:spTgt spid="154651"/>
                                        </p:tgtEl>
                                        <p:attrNameLst>
                                          <p:attrName>style.visibility</p:attrName>
                                        </p:attrNameLst>
                                      </p:cBhvr>
                                      <p:to>
                                        <p:strVal val="visible"/>
                                      </p:to>
                                    </p:set>
                                    <p:anim from="(-#ppt_w/2)" to="(#ppt_x)" calcmode="lin" valueType="num">
                                      <p:cBhvr>
                                        <p:cTn id="18" dur="600" fill="hold">
                                          <p:stCondLst>
                                            <p:cond delay="0"/>
                                          </p:stCondLst>
                                        </p:cTn>
                                        <p:tgtEl>
                                          <p:spTgt spid="154651"/>
                                        </p:tgtEl>
                                        <p:attrNameLst>
                                          <p:attrName>ppt_x</p:attrName>
                                        </p:attrNameLst>
                                      </p:cBhvr>
                                    </p:anim>
                                    <p:anim from="0" to="-1.0" calcmode="lin" valueType="num">
                                      <p:cBhvr>
                                        <p:cTn id="19" dur="200" decel="50000" autoRev="1" fill="hold">
                                          <p:stCondLst>
                                            <p:cond delay="600"/>
                                          </p:stCondLst>
                                        </p:cTn>
                                        <p:tgtEl>
                                          <p:spTgt spid="154651"/>
                                        </p:tgtEl>
                                        <p:attrNameLst>
                                          <p:attrName>xshear</p:attrName>
                                        </p:attrNameLst>
                                      </p:cBhvr>
                                    </p:anim>
                                    <p:animScale>
                                      <p:cBhvr>
                                        <p:cTn id="20" dur="200" decel="100000" autoRev="1" fill="hold">
                                          <p:stCondLst>
                                            <p:cond delay="600"/>
                                          </p:stCondLst>
                                        </p:cTn>
                                        <p:tgtEl>
                                          <p:spTgt spid="154651"/>
                                        </p:tgtEl>
                                      </p:cBhvr>
                                      <p:from x="100000" y="100000"/>
                                      <p:to x="80000" y="100000"/>
                                    </p:animScale>
                                    <p:anim by="(#ppt_h/3+#ppt_w*0.1)" calcmode="lin" valueType="num">
                                      <p:cBhvr additive="sum">
                                        <p:cTn id="21" dur="200" decel="100000" autoRev="1" fill="hold">
                                          <p:stCondLst>
                                            <p:cond delay="600"/>
                                          </p:stCondLst>
                                        </p:cTn>
                                        <p:tgtEl>
                                          <p:spTgt spid="15465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3" grpId="0" animBg="1"/>
      <p:bldP spid="154645" grpId="0" animBg="1"/>
      <p:bldP spid="15465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descr="regions of israel viewed from the south"/>
          <p:cNvPicPr>
            <a:picLocks noChangeAspect="1" noChangeArrowheads="1"/>
          </p:cNvPicPr>
          <p:nvPr/>
        </p:nvPicPr>
        <p:blipFill>
          <a:blip r:embed="rId4"/>
          <a:srcRect/>
          <a:stretch>
            <a:fillRect/>
          </a:stretch>
        </p:blipFill>
        <p:spPr bwMode="auto">
          <a:xfrm>
            <a:off x="0" y="-304800"/>
            <a:ext cx="9144000" cy="8115300"/>
          </a:xfrm>
          <a:prstGeom prst="rect">
            <a:avLst/>
          </a:prstGeom>
          <a:noFill/>
          <a:ln w="9525">
            <a:noFill/>
            <a:miter lim="800000"/>
            <a:headEnd/>
            <a:tailEnd/>
          </a:ln>
        </p:spPr>
      </p:pic>
      <p:sp>
        <p:nvSpPr>
          <p:cNvPr id="155651" name="AutoShape 3"/>
          <p:cNvSpPr>
            <a:spLocks noChangeArrowheads="1"/>
          </p:cNvSpPr>
          <p:nvPr/>
        </p:nvSpPr>
        <p:spPr bwMode="auto">
          <a:xfrm>
            <a:off x="5486400" y="3505200"/>
            <a:ext cx="292100" cy="215900"/>
          </a:xfrm>
          <a:prstGeom prst="star5">
            <a:avLst/>
          </a:prstGeom>
          <a:solidFill>
            <a:srgbClr val="FFFF00"/>
          </a:solidFill>
          <a:ln w="12700">
            <a:solidFill>
              <a:schemeClr val="tx1"/>
            </a:solidFill>
            <a:miter lim="800000"/>
            <a:headEnd/>
            <a:tailEnd/>
          </a:ln>
          <a:effectLst/>
        </p:spPr>
        <p:txBody>
          <a:bodyPr wrap="none" anchor="ctr"/>
          <a:lstStyle/>
          <a:p>
            <a:pPr>
              <a:defRPr/>
            </a:pPr>
            <a:endParaRPr lang="en-US">
              <a:cs typeface="+mn-cs"/>
            </a:endParaRPr>
          </a:p>
        </p:txBody>
      </p:sp>
      <p:sp>
        <p:nvSpPr>
          <p:cNvPr id="155652" name="Rectangle 4"/>
          <p:cNvSpPr>
            <a:spLocks noChangeArrowheads="1"/>
          </p:cNvSpPr>
          <p:nvPr/>
        </p:nvSpPr>
        <p:spPr bwMode="auto">
          <a:xfrm>
            <a:off x="3810000" y="3200400"/>
            <a:ext cx="1709738" cy="698500"/>
          </a:xfrm>
          <a:prstGeom prst="rect">
            <a:avLst/>
          </a:prstGeom>
          <a:noFill/>
          <a:ln w="12700">
            <a:noFill/>
            <a:miter lim="800000"/>
            <a:headEnd/>
            <a:tailEnd/>
          </a:ln>
          <a:effectLst/>
        </p:spPr>
        <p:txBody>
          <a:bodyPr wrap="none" lIns="90488" tIns="44450" rIns="90488" bIns="44450">
            <a:spAutoFit/>
          </a:bodyPr>
          <a:lstStyle/>
          <a:p>
            <a:pPr>
              <a:defRPr/>
            </a:pPr>
            <a:r>
              <a:rPr lang="en-US" sz="4000" b="1">
                <a:solidFill>
                  <a:srgbClr val="FF3300"/>
                </a:solidFill>
                <a:effectLst>
                  <a:outerShdw blurRad="38100" dist="38100" dir="2700000" algn="tl">
                    <a:srgbClr val="FFFFFF"/>
                  </a:outerShdw>
                </a:effectLst>
                <a:cs typeface="+mn-cs"/>
              </a:rPr>
              <a:t>Jericho</a:t>
            </a:r>
            <a:endParaRPr lang="en-US" sz="4000" b="1" u="sng">
              <a:solidFill>
                <a:srgbClr val="FAFD00"/>
              </a:solidFill>
              <a:effectLst>
                <a:outerShdw blurRad="38100" dist="38100" dir="2700000" algn="tl">
                  <a:srgbClr val="FFFFFF"/>
                </a:outerShdw>
              </a:effectLst>
              <a:cs typeface="+mn-cs"/>
            </a:endParaRPr>
          </a:p>
        </p:txBody>
      </p:sp>
      <p:sp>
        <p:nvSpPr>
          <p:cNvPr id="155653" name="Text Box 5"/>
          <p:cNvSpPr txBox="1">
            <a:spLocks noChangeArrowheads="1"/>
          </p:cNvSpPr>
          <p:nvPr/>
        </p:nvSpPr>
        <p:spPr bwMode="auto">
          <a:xfrm>
            <a:off x="6324600" y="2743200"/>
            <a:ext cx="2057400" cy="1311275"/>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4000">
                <a:solidFill>
                  <a:srgbClr val="00FF00"/>
                </a:solidFill>
                <a:effectLst>
                  <a:outerShdw blurRad="38100" dist="38100" dir="2700000" algn="tl">
                    <a:srgbClr val="FFFFFF"/>
                  </a:outerShdw>
                </a:effectLst>
                <a:cs typeface="+mn-cs"/>
              </a:rPr>
              <a:t>Plains of Moab</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6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1" presetClass="entr" presetSubtype="0" fill="hold" grpId="0" nodeType="clickEffect">
                                  <p:stCondLst>
                                    <p:cond delay="0"/>
                                  </p:stCondLst>
                                  <p:childTnLst>
                                    <p:set>
                                      <p:cBhvr>
                                        <p:cTn id="10" dur="1" fill="hold">
                                          <p:stCondLst>
                                            <p:cond delay="0"/>
                                          </p:stCondLst>
                                        </p:cTn>
                                        <p:tgtEl>
                                          <p:spTgt spid="155652"/>
                                        </p:tgtEl>
                                        <p:attrNameLst>
                                          <p:attrName>style.visibility</p:attrName>
                                        </p:attrNameLst>
                                      </p:cBhvr>
                                      <p:to>
                                        <p:strVal val="visible"/>
                                      </p:to>
                                    </p:set>
                                    <p:animEffect transition="in" filter="fade">
                                      <p:cBhvr>
                                        <p:cTn id="11" dur="770" decel="100000"/>
                                        <p:tgtEl>
                                          <p:spTgt spid="155652"/>
                                        </p:tgtEl>
                                      </p:cBhvr>
                                    </p:animEffect>
                                    <p:animScale>
                                      <p:cBhvr>
                                        <p:cTn id="12" dur="770" decel="100000"/>
                                        <p:tgtEl>
                                          <p:spTgt spid="155652"/>
                                        </p:tgtEl>
                                      </p:cBhvr>
                                      <p:from x="10000" y="10000"/>
                                      <p:to x="200000" y="450000"/>
                                    </p:animScale>
                                    <p:animScale>
                                      <p:cBhvr>
                                        <p:cTn id="13" dur="1230" accel="100000" fill="hold">
                                          <p:stCondLst>
                                            <p:cond delay="770"/>
                                          </p:stCondLst>
                                        </p:cTn>
                                        <p:tgtEl>
                                          <p:spTgt spid="155652"/>
                                        </p:tgtEl>
                                      </p:cBhvr>
                                      <p:from x="200000" y="450000"/>
                                      <p:to x="100000" y="100000"/>
                                    </p:animScale>
                                    <p:set>
                                      <p:cBhvr>
                                        <p:cTn id="14" dur="770" fill="hold"/>
                                        <p:tgtEl>
                                          <p:spTgt spid="155652"/>
                                        </p:tgtEl>
                                        <p:attrNameLst>
                                          <p:attrName>ppt_x</p:attrName>
                                        </p:attrNameLst>
                                      </p:cBhvr>
                                      <p:to>
                                        <p:strVal val="(0.5)"/>
                                      </p:to>
                                    </p:set>
                                    <p:anim from="(0.5)" to="(#ppt_x)" calcmode="lin" valueType="num">
                                      <p:cBhvr>
                                        <p:cTn id="15" dur="1230" accel="100000" fill="hold">
                                          <p:stCondLst>
                                            <p:cond delay="770"/>
                                          </p:stCondLst>
                                        </p:cTn>
                                        <p:tgtEl>
                                          <p:spTgt spid="155652"/>
                                        </p:tgtEl>
                                        <p:attrNameLst>
                                          <p:attrName>ppt_x</p:attrName>
                                        </p:attrNameLst>
                                      </p:cBhvr>
                                    </p:anim>
                                    <p:set>
                                      <p:cBhvr>
                                        <p:cTn id="16" dur="770" fill="hold"/>
                                        <p:tgtEl>
                                          <p:spTgt spid="155652"/>
                                        </p:tgtEl>
                                        <p:attrNameLst>
                                          <p:attrName>ppt_y</p:attrName>
                                        </p:attrNameLst>
                                      </p:cBhvr>
                                      <p:to>
                                        <p:strVal val="(#ppt_y+0.4)"/>
                                      </p:to>
                                    </p:set>
                                    <p:anim from="(#ppt_y+0.4)" to="(#ppt_y)" calcmode="lin" valueType="num">
                                      <p:cBhvr>
                                        <p:cTn id="17" dur="1230" accel="100000" fill="hold">
                                          <p:stCondLst>
                                            <p:cond delay="770"/>
                                          </p:stCondLst>
                                        </p:cTn>
                                        <p:tgtEl>
                                          <p:spTgt spid="155652"/>
                                        </p:tgtEl>
                                        <p:attrNameLst>
                                          <p:attrName>ppt_y</p:attrName>
                                        </p:attrNameLst>
                                      </p:cBhvr>
                                    </p:anim>
                                  </p:childTnLst>
                                  <p:subTnLst>
                                    <p:audio>
                                      <p:cMediaNode>
                                        <p:cTn display="0" masterRel="sameClick">
                                          <p:stCondLst>
                                            <p:cond evt="begin" delay="0">
                                              <p:tn val="9"/>
                                            </p:cond>
                                          </p:stCondLst>
                                          <p:endCondLst>
                                            <p:cond evt="onStopAudio" delay="0">
                                              <p:tgtEl>
                                                <p:sldTgt/>
                                              </p:tgtEl>
                                            </p:cond>
                                          </p:endCondLst>
                                        </p:cTn>
                                        <p:tgtEl>
                                          <p:sndTgt r:embed="rId3" name="batfir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pPr eaLnBrk="1" hangingPunct="1"/>
            <a:r>
              <a:rPr lang="en-US" sz="4000" smtClean="0"/>
              <a:t>Old Testament Survey- Deuteronomy</a:t>
            </a:r>
          </a:p>
        </p:txBody>
      </p:sp>
      <p:sp>
        <p:nvSpPr>
          <p:cNvPr id="3" name="Content Placeholder 2"/>
          <p:cNvSpPr>
            <a:spLocks noGrp="1"/>
          </p:cNvSpPr>
          <p:nvPr>
            <p:ph idx="1"/>
          </p:nvPr>
        </p:nvSpPr>
        <p:spPr/>
        <p:txBody>
          <a:bodyPr>
            <a:normAutofit fontScale="92500" lnSpcReduction="20000"/>
          </a:bodyPr>
          <a:lstStyle/>
          <a:p>
            <a:pPr marL="640080" lvl="1" indent="-246888" eaLnBrk="1" fontAlgn="auto" hangingPunct="1">
              <a:spcAft>
                <a:spcPts val="0"/>
              </a:spcAft>
              <a:buFont typeface="Wingdings 2"/>
              <a:buChar char=""/>
              <a:defRPr/>
            </a:pPr>
            <a:r>
              <a:rPr lang="en-US" dirty="0" smtClean="0">
                <a:latin typeface="Garamond" pitchFamily="-128" charset="0"/>
              </a:rPr>
              <a:t>Deuteronomy is a prophetic book in many </a:t>
            </a:r>
            <a:r>
              <a:rPr lang="en-US" dirty="0" err="1" smtClean="0">
                <a:latin typeface="Garamond" pitchFamily="-128" charset="0"/>
              </a:rPr>
              <a:t>resepcts</a:t>
            </a:r>
            <a:r>
              <a:rPr lang="en-US" dirty="0" smtClean="0">
                <a:latin typeface="Garamond" pitchFamily="-128" charset="0"/>
              </a:rPr>
              <a:t>.</a:t>
            </a:r>
          </a:p>
          <a:p>
            <a:pPr lvl="2" indent="-246888" eaLnBrk="1" fontAlgn="auto" hangingPunct="1">
              <a:spcAft>
                <a:spcPts val="0"/>
              </a:spcAft>
              <a:buFont typeface="Wingdings 2"/>
              <a:buChar char=""/>
              <a:defRPr/>
            </a:pPr>
            <a:r>
              <a:rPr lang="en-US" dirty="0" smtClean="0">
                <a:latin typeface="Garamond" pitchFamily="-128" charset="0"/>
              </a:rPr>
              <a:t>Deut. 4:2 - commandments of YHWH.  Deut 12:32 - can’t add or subtract from the Word of God. 182 first person verbs</a:t>
            </a:r>
          </a:p>
          <a:p>
            <a:pPr marL="640080" lvl="1" indent="-246888" eaLnBrk="1" fontAlgn="auto" hangingPunct="1">
              <a:spcAft>
                <a:spcPts val="0"/>
              </a:spcAft>
              <a:buFont typeface="Wingdings 2"/>
              <a:buChar char=""/>
              <a:defRPr/>
            </a:pPr>
            <a:r>
              <a:rPr lang="en-US" dirty="0" smtClean="0">
                <a:latin typeface="Garamond" pitchFamily="-128" charset="0"/>
              </a:rPr>
              <a:t>Deuteronomy not only states the law but explains it and summarizes it. (Deut 6:4-5).  </a:t>
            </a:r>
          </a:p>
          <a:p>
            <a:pPr lvl="2" indent="-246888" eaLnBrk="1" fontAlgn="auto" hangingPunct="1">
              <a:spcAft>
                <a:spcPts val="0"/>
              </a:spcAft>
              <a:buFont typeface="Wingdings 2"/>
              <a:buChar char=""/>
              <a:defRPr/>
            </a:pPr>
            <a:r>
              <a:rPr lang="en-US" dirty="0" smtClean="0">
                <a:latin typeface="Garamond" pitchFamily="-128" charset="0"/>
              </a:rPr>
              <a:t>Love God, Love neighbor.  Sets the standard for kings, prophets, judges, priests.  </a:t>
            </a:r>
          </a:p>
          <a:p>
            <a:pPr marL="640080" lvl="1" indent="-246888" eaLnBrk="1" fontAlgn="auto" hangingPunct="1">
              <a:spcAft>
                <a:spcPts val="0"/>
              </a:spcAft>
              <a:buFont typeface="Wingdings 2"/>
              <a:buChar char=""/>
              <a:defRPr/>
            </a:pPr>
            <a:r>
              <a:rPr lang="en-US" dirty="0" smtClean="0">
                <a:latin typeface="Garamond" pitchFamily="-128" charset="0"/>
              </a:rPr>
              <a:t>Deuteronomy gives laws to the Kings and prophets signaling that these two offices would be permanent fixtures in Israel.</a:t>
            </a:r>
          </a:p>
          <a:p>
            <a:pPr lvl="2" indent="-246888" eaLnBrk="1" fontAlgn="auto" hangingPunct="1">
              <a:spcAft>
                <a:spcPts val="0"/>
              </a:spcAft>
              <a:buFont typeface="Wingdings 2"/>
              <a:buChar char=""/>
              <a:defRPr/>
            </a:pPr>
            <a:r>
              <a:rPr lang="en-US" dirty="0" smtClean="0">
                <a:latin typeface="Garamond" pitchFamily="-128" charset="0"/>
              </a:rPr>
              <a:t>Law of the King (17) stipulates that Israelite kings will not be like ANE kings.  ANE kings multiplied wealth, armies, women.  All these the Israelite king was to refrain from.  Every king will be measured according to the law of Deuteronomy.  </a:t>
            </a:r>
          </a:p>
          <a:p>
            <a:pPr lvl="2" indent="-246888" eaLnBrk="1" fontAlgn="auto" hangingPunct="1">
              <a:spcAft>
                <a:spcPts val="0"/>
              </a:spcAft>
              <a:buFont typeface="Wingdings 2"/>
              <a:buChar char=""/>
              <a:defRPr/>
            </a:pPr>
            <a:r>
              <a:rPr lang="en-US" dirty="0" smtClean="0">
                <a:latin typeface="Garamond" pitchFamily="-128" charset="0"/>
              </a:rPr>
              <a:t>Prophets are not to be innovators (13-18), but to simply call the people back to the law.</a:t>
            </a:r>
          </a:p>
          <a:p>
            <a:pPr marL="640080" lvl="1" indent="-246888" eaLnBrk="1" fontAlgn="auto" hangingPunct="1">
              <a:spcAft>
                <a:spcPts val="0"/>
              </a:spcAft>
              <a:buFont typeface="Wingdings 2"/>
              <a:buChar char=""/>
              <a:defRPr/>
            </a:pPr>
            <a:endParaRPr lang="en-US" dirty="0" smtClean="0">
              <a:latin typeface="Garamond" pitchFamily="-128" charset="0"/>
            </a:endParaRPr>
          </a:p>
          <a:p>
            <a:pPr marL="274320" indent="-274320" eaLnBrk="1" fontAlgn="auto" hangingPunct="1">
              <a:spcAft>
                <a:spcPts val="0"/>
              </a:spcAft>
              <a:buClr>
                <a:schemeClr val="accent3"/>
              </a:buClr>
              <a:buFont typeface="Wingdings 2"/>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pPr eaLnBrk="1" hangingPunct="1"/>
            <a:r>
              <a:rPr lang="en-US" sz="4000" smtClean="0"/>
              <a:t>Old Testament Survey- Deuteronomy</a:t>
            </a:r>
          </a:p>
        </p:txBody>
      </p:sp>
      <p:sp>
        <p:nvSpPr>
          <p:cNvPr id="3" name="Content Placeholder 2"/>
          <p:cNvSpPr>
            <a:spLocks noGrp="1"/>
          </p:cNvSpPr>
          <p:nvPr>
            <p:ph idx="1"/>
          </p:nvPr>
        </p:nvSpPr>
        <p:spPr/>
        <p:txBody>
          <a:bodyPr/>
          <a:lstStyle/>
          <a:p>
            <a:pPr lvl="1" eaLnBrk="1" hangingPunct="1"/>
            <a:r>
              <a:rPr lang="en-US" smtClean="0">
                <a:latin typeface="Garamond" pitchFamily="18" charset="0"/>
              </a:rPr>
              <a:t>Deuteronomy 7 warns that the Canaanites must be exterminated</a:t>
            </a:r>
          </a:p>
          <a:p>
            <a:pPr lvl="1" eaLnBrk="1" hangingPunct="1"/>
            <a:r>
              <a:rPr lang="en-US" smtClean="0">
                <a:latin typeface="Garamond" pitchFamily="18" charset="0"/>
              </a:rPr>
              <a:t>Deuteronomy 11 warns that the land will not be like other lands. It is totally dependent upon rain for water. Thus they people will have to trust God for water and crops</a:t>
            </a:r>
          </a:p>
          <a:p>
            <a:pPr lvl="1" eaLnBrk="1" hangingPunct="1"/>
            <a:r>
              <a:rPr lang="en-US" smtClean="0">
                <a:latin typeface="Garamond" pitchFamily="18" charset="0"/>
              </a:rPr>
              <a:t>Jeremiah repeatedly quoted Deuteronomy in his prophecy.</a:t>
            </a:r>
          </a:p>
          <a:p>
            <a:pPr lvl="1" eaLnBrk="1" hangingPunct="1"/>
            <a:r>
              <a:rPr lang="en-US" smtClean="0">
                <a:latin typeface="Garamond" pitchFamily="18" charset="0"/>
              </a:rPr>
              <a:t>Jesus quoted Deuteronomy during His ministry- especially during His temptation</a:t>
            </a:r>
          </a:p>
          <a:p>
            <a:pPr lvl="1" eaLnBrk="1" hangingPunct="1"/>
            <a:endParaRPr lang="en-US" smtClean="0">
              <a:latin typeface="Garamond" pitchFamily="18" charset="0"/>
            </a:endParaRP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381000" y="304800"/>
            <a:ext cx="8382000" cy="1143000"/>
          </a:xfrm>
        </p:spPr>
        <p:txBody>
          <a:bodyPr/>
          <a:lstStyle/>
          <a:p>
            <a:pPr eaLnBrk="1" hangingPunct="1"/>
            <a:r>
              <a:rPr lang="en-US" sz="3600" b="1" smtClean="0">
                <a:solidFill>
                  <a:srgbClr val="808080"/>
                </a:solidFill>
                <a:latin typeface="Garamond" pitchFamily="18" charset="0"/>
              </a:rPr>
              <a:t>Temptation of Jesus and Deuteronomy</a:t>
            </a:r>
          </a:p>
        </p:txBody>
      </p:sp>
      <p:sp>
        <p:nvSpPr>
          <p:cNvPr id="160771" name="Rectangle 3"/>
          <p:cNvSpPr>
            <a:spLocks noGrp="1" noChangeArrowheads="1"/>
          </p:cNvSpPr>
          <p:nvPr>
            <p:ph type="body" sz="half" idx="1"/>
          </p:nvPr>
        </p:nvSpPr>
        <p:spPr>
          <a:xfrm>
            <a:off x="685800" y="1600200"/>
            <a:ext cx="3810000" cy="4800600"/>
          </a:xfrm>
        </p:spPr>
        <p:txBody>
          <a:bodyPr>
            <a:normAutofit/>
          </a:bodyPr>
          <a:lstStyle/>
          <a:p>
            <a:pPr marL="274320" indent="-274320" eaLnBrk="1" fontAlgn="auto" hangingPunct="1">
              <a:lnSpc>
                <a:spcPct val="90000"/>
              </a:lnSpc>
              <a:spcAft>
                <a:spcPts val="0"/>
              </a:spcAft>
              <a:buClr>
                <a:srgbClr val="808080"/>
              </a:buClr>
              <a:buFont typeface="Wingdings 2" pitchFamily="-128" charset="2"/>
              <a:buChar char="I"/>
              <a:defRPr/>
            </a:pPr>
            <a:r>
              <a:rPr lang="en-US" b="1" dirty="0">
                <a:solidFill>
                  <a:srgbClr val="000000"/>
                </a:solidFill>
                <a:latin typeface="Garamond" pitchFamily="-128" charset="0"/>
              </a:rPr>
              <a:t>Stones to Bread</a:t>
            </a:r>
            <a:r>
              <a:rPr lang="en-US" dirty="0">
                <a:solidFill>
                  <a:srgbClr val="000000"/>
                </a:solidFill>
                <a:latin typeface="Garamond" pitchFamily="-128" charset="0"/>
              </a:rPr>
              <a:t>	</a:t>
            </a:r>
            <a:endParaRPr lang="en-US" dirty="0" smtClean="0">
              <a:solidFill>
                <a:srgbClr val="000000"/>
              </a:solidFill>
              <a:latin typeface="Garamond" pitchFamily="-128" charset="0"/>
            </a:endParaRPr>
          </a:p>
          <a:p>
            <a:pPr marL="274320" indent="-274320" eaLnBrk="1" fontAlgn="auto" hangingPunct="1">
              <a:lnSpc>
                <a:spcPct val="90000"/>
              </a:lnSpc>
              <a:spcAft>
                <a:spcPts val="0"/>
              </a:spcAft>
              <a:buClr>
                <a:srgbClr val="808080"/>
              </a:buClr>
              <a:buFont typeface="Wingdings 2"/>
              <a:buNone/>
              <a:defRPr/>
            </a:pPr>
            <a:r>
              <a:rPr lang="en-US" dirty="0" smtClean="0">
                <a:solidFill>
                  <a:srgbClr val="000000"/>
                </a:solidFill>
                <a:latin typeface="Garamond" pitchFamily="-128" charset="0"/>
              </a:rPr>
              <a:t>Matt</a:t>
            </a:r>
            <a:r>
              <a:rPr lang="en-US" dirty="0">
                <a:solidFill>
                  <a:srgbClr val="000000"/>
                </a:solidFill>
                <a:latin typeface="Garamond" pitchFamily="-128" charset="0"/>
              </a:rPr>
              <a:t>. 4:3</a:t>
            </a:r>
          </a:p>
          <a:p>
            <a:pPr marL="274320" indent="-274320" eaLnBrk="1" fontAlgn="auto" hangingPunct="1">
              <a:lnSpc>
                <a:spcPct val="90000"/>
              </a:lnSpc>
              <a:spcAft>
                <a:spcPts val="0"/>
              </a:spcAft>
              <a:buClr>
                <a:srgbClr val="808080"/>
              </a:buClr>
              <a:buFont typeface="Wingdings 2" pitchFamily="-128" charset="2"/>
              <a:buChar char="I"/>
              <a:defRPr/>
            </a:pPr>
            <a:endParaRPr lang="en-US" dirty="0">
              <a:solidFill>
                <a:srgbClr val="000000"/>
              </a:solidFill>
              <a:latin typeface="Garamond" pitchFamily="-128" charset="0"/>
            </a:endParaRPr>
          </a:p>
          <a:p>
            <a:pPr marL="274320" indent="-274320" eaLnBrk="1" fontAlgn="auto" hangingPunct="1">
              <a:lnSpc>
                <a:spcPct val="90000"/>
              </a:lnSpc>
              <a:spcAft>
                <a:spcPts val="0"/>
              </a:spcAft>
              <a:buClr>
                <a:srgbClr val="808080"/>
              </a:buClr>
              <a:buFont typeface="Wingdings 2" pitchFamily="-128" charset="2"/>
              <a:buChar char="I"/>
              <a:defRPr/>
            </a:pPr>
            <a:endParaRPr lang="en-US" dirty="0">
              <a:solidFill>
                <a:srgbClr val="000000"/>
              </a:solidFill>
              <a:latin typeface="Garamond" pitchFamily="-128" charset="0"/>
            </a:endParaRPr>
          </a:p>
          <a:p>
            <a:pPr marL="274320" indent="-274320" eaLnBrk="1" fontAlgn="auto" hangingPunct="1">
              <a:lnSpc>
                <a:spcPct val="90000"/>
              </a:lnSpc>
              <a:spcAft>
                <a:spcPts val="0"/>
              </a:spcAft>
              <a:buClr>
                <a:srgbClr val="808080"/>
              </a:buClr>
              <a:buFont typeface="Wingdings 2" pitchFamily="-128" charset="2"/>
              <a:buChar char="I"/>
              <a:defRPr/>
            </a:pPr>
            <a:r>
              <a:rPr lang="en-US" b="1" dirty="0" smtClean="0">
                <a:solidFill>
                  <a:srgbClr val="000000"/>
                </a:solidFill>
                <a:latin typeface="Garamond" pitchFamily="-128" charset="0"/>
              </a:rPr>
              <a:t>Jump of the </a:t>
            </a:r>
            <a:r>
              <a:rPr lang="en-US" b="1" dirty="0" err="1" smtClean="0">
                <a:solidFill>
                  <a:srgbClr val="000000"/>
                </a:solidFill>
                <a:latin typeface="Garamond" pitchFamily="-128" charset="0"/>
              </a:rPr>
              <a:t>buidling</a:t>
            </a:r>
            <a:endParaRPr lang="en-US" dirty="0" smtClean="0">
              <a:solidFill>
                <a:srgbClr val="000000"/>
              </a:solidFill>
              <a:latin typeface="Garamond" pitchFamily="-128" charset="0"/>
            </a:endParaRPr>
          </a:p>
          <a:p>
            <a:pPr marL="274320" indent="-274320" eaLnBrk="1" fontAlgn="auto" hangingPunct="1">
              <a:lnSpc>
                <a:spcPct val="90000"/>
              </a:lnSpc>
              <a:spcAft>
                <a:spcPts val="0"/>
              </a:spcAft>
              <a:buClr>
                <a:srgbClr val="808080"/>
              </a:buClr>
              <a:buFont typeface="Wingdings 2"/>
              <a:buNone/>
              <a:defRPr/>
            </a:pPr>
            <a:r>
              <a:rPr lang="en-US" dirty="0" smtClean="0">
                <a:solidFill>
                  <a:srgbClr val="000000"/>
                </a:solidFill>
                <a:latin typeface="Garamond" pitchFamily="-128" charset="0"/>
              </a:rPr>
              <a:t>Matt</a:t>
            </a:r>
            <a:r>
              <a:rPr lang="en-US" dirty="0">
                <a:solidFill>
                  <a:srgbClr val="000000"/>
                </a:solidFill>
                <a:latin typeface="Garamond" pitchFamily="-128" charset="0"/>
              </a:rPr>
              <a:t>. 4:5,6</a:t>
            </a:r>
          </a:p>
          <a:p>
            <a:pPr marL="274320" indent="-274320" eaLnBrk="1" fontAlgn="auto" hangingPunct="1">
              <a:lnSpc>
                <a:spcPct val="90000"/>
              </a:lnSpc>
              <a:spcAft>
                <a:spcPts val="0"/>
              </a:spcAft>
              <a:buClr>
                <a:srgbClr val="808080"/>
              </a:buClr>
              <a:buFont typeface="Wingdings 2" pitchFamily="-128" charset="2"/>
              <a:buChar char="I"/>
              <a:defRPr/>
            </a:pPr>
            <a:endParaRPr lang="en-US" dirty="0">
              <a:solidFill>
                <a:srgbClr val="000000"/>
              </a:solidFill>
              <a:latin typeface="Garamond" pitchFamily="-128" charset="0"/>
            </a:endParaRPr>
          </a:p>
          <a:p>
            <a:pPr marL="274320" indent="-274320" eaLnBrk="1" fontAlgn="auto" hangingPunct="1">
              <a:lnSpc>
                <a:spcPct val="90000"/>
              </a:lnSpc>
              <a:spcAft>
                <a:spcPts val="0"/>
              </a:spcAft>
              <a:buClr>
                <a:srgbClr val="808080"/>
              </a:buClr>
              <a:buFont typeface="Wingdings 2" pitchFamily="-128" charset="2"/>
              <a:buChar char="I"/>
              <a:defRPr/>
            </a:pPr>
            <a:endParaRPr lang="en-US" dirty="0">
              <a:solidFill>
                <a:srgbClr val="000000"/>
              </a:solidFill>
              <a:latin typeface="Garamond" pitchFamily="-128" charset="0"/>
            </a:endParaRPr>
          </a:p>
          <a:p>
            <a:pPr marL="274320" indent="-274320" eaLnBrk="1" fontAlgn="auto" hangingPunct="1">
              <a:lnSpc>
                <a:spcPct val="90000"/>
              </a:lnSpc>
              <a:spcAft>
                <a:spcPts val="0"/>
              </a:spcAft>
              <a:buClr>
                <a:srgbClr val="808080"/>
              </a:buClr>
              <a:buFont typeface="Wingdings 2" pitchFamily="-128" charset="2"/>
              <a:buChar char="I"/>
              <a:defRPr/>
            </a:pPr>
            <a:r>
              <a:rPr lang="en-US" b="1" dirty="0">
                <a:solidFill>
                  <a:srgbClr val="000000"/>
                </a:solidFill>
                <a:latin typeface="Garamond" pitchFamily="-128" charset="0"/>
              </a:rPr>
              <a:t>Worship </a:t>
            </a:r>
            <a:r>
              <a:rPr lang="en-US" b="1" dirty="0" smtClean="0">
                <a:solidFill>
                  <a:srgbClr val="000000"/>
                </a:solidFill>
                <a:latin typeface="Garamond" pitchFamily="-128" charset="0"/>
              </a:rPr>
              <a:t>me</a:t>
            </a:r>
            <a:endParaRPr lang="en-US" dirty="0" smtClean="0">
              <a:solidFill>
                <a:srgbClr val="000000"/>
              </a:solidFill>
              <a:latin typeface="Garamond" pitchFamily="-128" charset="0"/>
            </a:endParaRPr>
          </a:p>
          <a:p>
            <a:pPr marL="274320" indent="-274320" eaLnBrk="1" fontAlgn="auto" hangingPunct="1">
              <a:lnSpc>
                <a:spcPct val="90000"/>
              </a:lnSpc>
              <a:spcAft>
                <a:spcPts val="0"/>
              </a:spcAft>
              <a:buClr>
                <a:srgbClr val="808080"/>
              </a:buClr>
              <a:buFont typeface="Wingdings 2"/>
              <a:buNone/>
              <a:defRPr/>
            </a:pPr>
            <a:r>
              <a:rPr lang="en-US" dirty="0" smtClean="0">
                <a:solidFill>
                  <a:srgbClr val="000000"/>
                </a:solidFill>
                <a:latin typeface="Garamond" pitchFamily="-128" charset="0"/>
              </a:rPr>
              <a:t>Matt</a:t>
            </a:r>
            <a:r>
              <a:rPr lang="en-US" dirty="0">
                <a:solidFill>
                  <a:srgbClr val="000000"/>
                </a:solidFill>
                <a:latin typeface="Garamond" pitchFamily="-128" charset="0"/>
              </a:rPr>
              <a:t>. 4:8,9	</a:t>
            </a:r>
            <a:r>
              <a:rPr lang="en-US" sz="2400" dirty="0">
                <a:solidFill>
                  <a:srgbClr val="F4F6F4"/>
                </a:solidFill>
                <a:effectLst>
                  <a:outerShdw blurRad="38100" dist="38100" dir="2700000" algn="tl">
                    <a:srgbClr val="000000"/>
                  </a:outerShdw>
                </a:effectLst>
              </a:rPr>
              <a:t>		</a:t>
            </a:r>
            <a:endParaRPr lang="en-US" dirty="0">
              <a:solidFill>
                <a:srgbClr val="F4F6F4"/>
              </a:solidFill>
              <a:effectLst>
                <a:outerShdw blurRad="38100" dist="38100" dir="2700000" algn="tl">
                  <a:srgbClr val="000000"/>
                </a:outerShdw>
              </a:effectLst>
            </a:endParaRPr>
          </a:p>
          <a:p>
            <a:pPr marL="274320" indent="-274320" eaLnBrk="1" fontAlgn="auto" hangingPunct="1">
              <a:lnSpc>
                <a:spcPct val="90000"/>
              </a:lnSpc>
              <a:spcAft>
                <a:spcPts val="0"/>
              </a:spcAft>
              <a:buClr>
                <a:schemeClr val="accent3"/>
              </a:buClr>
              <a:buFont typeface="Wingdings 2"/>
              <a:buChar char=""/>
              <a:defRPr/>
            </a:pPr>
            <a:endParaRPr lang="en-US" dirty="0">
              <a:solidFill>
                <a:srgbClr val="F4F6F4"/>
              </a:solidFill>
              <a:effectLst>
                <a:outerShdw blurRad="38100" dist="38100" dir="2700000" algn="tl">
                  <a:srgbClr val="000000"/>
                </a:outerShdw>
              </a:effectLst>
            </a:endParaRPr>
          </a:p>
        </p:txBody>
      </p:sp>
      <p:sp>
        <p:nvSpPr>
          <p:cNvPr id="160772" name="Rectangle 4"/>
          <p:cNvSpPr>
            <a:spLocks noGrp="1" noChangeArrowheads="1"/>
          </p:cNvSpPr>
          <p:nvPr>
            <p:ph type="body" sz="half" idx="2"/>
          </p:nvPr>
        </p:nvSpPr>
        <p:spPr>
          <a:xfrm>
            <a:off x="4648200" y="1524000"/>
            <a:ext cx="4495800" cy="4800600"/>
          </a:xfrm>
        </p:spPr>
        <p:txBody>
          <a:bodyPr/>
          <a:lstStyle/>
          <a:p>
            <a:pPr eaLnBrk="1" hangingPunct="1">
              <a:lnSpc>
                <a:spcPct val="110000"/>
              </a:lnSpc>
              <a:buClr>
                <a:srgbClr val="FF0000"/>
              </a:buClr>
              <a:buFont typeface="Wingdings" pitchFamily="2" charset="2"/>
              <a:buChar char="V"/>
            </a:pPr>
            <a:r>
              <a:rPr lang="en-US" b="1" smtClean="0">
                <a:solidFill>
                  <a:srgbClr val="FF0000"/>
                </a:solidFill>
                <a:latin typeface="Garamond" pitchFamily="18" charset="0"/>
              </a:rPr>
              <a:t>Not by bread alone</a:t>
            </a:r>
            <a:endParaRPr lang="en-US" smtClean="0">
              <a:solidFill>
                <a:srgbClr val="FF0000"/>
              </a:solidFill>
              <a:latin typeface="Garamond" pitchFamily="18" charset="0"/>
            </a:endParaRPr>
          </a:p>
          <a:p>
            <a:pPr eaLnBrk="1" hangingPunct="1">
              <a:lnSpc>
                <a:spcPct val="110000"/>
              </a:lnSpc>
              <a:buClr>
                <a:srgbClr val="FF0000"/>
              </a:buClr>
              <a:buFont typeface="Wingdings 2" pitchFamily="18" charset="2"/>
              <a:buNone/>
            </a:pPr>
            <a:r>
              <a:rPr lang="en-US" smtClean="0">
                <a:solidFill>
                  <a:srgbClr val="FF0000"/>
                </a:solidFill>
                <a:latin typeface="Garamond" pitchFamily="18" charset="0"/>
              </a:rPr>
              <a:t>Deut. 8:3			</a:t>
            </a:r>
          </a:p>
          <a:p>
            <a:pPr eaLnBrk="1" hangingPunct="1">
              <a:lnSpc>
                <a:spcPct val="90000"/>
              </a:lnSpc>
              <a:buClr>
                <a:srgbClr val="FF0000"/>
              </a:buClr>
              <a:buFont typeface="Wingdings" pitchFamily="2" charset="2"/>
              <a:buChar char="V"/>
            </a:pPr>
            <a:endParaRPr lang="en-US" smtClean="0">
              <a:solidFill>
                <a:srgbClr val="FF0000"/>
              </a:solidFill>
              <a:latin typeface="Garamond" pitchFamily="18" charset="0"/>
            </a:endParaRPr>
          </a:p>
          <a:p>
            <a:pPr eaLnBrk="1" hangingPunct="1">
              <a:lnSpc>
                <a:spcPct val="90000"/>
              </a:lnSpc>
              <a:buClr>
                <a:srgbClr val="FF0000"/>
              </a:buClr>
              <a:buFont typeface="Wingdings" pitchFamily="2" charset="2"/>
              <a:buChar char="V"/>
            </a:pPr>
            <a:r>
              <a:rPr lang="en-US" b="1" smtClean="0">
                <a:solidFill>
                  <a:srgbClr val="FF0000"/>
                </a:solidFill>
                <a:latin typeface="Garamond" pitchFamily="18" charset="0"/>
              </a:rPr>
              <a:t>Don’t tempt the LORD</a:t>
            </a:r>
            <a:endParaRPr lang="en-US" smtClean="0">
              <a:solidFill>
                <a:srgbClr val="FF0000"/>
              </a:solidFill>
              <a:latin typeface="Garamond" pitchFamily="18" charset="0"/>
            </a:endParaRPr>
          </a:p>
          <a:p>
            <a:pPr eaLnBrk="1" hangingPunct="1">
              <a:lnSpc>
                <a:spcPct val="90000"/>
              </a:lnSpc>
              <a:buClr>
                <a:srgbClr val="FF0000"/>
              </a:buClr>
              <a:buFont typeface="Wingdings 2" pitchFamily="18" charset="2"/>
              <a:buNone/>
            </a:pPr>
            <a:r>
              <a:rPr lang="en-US" smtClean="0">
                <a:solidFill>
                  <a:srgbClr val="FF0000"/>
                </a:solidFill>
                <a:latin typeface="Garamond" pitchFamily="18" charset="0"/>
              </a:rPr>
              <a:t>Deut. 6:16</a:t>
            </a:r>
          </a:p>
          <a:p>
            <a:pPr eaLnBrk="1" hangingPunct="1">
              <a:lnSpc>
                <a:spcPct val="90000"/>
              </a:lnSpc>
              <a:buClr>
                <a:srgbClr val="FF0000"/>
              </a:buClr>
              <a:buFont typeface="Wingdings" pitchFamily="2" charset="2"/>
              <a:buChar char="V"/>
            </a:pPr>
            <a:endParaRPr lang="en-US" smtClean="0">
              <a:solidFill>
                <a:srgbClr val="FF0000"/>
              </a:solidFill>
              <a:latin typeface="Garamond" pitchFamily="18" charset="0"/>
            </a:endParaRPr>
          </a:p>
          <a:p>
            <a:pPr eaLnBrk="1" hangingPunct="1">
              <a:lnSpc>
                <a:spcPct val="90000"/>
              </a:lnSpc>
              <a:buClr>
                <a:srgbClr val="FF0000"/>
              </a:buClr>
              <a:buFont typeface="Wingdings" pitchFamily="2" charset="2"/>
              <a:buChar char="V"/>
            </a:pPr>
            <a:endParaRPr lang="en-US" smtClean="0">
              <a:solidFill>
                <a:srgbClr val="FF0000"/>
              </a:solidFill>
              <a:latin typeface="Garamond" pitchFamily="18" charset="0"/>
            </a:endParaRPr>
          </a:p>
          <a:p>
            <a:pPr eaLnBrk="1" hangingPunct="1">
              <a:lnSpc>
                <a:spcPct val="110000"/>
              </a:lnSpc>
              <a:buClr>
                <a:srgbClr val="FF0000"/>
              </a:buClr>
              <a:buFont typeface="Wingdings" pitchFamily="2" charset="2"/>
              <a:buChar char="V"/>
            </a:pPr>
            <a:r>
              <a:rPr lang="en-US" b="1" smtClean="0">
                <a:solidFill>
                  <a:srgbClr val="FF0000"/>
                </a:solidFill>
                <a:latin typeface="Garamond" pitchFamily="18" charset="0"/>
              </a:rPr>
              <a:t>Worship the LORD</a:t>
            </a:r>
            <a:endParaRPr lang="en-US" smtClean="0">
              <a:solidFill>
                <a:srgbClr val="FF0000"/>
              </a:solidFill>
              <a:latin typeface="Garamond" pitchFamily="18" charset="0"/>
            </a:endParaRPr>
          </a:p>
          <a:p>
            <a:pPr eaLnBrk="1" hangingPunct="1">
              <a:lnSpc>
                <a:spcPct val="110000"/>
              </a:lnSpc>
              <a:buClr>
                <a:srgbClr val="FF0000"/>
              </a:buClr>
              <a:buFont typeface="Wingdings 2" pitchFamily="18" charset="2"/>
              <a:buNone/>
            </a:pPr>
            <a:r>
              <a:rPr lang="en-US" smtClean="0">
                <a:solidFill>
                  <a:srgbClr val="FF0000"/>
                </a:solidFill>
                <a:latin typeface="Garamond" pitchFamily="18" charset="0"/>
              </a:rPr>
              <a:t>Deut. 6:13</a:t>
            </a:r>
          </a:p>
          <a:p>
            <a:pPr eaLnBrk="1" hangingPunct="1">
              <a:lnSpc>
                <a:spcPct val="90000"/>
              </a:lnSpc>
            </a:pPr>
            <a:endParaRPr lang="en-US" smtClean="0">
              <a:solidFill>
                <a:srgbClr val="FF0000"/>
              </a:solidFill>
              <a:latin typeface="Garamond" pitchFamily="18" charset="0"/>
            </a:endParaRPr>
          </a:p>
          <a:p>
            <a:pPr eaLnBrk="1" hangingPunct="1">
              <a:lnSpc>
                <a:spcPct val="90000"/>
              </a:lnSpc>
            </a:pPr>
            <a:endParaRPr lang="en-US" smtClean="0">
              <a:solidFill>
                <a:srgbClr val="FF0000"/>
              </a:solidFill>
              <a:latin typeface="Garamond" pitchFamily="18" charset="0"/>
            </a:endParaRPr>
          </a:p>
          <a:p>
            <a:pPr eaLnBrk="1" hangingPunct="1">
              <a:lnSpc>
                <a:spcPct val="90000"/>
              </a:lnSpc>
            </a:pPr>
            <a:endParaRPr lang="en-US" smtClean="0">
              <a:solidFill>
                <a:srgbClr val="FF0000"/>
              </a:solidFill>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 calcmode="lin" valueType="num">
                                      <p:cBhvr>
                                        <p:cTn id="7" dur="5000" fill="hold"/>
                                        <p:tgtEl>
                                          <p:spTgt spid="160771">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16077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60771">
                                            <p:txEl>
                                              <p:pRg st="1" end="1"/>
                                            </p:txEl>
                                          </p:spTgt>
                                        </p:tgtEl>
                                        <p:attrNameLst>
                                          <p:attrName>style.visibility</p:attrName>
                                        </p:attrNameLst>
                                      </p:cBhvr>
                                      <p:to>
                                        <p:strVal val="visible"/>
                                      </p:to>
                                    </p:set>
                                    <p:anim calcmode="lin" valueType="num">
                                      <p:cBhvr>
                                        <p:cTn id="13" dur="5000" fill="hold"/>
                                        <p:tgtEl>
                                          <p:spTgt spid="160771">
                                            <p:txEl>
                                              <p:pRg st="1" end="1"/>
                                            </p:txEl>
                                          </p:spTgt>
                                        </p:tgtEl>
                                        <p:attrNameLst>
                                          <p:attrName>ppt_w</p:attrName>
                                        </p:attrNameLst>
                                      </p:cBhvr>
                                      <p:tavLst>
                                        <p:tav tm="0" fmla="#ppt_w*sin(2.5*pi*$)">
                                          <p:val>
                                            <p:fltVal val="0"/>
                                          </p:val>
                                        </p:tav>
                                        <p:tav tm="100000">
                                          <p:val>
                                            <p:fltVal val="1"/>
                                          </p:val>
                                        </p:tav>
                                      </p:tavLst>
                                    </p:anim>
                                    <p:anim calcmode="lin" valueType="num">
                                      <p:cBhvr>
                                        <p:cTn id="14" dur="5000" fill="hold"/>
                                        <p:tgtEl>
                                          <p:spTgt spid="16077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160771">
                                            <p:txEl>
                                              <p:pRg st="4" end="4"/>
                                            </p:txEl>
                                          </p:spTgt>
                                        </p:tgtEl>
                                        <p:attrNameLst>
                                          <p:attrName>style.visibility</p:attrName>
                                        </p:attrNameLst>
                                      </p:cBhvr>
                                      <p:to>
                                        <p:strVal val="visible"/>
                                      </p:to>
                                    </p:set>
                                    <p:anim calcmode="lin" valueType="num">
                                      <p:cBhvr>
                                        <p:cTn id="19" dur="5000" fill="hold"/>
                                        <p:tgtEl>
                                          <p:spTgt spid="160771">
                                            <p:txEl>
                                              <p:pRg st="4" end="4"/>
                                            </p:txEl>
                                          </p:spTgt>
                                        </p:tgtEl>
                                        <p:attrNameLst>
                                          <p:attrName>ppt_w</p:attrName>
                                        </p:attrNameLst>
                                      </p:cBhvr>
                                      <p:tavLst>
                                        <p:tav tm="0" fmla="#ppt_w*sin(2.5*pi*$)">
                                          <p:val>
                                            <p:fltVal val="0"/>
                                          </p:val>
                                        </p:tav>
                                        <p:tav tm="100000">
                                          <p:val>
                                            <p:fltVal val="1"/>
                                          </p:val>
                                        </p:tav>
                                      </p:tavLst>
                                    </p:anim>
                                    <p:anim calcmode="lin" valueType="num">
                                      <p:cBhvr>
                                        <p:cTn id="20" dur="5000" fill="hold"/>
                                        <p:tgtEl>
                                          <p:spTgt spid="160771">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0" nodeType="clickEffect">
                                  <p:stCondLst>
                                    <p:cond delay="0"/>
                                  </p:stCondLst>
                                  <p:childTnLst>
                                    <p:set>
                                      <p:cBhvr>
                                        <p:cTn id="24" dur="1" fill="hold">
                                          <p:stCondLst>
                                            <p:cond delay="0"/>
                                          </p:stCondLst>
                                        </p:cTn>
                                        <p:tgtEl>
                                          <p:spTgt spid="160771">
                                            <p:txEl>
                                              <p:pRg st="5" end="5"/>
                                            </p:txEl>
                                          </p:spTgt>
                                        </p:tgtEl>
                                        <p:attrNameLst>
                                          <p:attrName>style.visibility</p:attrName>
                                        </p:attrNameLst>
                                      </p:cBhvr>
                                      <p:to>
                                        <p:strVal val="visible"/>
                                      </p:to>
                                    </p:set>
                                    <p:anim calcmode="lin" valueType="num">
                                      <p:cBhvr>
                                        <p:cTn id="25" dur="5000" fill="hold"/>
                                        <p:tgtEl>
                                          <p:spTgt spid="160771">
                                            <p:txEl>
                                              <p:pRg st="5" end="5"/>
                                            </p:txEl>
                                          </p:spTgt>
                                        </p:tgtEl>
                                        <p:attrNameLst>
                                          <p:attrName>ppt_w</p:attrName>
                                        </p:attrNameLst>
                                      </p:cBhvr>
                                      <p:tavLst>
                                        <p:tav tm="0" fmla="#ppt_w*sin(2.5*pi*$)">
                                          <p:val>
                                            <p:fltVal val="0"/>
                                          </p:val>
                                        </p:tav>
                                        <p:tav tm="100000">
                                          <p:val>
                                            <p:fltVal val="1"/>
                                          </p:val>
                                        </p:tav>
                                      </p:tavLst>
                                    </p:anim>
                                    <p:anim calcmode="lin" valueType="num">
                                      <p:cBhvr>
                                        <p:cTn id="26" dur="5000" fill="hold"/>
                                        <p:tgtEl>
                                          <p:spTgt spid="160771">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9" presetClass="entr" presetSubtype="10" fill="hold" grpId="0" nodeType="clickEffect">
                                  <p:stCondLst>
                                    <p:cond delay="0"/>
                                  </p:stCondLst>
                                  <p:childTnLst>
                                    <p:set>
                                      <p:cBhvr>
                                        <p:cTn id="30" dur="1" fill="hold">
                                          <p:stCondLst>
                                            <p:cond delay="0"/>
                                          </p:stCondLst>
                                        </p:cTn>
                                        <p:tgtEl>
                                          <p:spTgt spid="160771">
                                            <p:txEl>
                                              <p:pRg st="8" end="8"/>
                                            </p:txEl>
                                          </p:spTgt>
                                        </p:tgtEl>
                                        <p:attrNameLst>
                                          <p:attrName>style.visibility</p:attrName>
                                        </p:attrNameLst>
                                      </p:cBhvr>
                                      <p:to>
                                        <p:strVal val="visible"/>
                                      </p:to>
                                    </p:set>
                                    <p:anim calcmode="lin" valueType="num">
                                      <p:cBhvr>
                                        <p:cTn id="31" dur="5000" fill="hold"/>
                                        <p:tgtEl>
                                          <p:spTgt spid="160771">
                                            <p:txEl>
                                              <p:pRg st="8" end="8"/>
                                            </p:txEl>
                                          </p:spTgt>
                                        </p:tgtEl>
                                        <p:attrNameLst>
                                          <p:attrName>ppt_w</p:attrName>
                                        </p:attrNameLst>
                                      </p:cBhvr>
                                      <p:tavLst>
                                        <p:tav tm="0" fmla="#ppt_w*sin(2.5*pi*$)">
                                          <p:val>
                                            <p:fltVal val="0"/>
                                          </p:val>
                                        </p:tav>
                                        <p:tav tm="100000">
                                          <p:val>
                                            <p:fltVal val="1"/>
                                          </p:val>
                                        </p:tav>
                                      </p:tavLst>
                                    </p:anim>
                                    <p:anim calcmode="lin" valueType="num">
                                      <p:cBhvr>
                                        <p:cTn id="32" dur="5000" fill="hold"/>
                                        <p:tgtEl>
                                          <p:spTgt spid="160771">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ntr" presetSubtype="10" fill="hold" grpId="0" nodeType="clickEffect">
                                  <p:stCondLst>
                                    <p:cond delay="0"/>
                                  </p:stCondLst>
                                  <p:childTnLst>
                                    <p:set>
                                      <p:cBhvr>
                                        <p:cTn id="36" dur="1" fill="hold">
                                          <p:stCondLst>
                                            <p:cond delay="0"/>
                                          </p:stCondLst>
                                        </p:cTn>
                                        <p:tgtEl>
                                          <p:spTgt spid="160771">
                                            <p:txEl>
                                              <p:pRg st="9" end="9"/>
                                            </p:txEl>
                                          </p:spTgt>
                                        </p:tgtEl>
                                        <p:attrNameLst>
                                          <p:attrName>style.visibility</p:attrName>
                                        </p:attrNameLst>
                                      </p:cBhvr>
                                      <p:to>
                                        <p:strVal val="visible"/>
                                      </p:to>
                                    </p:set>
                                    <p:anim calcmode="lin" valueType="num">
                                      <p:cBhvr>
                                        <p:cTn id="37" dur="5000" fill="hold"/>
                                        <p:tgtEl>
                                          <p:spTgt spid="160771">
                                            <p:txEl>
                                              <p:pRg st="9" end="9"/>
                                            </p:txEl>
                                          </p:spTgt>
                                        </p:tgtEl>
                                        <p:attrNameLst>
                                          <p:attrName>ppt_w</p:attrName>
                                        </p:attrNameLst>
                                      </p:cBhvr>
                                      <p:tavLst>
                                        <p:tav tm="0" fmla="#ppt_w*sin(2.5*pi*$)">
                                          <p:val>
                                            <p:fltVal val="0"/>
                                          </p:val>
                                        </p:tav>
                                        <p:tav tm="100000">
                                          <p:val>
                                            <p:fltVal val="1"/>
                                          </p:val>
                                        </p:tav>
                                      </p:tavLst>
                                    </p:anim>
                                    <p:anim calcmode="lin" valueType="num">
                                      <p:cBhvr>
                                        <p:cTn id="38" dur="5000" fill="hold"/>
                                        <p:tgtEl>
                                          <p:spTgt spid="160771">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160772">
                                            <p:txEl>
                                              <p:pRg st="0" end="0"/>
                                            </p:txEl>
                                          </p:spTgt>
                                        </p:tgtEl>
                                        <p:attrNameLst>
                                          <p:attrName>style.visibility</p:attrName>
                                        </p:attrNameLst>
                                      </p:cBhvr>
                                      <p:to>
                                        <p:strVal val="visible"/>
                                      </p:to>
                                    </p:set>
                                    <p:anim calcmode="lin" valueType="num">
                                      <p:cBhvr additive="base">
                                        <p:cTn id="43" dur="500" fill="hold"/>
                                        <p:tgtEl>
                                          <p:spTgt spid="160772">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6077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grpId="0" nodeType="clickEffect">
                                  <p:stCondLst>
                                    <p:cond delay="0"/>
                                  </p:stCondLst>
                                  <p:childTnLst>
                                    <p:set>
                                      <p:cBhvr>
                                        <p:cTn id="48" dur="1" fill="hold">
                                          <p:stCondLst>
                                            <p:cond delay="0"/>
                                          </p:stCondLst>
                                        </p:cTn>
                                        <p:tgtEl>
                                          <p:spTgt spid="160772">
                                            <p:txEl>
                                              <p:pRg st="1" end="1"/>
                                            </p:txEl>
                                          </p:spTgt>
                                        </p:tgtEl>
                                        <p:attrNameLst>
                                          <p:attrName>style.visibility</p:attrName>
                                        </p:attrNameLst>
                                      </p:cBhvr>
                                      <p:to>
                                        <p:strVal val="visible"/>
                                      </p:to>
                                    </p:set>
                                    <p:anim calcmode="lin" valueType="num">
                                      <p:cBhvr additive="base">
                                        <p:cTn id="49" dur="500" fill="hold"/>
                                        <p:tgtEl>
                                          <p:spTgt spid="160772">
                                            <p:txEl>
                                              <p:pRg st="1" end="1"/>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6077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3" fill="hold" grpId="0" nodeType="clickEffect">
                                  <p:stCondLst>
                                    <p:cond delay="0"/>
                                  </p:stCondLst>
                                  <p:childTnLst>
                                    <p:set>
                                      <p:cBhvr>
                                        <p:cTn id="54" dur="1" fill="hold">
                                          <p:stCondLst>
                                            <p:cond delay="0"/>
                                          </p:stCondLst>
                                        </p:cTn>
                                        <p:tgtEl>
                                          <p:spTgt spid="160772">
                                            <p:txEl>
                                              <p:pRg st="3" end="3"/>
                                            </p:txEl>
                                          </p:spTgt>
                                        </p:tgtEl>
                                        <p:attrNameLst>
                                          <p:attrName>style.visibility</p:attrName>
                                        </p:attrNameLst>
                                      </p:cBhvr>
                                      <p:to>
                                        <p:strVal val="visible"/>
                                      </p:to>
                                    </p:set>
                                    <p:anim calcmode="lin" valueType="num">
                                      <p:cBhvr additive="base">
                                        <p:cTn id="55" dur="500" fill="hold"/>
                                        <p:tgtEl>
                                          <p:spTgt spid="160772">
                                            <p:txEl>
                                              <p:pRg st="3" end="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6077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3" fill="hold" grpId="0" nodeType="clickEffect">
                                  <p:stCondLst>
                                    <p:cond delay="0"/>
                                  </p:stCondLst>
                                  <p:childTnLst>
                                    <p:set>
                                      <p:cBhvr>
                                        <p:cTn id="60" dur="1" fill="hold">
                                          <p:stCondLst>
                                            <p:cond delay="0"/>
                                          </p:stCondLst>
                                        </p:cTn>
                                        <p:tgtEl>
                                          <p:spTgt spid="160772">
                                            <p:txEl>
                                              <p:pRg st="4" end="4"/>
                                            </p:txEl>
                                          </p:spTgt>
                                        </p:tgtEl>
                                        <p:attrNameLst>
                                          <p:attrName>style.visibility</p:attrName>
                                        </p:attrNameLst>
                                      </p:cBhvr>
                                      <p:to>
                                        <p:strVal val="visible"/>
                                      </p:to>
                                    </p:set>
                                    <p:anim calcmode="lin" valueType="num">
                                      <p:cBhvr additive="base">
                                        <p:cTn id="61" dur="500" fill="hold"/>
                                        <p:tgtEl>
                                          <p:spTgt spid="160772">
                                            <p:txEl>
                                              <p:pRg st="4" end="4"/>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6077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3" fill="hold" grpId="0" nodeType="clickEffect">
                                  <p:stCondLst>
                                    <p:cond delay="0"/>
                                  </p:stCondLst>
                                  <p:childTnLst>
                                    <p:set>
                                      <p:cBhvr>
                                        <p:cTn id="66" dur="1" fill="hold">
                                          <p:stCondLst>
                                            <p:cond delay="0"/>
                                          </p:stCondLst>
                                        </p:cTn>
                                        <p:tgtEl>
                                          <p:spTgt spid="160772">
                                            <p:txEl>
                                              <p:pRg st="7" end="7"/>
                                            </p:txEl>
                                          </p:spTgt>
                                        </p:tgtEl>
                                        <p:attrNameLst>
                                          <p:attrName>style.visibility</p:attrName>
                                        </p:attrNameLst>
                                      </p:cBhvr>
                                      <p:to>
                                        <p:strVal val="visible"/>
                                      </p:to>
                                    </p:set>
                                    <p:anim calcmode="lin" valueType="num">
                                      <p:cBhvr additive="base">
                                        <p:cTn id="67" dur="500" fill="hold"/>
                                        <p:tgtEl>
                                          <p:spTgt spid="160772">
                                            <p:txEl>
                                              <p:pRg st="7" end="7"/>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60772">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3" fill="hold" grpId="0" nodeType="clickEffect">
                                  <p:stCondLst>
                                    <p:cond delay="0"/>
                                  </p:stCondLst>
                                  <p:childTnLst>
                                    <p:set>
                                      <p:cBhvr>
                                        <p:cTn id="72" dur="1" fill="hold">
                                          <p:stCondLst>
                                            <p:cond delay="0"/>
                                          </p:stCondLst>
                                        </p:cTn>
                                        <p:tgtEl>
                                          <p:spTgt spid="160772">
                                            <p:txEl>
                                              <p:pRg st="8" end="8"/>
                                            </p:txEl>
                                          </p:spTgt>
                                        </p:tgtEl>
                                        <p:attrNameLst>
                                          <p:attrName>style.visibility</p:attrName>
                                        </p:attrNameLst>
                                      </p:cBhvr>
                                      <p:to>
                                        <p:strVal val="visible"/>
                                      </p:to>
                                    </p:set>
                                    <p:anim calcmode="lin" valueType="num">
                                      <p:cBhvr additive="base">
                                        <p:cTn id="73" dur="500" fill="hold"/>
                                        <p:tgtEl>
                                          <p:spTgt spid="160772">
                                            <p:txEl>
                                              <p:pRg st="8" end="8"/>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160772">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autoUpdateAnimBg="0"/>
      <p:bldP spid="160772"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mtClean="0"/>
              <a:t>Old Testament Survey- Exodus</a:t>
            </a:r>
          </a:p>
        </p:txBody>
      </p:sp>
      <p:sp>
        <p:nvSpPr>
          <p:cNvPr id="21506" name="Rectangle 3"/>
          <p:cNvSpPr>
            <a:spLocks noGrp="1" noChangeArrowheads="1"/>
          </p:cNvSpPr>
          <p:nvPr>
            <p:ph idx="1"/>
          </p:nvPr>
        </p:nvSpPr>
        <p:spPr/>
        <p:txBody>
          <a:bodyPr/>
          <a:lstStyle/>
          <a:p>
            <a:pPr marL="381000" indent="-381000" eaLnBrk="1" hangingPunct="1">
              <a:lnSpc>
                <a:spcPct val="80000"/>
              </a:lnSpc>
            </a:pPr>
            <a:r>
              <a:rPr lang="en-US" sz="2800" smtClean="0"/>
              <a:t>Exodus picks up the history of Israel after Genesis</a:t>
            </a:r>
          </a:p>
          <a:p>
            <a:pPr marL="381000" indent="-381000" eaLnBrk="1" hangingPunct="1">
              <a:lnSpc>
                <a:spcPct val="80000"/>
              </a:lnSpc>
            </a:pPr>
            <a:r>
              <a:rPr lang="en-US" sz="2800" smtClean="0"/>
              <a:t>There are 275 silent years between the events of the two books.</a:t>
            </a:r>
          </a:p>
          <a:p>
            <a:pPr marL="381000" indent="-381000" eaLnBrk="1" hangingPunct="1">
              <a:lnSpc>
                <a:spcPct val="80000"/>
              </a:lnSpc>
            </a:pPr>
            <a:r>
              <a:rPr lang="en-US" sz="2800" smtClean="0"/>
              <a:t>The book covers about 80 years, from the birth of Moses to the arrival of Israel at Mount Sinai.</a:t>
            </a:r>
          </a:p>
          <a:p>
            <a:pPr marL="381000" indent="-381000" eaLnBrk="1" hangingPunct="1">
              <a:lnSpc>
                <a:spcPct val="80000"/>
              </a:lnSpc>
            </a:pPr>
            <a:r>
              <a:rPr lang="en-US" sz="2800" smtClean="0"/>
              <a:t>The emphasis of the book is on the two year period of Israel’s departure from Egypt.</a:t>
            </a:r>
          </a:p>
          <a:p>
            <a:pPr marL="381000" indent="-381000" eaLnBrk="1" hangingPunct="1">
              <a:lnSpc>
                <a:spcPct val="80000"/>
              </a:lnSpc>
              <a:buFontTx/>
              <a:buNone/>
            </a:pPr>
            <a:endParaRPr lang="en-US" sz="280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pPr eaLnBrk="1" hangingPunct="1"/>
            <a:r>
              <a:rPr lang="en-US" smtClean="0"/>
              <a:t>Old Testament Survey- Joshua</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INTRODUCTION TO THE BOOK OF JOSHUA</a:t>
            </a:r>
          </a:p>
          <a:p>
            <a:pPr marL="274320" indent="-274320" eaLnBrk="1" fontAlgn="auto" hangingPunct="1">
              <a:spcAft>
                <a:spcPts val="0"/>
              </a:spcAft>
              <a:buClr>
                <a:schemeClr val="accent3"/>
              </a:buClr>
              <a:buFont typeface="Wingdings 2"/>
              <a:buNone/>
              <a:defRPr/>
            </a:pPr>
            <a:endParaRPr lang="en-US" b="1" i="1" dirty="0" smtClean="0"/>
          </a:p>
          <a:p>
            <a:pPr marL="274320" indent="-274320" eaLnBrk="1" fontAlgn="auto" hangingPunct="1">
              <a:spcAft>
                <a:spcPts val="0"/>
              </a:spcAft>
              <a:buClr>
                <a:schemeClr val="accent3"/>
              </a:buClr>
              <a:buFont typeface="Wingdings 2"/>
              <a:buChar char=""/>
              <a:defRPr/>
            </a:pPr>
            <a:r>
              <a:rPr lang="en-US" dirty="0" smtClean="0"/>
              <a:t>When we turn to the Book of Joshua we have left the first block of Old Testament books, the Pentateuch, and we move into the second block consisting of books of history.</a:t>
            </a:r>
          </a:p>
          <a:p>
            <a:pPr marL="274320" indent="-274320" eaLnBrk="1" fontAlgn="auto" hangingPunct="1">
              <a:spcAft>
                <a:spcPts val="0"/>
              </a:spcAft>
              <a:buClr>
                <a:schemeClr val="accent3"/>
              </a:buClr>
              <a:buFont typeface="Wingdings 2"/>
              <a:buChar char=""/>
              <a:defRPr/>
            </a:pPr>
            <a:r>
              <a:rPr lang="en-US" dirty="0" smtClean="0"/>
              <a:t>Joshua 1:1-3, </a:t>
            </a:r>
            <a:r>
              <a:rPr lang="en-US" i="1" dirty="0" smtClean="0"/>
              <a:t>"Now it came about after the death of Moses the servant of the Lord that the Lord spoke to Joshua son of Nun Moses’ servant saying. 'Moses My servant is dead; now therefore arise, cross the Jordan, you and all this people, to the land which I am giving to them, the sons of Israel. Every place on which the sole of your foot treads, I have given to you, just as I spoke to Moses.’"</a:t>
            </a:r>
          </a:p>
          <a:p>
            <a:pPr marL="274320" indent="-274320" eaLnBrk="1" fontAlgn="auto" hangingPunct="1">
              <a:spcAft>
                <a:spcPts val="0"/>
              </a:spcAft>
              <a:buClr>
                <a:schemeClr val="accent3"/>
              </a:buClr>
              <a:buFont typeface="Wingdings 2"/>
              <a:buChar char=""/>
              <a:defRPr/>
            </a:pPr>
            <a:r>
              <a:rPr lang="en-US" dirty="0" smtClean="0"/>
              <a:t>Who could ever fill the shoes of Moses since, </a:t>
            </a:r>
            <a:r>
              <a:rPr lang="en-US" i="1" dirty="0" smtClean="0"/>
              <a:t>" There arose not a prophet since in Israel like Moses, whom knew the Lord face to face"?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pPr eaLnBrk="1" hangingPunct="1"/>
            <a:r>
              <a:rPr lang="en-US" smtClean="0"/>
              <a:t>Old Testament Survey- Joshua</a:t>
            </a:r>
          </a:p>
        </p:txBody>
      </p:sp>
      <p:sp>
        <p:nvSpPr>
          <p:cNvPr id="3" name="Content Placeholder 2"/>
          <p:cNvSpPr>
            <a:spLocks noGrp="1"/>
          </p:cNvSpPr>
          <p:nvPr>
            <p:ph idx="1"/>
          </p:nvPr>
        </p:nvSpPr>
        <p:spPr/>
        <p:txBody>
          <a:bodyPr>
            <a:normAutofit fontScale="85000" lnSpcReduction="10000"/>
          </a:bodyPr>
          <a:lstStyle/>
          <a:p>
            <a:pPr marL="274320" indent="-274320" eaLnBrk="1" fontAlgn="auto" hangingPunct="1">
              <a:spcAft>
                <a:spcPts val="0"/>
              </a:spcAft>
              <a:buClr>
                <a:schemeClr val="accent3"/>
              </a:buClr>
              <a:buFont typeface="Wingdings 2"/>
              <a:buChar char=""/>
              <a:defRPr/>
            </a:pPr>
            <a:r>
              <a:rPr lang="en-US" b="1" dirty="0" smtClean="0"/>
              <a:t>INTRODUCTION TO THE BOOK OF JOSHUA</a:t>
            </a:r>
          </a:p>
          <a:p>
            <a:pPr marL="274320" indent="-274320" eaLnBrk="1" fontAlgn="auto" hangingPunct="1">
              <a:spcAft>
                <a:spcPts val="0"/>
              </a:spcAft>
              <a:buClr>
                <a:schemeClr val="accent3"/>
              </a:buClr>
              <a:buFont typeface="Wingdings 2"/>
              <a:buNone/>
              <a:defRPr/>
            </a:pPr>
            <a:endParaRPr lang="en-US" b="1" i="1" dirty="0" smtClean="0"/>
          </a:p>
          <a:p>
            <a:pPr marL="274320" indent="-274320" eaLnBrk="1" fontAlgn="auto" hangingPunct="1">
              <a:spcAft>
                <a:spcPts val="0"/>
              </a:spcAft>
              <a:buClr>
                <a:schemeClr val="accent3"/>
              </a:buClr>
              <a:buFont typeface="Wingdings 2"/>
              <a:buChar char=""/>
              <a:defRPr/>
            </a:pPr>
            <a:r>
              <a:rPr lang="en-US" dirty="0" smtClean="0"/>
              <a:t>The book is named after the man God chose to do just that. WHERE DID WE FIRST MEET JOSHUA?</a:t>
            </a:r>
          </a:p>
          <a:p>
            <a:pPr marL="274320" indent="-274320" eaLnBrk="1" fontAlgn="auto" hangingPunct="1">
              <a:spcAft>
                <a:spcPts val="0"/>
              </a:spcAft>
              <a:buClr>
                <a:schemeClr val="accent3"/>
              </a:buClr>
              <a:buFont typeface="Wingdings 2"/>
              <a:buChar char=""/>
              <a:defRPr/>
            </a:pPr>
            <a:r>
              <a:rPr lang="en-US" dirty="0" smtClean="0"/>
              <a:t>He was born a slave in Egypt experiencing the oppression of Pharaoh. </a:t>
            </a:r>
          </a:p>
          <a:p>
            <a:pPr marL="274320" indent="-274320" eaLnBrk="1" fontAlgn="auto" hangingPunct="1">
              <a:spcAft>
                <a:spcPts val="0"/>
              </a:spcAft>
              <a:buClr>
                <a:schemeClr val="accent3"/>
              </a:buClr>
              <a:buFont typeface="Wingdings 2"/>
              <a:buChar char=""/>
              <a:defRPr/>
            </a:pPr>
            <a:r>
              <a:rPr lang="en-US" dirty="0" smtClean="0"/>
              <a:t>He was forty when he left Egypt with his people in the Exodus. </a:t>
            </a:r>
          </a:p>
          <a:p>
            <a:pPr marL="274320" indent="-274320" eaLnBrk="1" fontAlgn="auto" hangingPunct="1">
              <a:spcAft>
                <a:spcPts val="0"/>
              </a:spcAft>
              <a:buClr>
                <a:schemeClr val="accent3"/>
              </a:buClr>
              <a:buFont typeface="Wingdings 2"/>
              <a:buChar char=""/>
              <a:defRPr/>
            </a:pPr>
            <a:r>
              <a:rPr lang="en-US" dirty="0" smtClean="0"/>
              <a:t>He was one of the twelve sent into the Promised Land as a spy. </a:t>
            </a:r>
          </a:p>
          <a:p>
            <a:pPr marL="274320" indent="-274320" eaLnBrk="1" fontAlgn="auto" hangingPunct="1">
              <a:spcAft>
                <a:spcPts val="0"/>
              </a:spcAft>
              <a:buClr>
                <a:schemeClr val="accent3"/>
              </a:buClr>
              <a:buFont typeface="Wingdings 2"/>
              <a:buChar char=""/>
              <a:defRPr/>
            </a:pPr>
            <a:r>
              <a:rPr lang="en-US" dirty="0" smtClean="0"/>
              <a:t>He was the leader of the army fighting off </a:t>
            </a:r>
            <a:r>
              <a:rPr lang="en-US" dirty="0" err="1" smtClean="0"/>
              <a:t>Amalek</a:t>
            </a:r>
            <a:r>
              <a:rPr lang="en-US" dirty="0" smtClean="0"/>
              <a:t>.</a:t>
            </a:r>
          </a:p>
          <a:p>
            <a:pPr marL="274320" indent="-274320" eaLnBrk="1" fontAlgn="auto" hangingPunct="1">
              <a:spcAft>
                <a:spcPts val="0"/>
              </a:spcAft>
              <a:buClr>
                <a:schemeClr val="accent3"/>
              </a:buClr>
              <a:buFont typeface="Wingdings 2"/>
              <a:buChar char=""/>
              <a:defRPr/>
            </a:pPr>
            <a:r>
              <a:rPr lang="en-US" dirty="0" smtClean="0"/>
              <a:t> He was a faithful servant of Moses who waited for him at Mt. Sinai He was 80 years old when he received his commission from God (he lived for 110 years).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pPr eaLnBrk="1" hangingPunct="1"/>
            <a:r>
              <a:rPr lang="en-US" smtClean="0"/>
              <a:t>Old Testament Survey- Joshua</a:t>
            </a:r>
          </a:p>
        </p:txBody>
      </p:sp>
      <p:sp>
        <p:nvSpPr>
          <p:cNvPr id="3" name="Content Placeholder 2"/>
          <p:cNvSpPr>
            <a:spLocks noGrp="1"/>
          </p:cNvSpPr>
          <p:nvPr>
            <p:ph idx="1"/>
          </p:nvPr>
        </p:nvSpPr>
        <p:spPr/>
        <p:txBody>
          <a:bodyPr/>
          <a:lstStyle/>
          <a:p>
            <a:pPr eaLnBrk="1" hangingPunct="1"/>
            <a:r>
              <a:rPr lang="en-US" b="1" smtClean="0"/>
              <a:t>INTRODUCTION TO THE BOOK OF JOSHUA</a:t>
            </a:r>
          </a:p>
          <a:p>
            <a:pPr eaLnBrk="1" hangingPunct="1"/>
            <a:r>
              <a:rPr lang="en-US" smtClean="0"/>
              <a:t>The name Joshua is a highly significant one:</a:t>
            </a:r>
          </a:p>
          <a:p>
            <a:pPr eaLnBrk="1" hangingPunct="1"/>
            <a:r>
              <a:rPr lang="en-US" smtClean="0"/>
              <a:t>In Hebrew it is Yehoshua = Jehovah's Salvation</a:t>
            </a:r>
          </a:p>
          <a:p>
            <a:pPr eaLnBrk="1" hangingPunct="1"/>
            <a:r>
              <a:rPr lang="en-US" smtClean="0"/>
              <a:t>Later translated into Greek it was Jesus = Jehovah's Salvation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pPr eaLnBrk="1" hangingPunct="1"/>
            <a:r>
              <a:rPr lang="en-US" smtClean="0"/>
              <a:t>Old Testament Survey- Joshua</a:t>
            </a:r>
          </a:p>
        </p:txBody>
      </p:sp>
      <p:sp>
        <p:nvSpPr>
          <p:cNvPr id="3" name="Content Placeholder 2"/>
          <p:cNvSpPr>
            <a:spLocks noGrp="1"/>
          </p:cNvSpPr>
          <p:nvPr>
            <p:ph idx="1"/>
          </p:nvPr>
        </p:nvSpPr>
        <p:spPr/>
        <p:txBody>
          <a:bodyPr>
            <a:normAutofit fontScale="70000" lnSpcReduction="20000"/>
          </a:bodyPr>
          <a:lstStyle/>
          <a:p>
            <a:pPr marL="274320" indent="-274320" eaLnBrk="1" fontAlgn="auto" hangingPunct="1">
              <a:spcAft>
                <a:spcPts val="0"/>
              </a:spcAft>
              <a:buClr>
                <a:schemeClr val="accent3"/>
              </a:buClr>
              <a:buFont typeface="Wingdings 2"/>
              <a:buChar char=""/>
              <a:defRPr/>
            </a:pPr>
            <a:r>
              <a:rPr lang="en-US" b="1" dirty="0" smtClean="0"/>
              <a:t>INTRODUCTION TO THE BOOK OF JOSHUA</a:t>
            </a:r>
          </a:p>
          <a:p>
            <a:pPr marL="274320" indent="-274320" eaLnBrk="1" fontAlgn="auto" hangingPunct="1">
              <a:spcAft>
                <a:spcPts val="0"/>
              </a:spcAft>
              <a:buClr>
                <a:schemeClr val="accent3"/>
              </a:buClr>
              <a:buFont typeface="Wingdings 2"/>
              <a:buChar char=""/>
              <a:defRPr/>
            </a:pPr>
            <a:r>
              <a:rPr lang="en-US" b="1" i="1" dirty="0" smtClean="0"/>
              <a:t>Author:</a:t>
            </a:r>
          </a:p>
          <a:p>
            <a:pPr marL="274320" indent="-274320" eaLnBrk="1" fontAlgn="auto" hangingPunct="1">
              <a:spcAft>
                <a:spcPts val="0"/>
              </a:spcAft>
              <a:buClr>
                <a:schemeClr val="accent3"/>
              </a:buClr>
              <a:buFont typeface="Wingdings 2"/>
              <a:buChar char=""/>
              <a:defRPr/>
            </a:pPr>
            <a:r>
              <a:rPr lang="en-US" dirty="0" smtClean="0"/>
              <a:t>This book never positively identifies its writer, but we have some good hints:</a:t>
            </a:r>
          </a:p>
          <a:p>
            <a:pPr marL="274320" indent="-274320" eaLnBrk="1" fontAlgn="auto" hangingPunct="1">
              <a:spcAft>
                <a:spcPts val="0"/>
              </a:spcAft>
              <a:buClr>
                <a:schemeClr val="accent3"/>
              </a:buClr>
              <a:buFont typeface="Wingdings 2"/>
              <a:buNone/>
              <a:defRPr/>
            </a:pPr>
            <a:r>
              <a:rPr lang="en-US" dirty="0" smtClean="0"/>
              <a:t>1. The author was an eyewitness to the historical events given in minute detail and vivid description often using personal pronouns.</a:t>
            </a:r>
          </a:p>
          <a:p>
            <a:pPr marL="274320" indent="-274320" eaLnBrk="1" fontAlgn="auto" hangingPunct="1">
              <a:spcAft>
                <a:spcPts val="0"/>
              </a:spcAft>
              <a:buClr>
                <a:schemeClr val="accent3"/>
              </a:buClr>
              <a:buFont typeface="Wingdings 2"/>
              <a:buNone/>
              <a:defRPr/>
            </a:pPr>
            <a:r>
              <a:rPr lang="en-US" dirty="0" smtClean="0"/>
              <a:t>2. The book was written not long after the events occurred since the phrase "unto this day' occurs a number of times (i.e.--"</a:t>
            </a:r>
            <a:r>
              <a:rPr lang="en-US" dirty="0" err="1" smtClean="0"/>
              <a:t>Rahab</a:t>
            </a:r>
            <a:r>
              <a:rPr lang="en-US" dirty="0" smtClean="0"/>
              <a:t> . . . lived among the Israelites unto this day".</a:t>
            </a:r>
          </a:p>
          <a:p>
            <a:pPr marL="274320" indent="-274320" eaLnBrk="1" fontAlgn="auto" hangingPunct="1">
              <a:spcAft>
                <a:spcPts val="0"/>
              </a:spcAft>
              <a:buClr>
                <a:schemeClr val="accent3"/>
              </a:buClr>
              <a:buFont typeface="Wingdings 2"/>
              <a:buNone/>
              <a:defRPr/>
            </a:pPr>
            <a:r>
              <a:rPr lang="en-US" dirty="0" smtClean="0"/>
              <a:t>3. Joshua is specifically identified as the author of much of the book (i.e.-- the words of the covenant, the land survey of Canaan, his farewell address, etc.).</a:t>
            </a:r>
          </a:p>
          <a:p>
            <a:pPr marL="274320" indent="-274320" eaLnBrk="1" fontAlgn="auto" hangingPunct="1">
              <a:spcAft>
                <a:spcPts val="0"/>
              </a:spcAft>
              <a:buClr>
                <a:schemeClr val="accent3"/>
              </a:buClr>
              <a:buFont typeface="Wingdings 2"/>
              <a:buNone/>
              <a:defRPr/>
            </a:pPr>
            <a:r>
              <a:rPr lang="en-US" dirty="0" smtClean="0"/>
              <a:t>4. The bulk of the book was written by one person as proved by the unity of style, organization and common word usage (confirmed by computer analysis).</a:t>
            </a:r>
          </a:p>
          <a:p>
            <a:pPr marL="274320" indent="-274320" eaLnBrk="1" fontAlgn="auto" hangingPunct="1">
              <a:spcAft>
                <a:spcPts val="0"/>
              </a:spcAft>
              <a:buClr>
                <a:schemeClr val="accent3"/>
              </a:buClr>
              <a:buFont typeface="Wingdings 2"/>
              <a:buNone/>
              <a:defRPr/>
            </a:pPr>
            <a:r>
              <a:rPr lang="en-US" b="1" dirty="0" smtClean="0"/>
              <a:t>5. </a:t>
            </a:r>
            <a:r>
              <a:rPr lang="en-US" dirty="0" smtClean="0"/>
              <a:t>The Talmud (ancient Jewish writings and commentary) state that Joshua wrote all but the concluding five verses which were written by </a:t>
            </a:r>
            <a:r>
              <a:rPr lang="en-US" dirty="0" err="1" smtClean="0"/>
              <a:t>Phinehas</a:t>
            </a:r>
            <a:r>
              <a:rPr lang="en-US" dirty="0" smtClean="0"/>
              <a:t>, son of the High Priest </a:t>
            </a:r>
            <a:r>
              <a:rPr lang="en-US" dirty="0" err="1" smtClean="0"/>
              <a:t>Eleazar</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pPr eaLnBrk="1" hangingPunct="1"/>
            <a:r>
              <a:rPr lang="en-US" smtClean="0"/>
              <a:t>Old Testament Survey- Joshua</a:t>
            </a:r>
          </a:p>
        </p:txBody>
      </p:sp>
      <p:sp>
        <p:nvSpPr>
          <p:cNvPr id="3" name="Content Placeholder 2"/>
          <p:cNvSpPr>
            <a:spLocks noGrp="1"/>
          </p:cNvSpPr>
          <p:nvPr>
            <p:ph idx="1"/>
          </p:nvPr>
        </p:nvSpPr>
        <p:spPr/>
        <p:txBody>
          <a:bodyPr>
            <a:normAutofit fontScale="62500" lnSpcReduction="20000"/>
          </a:bodyPr>
          <a:lstStyle/>
          <a:p>
            <a:pPr marL="274320" indent="-274320" eaLnBrk="1" fontAlgn="auto" hangingPunct="1">
              <a:spcAft>
                <a:spcPts val="0"/>
              </a:spcAft>
              <a:buClr>
                <a:schemeClr val="accent3"/>
              </a:buClr>
              <a:buFont typeface="Wingdings 2"/>
              <a:buChar char=""/>
              <a:defRPr/>
            </a:pPr>
            <a:r>
              <a:rPr lang="en-US" b="1" dirty="0" smtClean="0"/>
              <a:t>INTRODUCTION TO THE BOOK OF JOSHUA</a:t>
            </a:r>
          </a:p>
          <a:p>
            <a:pPr marL="274320" indent="-274320" eaLnBrk="1" fontAlgn="auto" hangingPunct="1">
              <a:spcAft>
                <a:spcPts val="0"/>
              </a:spcAft>
              <a:buClr>
                <a:schemeClr val="accent3"/>
              </a:buClr>
              <a:buFont typeface="Wingdings 2"/>
              <a:buChar char=""/>
              <a:defRPr/>
            </a:pPr>
            <a:r>
              <a:rPr lang="en-US" b="1" i="1" dirty="0" smtClean="0"/>
              <a:t>Author:</a:t>
            </a:r>
          </a:p>
          <a:p>
            <a:pPr marL="274320" indent="-274320" eaLnBrk="1" fontAlgn="auto" hangingPunct="1">
              <a:spcAft>
                <a:spcPts val="0"/>
              </a:spcAft>
              <a:buClr>
                <a:schemeClr val="accent3"/>
              </a:buClr>
              <a:buFont typeface="Wingdings 2"/>
              <a:buNone/>
              <a:defRPr/>
            </a:pPr>
            <a:r>
              <a:rPr lang="en-US" dirty="0" smtClean="0"/>
              <a:t>Joshua was a great man with many character traits for us to try to emulate. He was a man of:</a:t>
            </a:r>
          </a:p>
          <a:p>
            <a:pPr marL="274320" indent="-274320" eaLnBrk="1" fontAlgn="auto" hangingPunct="1">
              <a:spcAft>
                <a:spcPts val="0"/>
              </a:spcAft>
              <a:buClr>
                <a:schemeClr val="accent3"/>
              </a:buClr>
              <a:buFont typeface="Wingdings 2"/>
              <a:buNone/>
              <a:defRPr/>
            </a:pPr>
            <a:endParaRPr lang="en-US" dirty="0" smtClean="0"/>
          </a:p>
          <a:p>
            <a:pPr marL="514350" indent="-514350" eaLnBrk="1" fontAlgn="auto" hangingPunct="1">
              <a:spcAft>
                <a:spcPts val="0"/>
              </a:spcAft>
              <a:buClr>
                <a:schemeClr val="accent3"/>
              </a:buClr>
              <a:buFont typeface="+mj-lt"/>
              <a:buAutoNum type="arabicPeriod"/>
              <a:defRPr/>
            </a:pPr>
            <a:r>
              <a:rPr lang="en-US" dirty="0" smtClean="0"/>
              <a:t>Faith -- Numbers 14 -- Joshua and Caleb saw the same problems facing the nation in Canaan as the others when they spied out the land. Humanly, the taking of the land was impossible (they were as grasshoppers), but they were men of faith. They were ready to act based on their belief the  Lord had promised them the land.</a:t>
            </a:r>
          </a:p>
          <a:p>
            <a:pPr marL="514350" indent="-514350" eaLnBrk="1" fontAlgn="auto" hangingPunct="1">
              <a:spcAft>
                <a:spcPts val="0"/>
              </a:spcAft>
              <a:buClr>
                <a:schemeClr val="accent3"/>
              </a:buClr>
              <a:buFont typeface="+mj-lt"/>
              <a:buAutoNum type="arabicPeriod"/>
              <a:defRPr/>
            </a:pPr>
            <a:r>
              <a:rPr lang="en-US" dirty="0" smtClean="0"/>
              <a:t>Courage -- Joshua 1 -- Joshua was given a special gift from God, Courage. In verses 5-9 God personally speaks to Joshua and tells him three times, "Be strong and courageous." Why? Verse 5, </a:t>
            </a:r>
            <a:r>
              <a:rPr lang="en-US" i="1" dirty="0" smtClean="0"/>
              <a:t>"No man will be able to stand before you all the days of your life. Just as I have been with </a:t>
            </a:r>
            <a:r>
              <a:rPr lang="en-US" dirty="0" smtClean="0"/>
              <a:t>Moses, I will be with you; I will not fail you or forsake you." Joshua showed his courage time and time again both by challenging the rebellious Israelites, and in confronting every enemy they faced.</a:t>
            </a:r>
          </a:p>
          <a:p>
            <a:pPr marL="514350" indent="-514350" eaLnBrk="1" fontAlgn="auto" hangingPunct="1">
              <a:spcAft>
                <a:spcPts val="0"/>
              </a:spcAft>
              <a:buClr>
                <a:schemeClr val="accent3"/>
              </a:buClr>
              <a:buFont typeface="+mj-lt"/>
              <a:buAutoNum type="arabicPeriod"/>
              <a:defRPr/>
            </a:pPr>
            <a:r>
              <a:rPr lang="en-US" dirty="0" smtClean="0"/>
              <a:t>Loyalty -- Exodus 33 -- God commanded the movement of the people by His presence in the form of the </a:t>
            </a:r>
            <a:r>
              <a:rPr lang="en-US" dirty="0" err="1" smtClean="0"/>
              <a:t>Shekina</a:t>
            </a:r>
            <a:r>
              <a:rPr lang="en-US" dirty="0" smtClean="0"/>
              <a:t> Glory cloud or fire. When they camped He would talk to Moses in the tent of meeting "face to face.“ Joshua would always remain outside the tent just as he stayed at the foot of Mt. Sinai, ready to carry out any order Moses would bring from God.</a:t>
            </a:r>
          </a:p>
          <a:p>
            <a:pPr marL="274320" indent="-274320" eaLnBrk="1" fontAlgn="auto" hangingPunct="1">
              <a:spcAft>
                <a:spcPts val="0"/>
              </a:spcAft>
              <a:buClr>
                <a:schemeClr val="accent3"/>
              </a:buClr>
              <a:buFont typeface="Wingdings 2"/>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pPr eaLnBrk="1" hangingPunct="1"/>
            <a:r>
              <a:rPr lang="en-US" smtClean="0"/>
              <a:t>Old Testament Survey- Joshua</a:t>
            </a:r>
          </a:p>
        </p:txBody>
      </p:sp>
      <p:sp>
        <p:nvSpPr>
          <p:cNvPr id="3" name="Content Placeholder 2"/>
          <p:cNvSpPr>
            <a:spLocks noGrp="1"/>
          </p:cNvSpPr>
          <p:nvPr>
            <p:ph idx="1"/>
          </p:nvPr>
        </p:nvSpPr>
        <p:spPr/>
        <p:txBody>
          <a:bodyPr>
            <a:normAutofit fontScale="77500" lnSpcReduction="20000"/>
          </a:bodyPr>
          <a:lstStyle/>
          <a:p>
            <a:pPr marL="274320" indent="-274320" eaLnBrk="1" fontAlgn="auto" hangingPunct="1">
              <a:spcAft>
                <a:spcPts val="0"/>
              </a:spcAft>
              <a:buClr>
                <a:schemeClr val="accent3"/>
              </a:buClr>
              <a:buFont typeface="Wingdings 2"/>
              <a:buChar char=""/>
              <a:defRPr/>
            </a:pPr>
            <a:r>
              <a:rPr lang="en-US" b="1" dirty="0" smtClean="0"/>
              <a:t>INTRODUCTION TO THE BOOK OF JOSHUA</a:t>
            </a:r>
          </a:p>
          <a:p>
            <a:pPr marL="274320" indent="-274320" eaLnBrk="1" fontAlgn="auto" hangingPunct="1">
              <a:spcAft>
                <a:spcPts val="0"/>
              </a:spcAft>
              <a:buClr>
                <a:schemeClr val="accent3"/>
              </a:buClr>
              <a:buFont typeface="Wingdings 2"/>
              <a:buChar char=""/>
              <a:defRPr/>
            </a:pPr>
            <a:r>
              <a:rPr lang="en-US" b="1" i="1" dirty="0" smtClean="0"/>
              <a:t>Author:</a:t>
            </a:r>
          </a:p>
          <a:p>
            <a:pPr marL="274320" indent="-274320" eaLnBrk="1" fontAlgn="auto" hangingPunct="1">
              <a:spcAft>
                <a:spcPts val="0"/>
              </a:spcAft>
              <a:buClr>
                <a:schemeClr val="accent3"/>
              </a:buClr>
              <a:buFont typeface="Wingdings 2"/>
              <a:buNone/>
              <a:defRPr/>
            </a:pPr>
            <a:r>
              <a:rPr lang="en-US" dirty="0" smtClean="0"/>
              <a:t>Joshua was a great man with many character traits for us to try to emulate. He was a man of:</a:t>
            </a:r>
          </a:p>
          <a:p>
            <a:pPr marL="514350" indent="-514350" eaLnBrk="1" fontAlgn="auto" hangingPunct="1">
              <a:spcAft>
                <a:spcPts val="0"/>
              </a:spcAft>
              <a:buClr>
                <a:schemeClr val="accent3"/>
              </a:buClr>
              <a:buFont typeface="+mj-lt"/>
              <a:buAutoNum type="arabicPeriod" startAt="4"/>
              <a:defRPr/>
            </a:pPr>
            <a:r>
              <a:rPr lang="en-US" b="1" dirty="0" smtClean="0"/>
              <a:t>Obedience -- Joshua 11 -- Joshua led the armies of God to victory destroyed cities and their </a:t>
            </a:r>
            <a:r>
              <a:rPr lang="en-US" dirty="0" smtClean="0"/>
              <a:t>inhabitants just as God, through Moses had instructed. This couldn't have been a pleasant job, but he obeyed. In Joshua 1 l: l5 it relates, "Just as the Lord commanded Moses his servant, Moses commanded Joshua, and so Joshua did; he left nothing undone of all that the Lord commanded Moses."</a:t>
            </a:r>
          </a:p>
          <a:p>
            <a:pPr marL="514350" indent="-514350" eaLnBrk="1" fontAlgn="auto" hangingPunct="1">
              <a:spcAft>
                <a:spcPts val="0"/>
              </a:spcAft>
              <a:buClr>
                <a:schemeClr val="accent3"/>
              </a:buClr>
              <a:buFont typeface="+mj-lt"/>
              <a:buAutoNum type="arabicPeriod" startAt="4"/>
              <a:defRPr/>
            </a:pPr>
            <a:r>
              <a:rPr lang="en-US" b="1" dirty="0" smtClean="0"/>
              <a:t>Commitment -- Joshua 24 -- In his farewell address to the people he had lead to victory Joshua </a:t>
            </a:r>
            <a:r>
              <a:rPr lang="en-US" dirty="0" smtClean="0"/>
              <a:t>offers his final famous challenge. He tells them that God has been faithful always and now they needed to choose between the idols of surrounding nations or the true God.</a:t>
            </a:r>
          </a:p>
          <a:p>
            <a:pPr marL="274320" indent="-274320" eaLnBrk="1" fontAlgn="auto" hangingPunct="1">
              <a:spcAft>
                <a:spcPts val="0"/>
              </a:spcAft>
              <a:buClr>
                <a:schemeClr val="accent3"/>
              </a:buClr>
              <a:buFont typeface="Wingdings 2"/>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pPr eaLnBrk="1" hangingPunct="1"/>
            <a:r>
              <a:rPr lang="en-US" smtClean="0"/>
              <a:t>Old Testament Survey- Joshua</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b="1" dirty="0" smtClean="0"/>
              <a:t>INTRODUCTION TO THE BOOK OF JOSHUA</a:t>
            </a:r>
          </a:p>
          <a:p>
            <a:pPr marL="274320" indent="-274320" eaLnBrk="1" fontAlgn="auto" hangingPunct="1">
              <a:spcAft>
                <a:spcPts val="0"/>
              </a:spcAft>
              <a:buClr>
                <a:schemeClr val="accent3"/>
              </a:buClr>
              <a:buFont typeface="Wingdings 2"/>
              <a:buChar char=""/>
              <a:defRPr/>
            </a:pPr>
            <a:r>
              <a:rPr lang="en-US" b="1" i="1" dirty="0" smtClean="0"/>
              <a:t>Author:</a:t>
            </a:r>
          </a:p>
          <a:p>
            <a:pPr marL="274320" indent="-274320" eaLnBrk="1" fontAlgn="auto" hangingPunct="1">
              <a:spcAft>
                <a:spcPts val="0"/>
              </a:spcAft>
              <a:buClr>
                <a:schemeClr val="accent3"/>
              </a:buClr>
              <a:buFont typeface="Wingdings 2"/>
              <a:buNone/>
              <a:defRPr/>
            </a:pPr>
            <a:r>
              <a:rPr lang="en-US" dirty="0" smtClean="0"/>
              <a:t>Joshua was a great man with many character traits for us to try to emulate. He was a man of:</a:t>
            </a:r>
          </a:p>
          <a:p>
            <a:pPr marL="514350" indent="-514350" eaLnBrk="1" fontAlgn="auto" hangingPunct="1">
              <a:spcAft>
                <a:spcPts val="0"/>
              </a:spcAft>
              <a:buClr>
                <a:schemeClr val="accent3"/>
              </a:buClr>
              <a:buFont typeface="+mj-lt"/>
              <a:buAutoNum type="arabicPeriod" startAt="6"/>
              <a:defRPr/>
            </a:pPr>
            <a:r>
              <a:rPr lang="en-US" dirty="0" smtClean="0"/>
              <a:t>Failings- Joshua often gets ahead of the Lord; he misjudges people and situations, and he let’s the faithlessness and disobedience of the people discourage him.</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pPr eaLnBrk="1" hangingPunct="1"/>
            <a:r>
              <a:rPr lang="en-US" smtClean="0"/>
              <a:t>Old Testament Survey- Joshua</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b="1" dirty="0" smtClean="0"/>
              <a:t>INTRODUCTION TO THE BOOK OF JOSHUA</a:t>
            </a:r>
          </a:p>
          <a:p>
            <a:pPr marL="274320" indent="-274320" eaLnBrk="1" fontAlgn="auto" hangingPunct="1">
              <a:spcAft>
                <a:spcPts val="0"/>
              </a:spcAft>
              <a:buClr>
                <a:schemeClr val="accent3"/>
              </a:buClr>
              <a:buFont typeface="Wingdings 2"/>
              <a:buChar char=""/>
              <a:defRPr/>
            </a:pPr>
            <a:r>
              <a:rPr lang="en-US" dirty="0" smtClean="0"/>
              <a:t>Early in Joshua we learn that the Israelites understood that the writings of Moses were Scripture.</a:t>
            </a:r>
          </a:p>
          <a:p>
            <a:pPr marL="274320" indent="-274320" eaLnBrk="1" fontAlgn="auto" hangingPunct="1">
              <a:spcAft>
                <a:spcPts val="0"/>
              </a:spcAft>
              <a:buClr>
                <a:schemeClr val="accent3"/>
              </a:buClr>
              <a:buFont typeface="Wingdings 2"/>
              <a:buChar char=""/>
              <a:defRPr/>
            </a:pPr>
            <a:r>
              <a:rPr lang="en-US" dirty="0" smtClean="0"/>
              <a:t>Joshua 1:7-8 says:</a:t>
            </a:r>
          </a:p>
          <a:p>
            <a:pPr marL="274320" indent="-274320" eaLnBrk="1" fontAlgn="auto" hangingPunct="1">
              <a:spcAft>
                <a:spcPts val="0"/>
              </a:spcAft>
              <a:buClr>
                <a:schemeClr val="accent3"/>
              </a:buClr>
              <a:buFont typeface="Wingdings 2"/>
              <a:buNone/>
              <a:defRPr/>
            </a:pPr>
            <a:r>
              <a:rPr lang="en-US" dirty="0" smtClean="0"/>
              <a:t>	Only be strong and very courageous; be careful to do according to all the law which Moses My servant commanded you; do not turn from it to the right or to the left, so that you may have success wherever you go. This book of the law shall not depart from your mouth, but you shall meditate on it day and night, so that you may be careful to do according to all that is written in it; for then you will make your way prosperous, and then you will have success. </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pPr eaLnBrk="1" hangingPunct="1"/>
            <a:r>
              <a:rPr lang="en-US" smtClean="0"/>
              <a:t>Old Testament Survey- Joshua</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b="1" dirty="0" smtClean="0"/>
              <a:t>OUTLINE OF THE BOOK OF JOSHUA</a:t>
            </a:r>
          </a:p>
          <a:p>
            <a:pPr marL="571500" indent="-571500" eaLnBrk="1" fontAlgn="auto" hangingPunct="1">
              <a:spcAft>
                <a:spcPts val="0"/>
              </a:spcAft>
              <a:buClr>
                <a:schemeClr val="accent3"/>
              </a:buClr>
              <a:buFont typeface="Wingdings 2"/>
              <a:buAutoNum type="romanUcPeriod"/>
              <a:defRPr/>
            </a:pPr>
            <a:r>
              <a:rPr lang="en-US" dirty="0" smtClean="0"/>
              <a:t>Claiming the Land Promises (1-5)</a:t>
            </a:r>
          </a:p>
          <a:p>
            <a:pPr marL="571500" indent="-571500" eaLnBrk="1" fontAlgn="auto" hangingPunct="1">
              <a:spcAft>
                <a:spcPts val="0"/>
              </a:spcAft>
              <a:buClr>
                <a:schemeClr val="accent3"/>
              </a:buClr>
              <a:buFont typeface="Wingdings 2"/>
              <a:buAutoNum type="romanUcPeriod"/>
              <a:defRPr/>
            </a:pPr>
            <a:r>
              <a:rPr lang="en-US" dirty="0" smtClean="0"/>
              <a:t>Conquering the Land (6-11)</a:t>
            </a:r>
          </a:p>
          <a:p>
            <a:pPr marL="571500" indent="-571500" eaLnBrk="1" fontAlgn="auto" hangingPunct="1">
              <a:spcAft>
                <a:spcPts val="0"/>
              </a:spcAft>
              <a:buClr>
                <a:schemeClr val="accent3"/>
              </a:buClr>
              <a:buFont typeface="Wingdings 2"/>
              <a:buAutoNum type="romanUcPeriod"/>
              <a:defRPr/>
            </a:pPr>
            <a:r>
              <a:rPr lang="en-US" dirty="0" smtClean="0"/>
              <a:t>Colonizing the Land (12-24)</a:t>
            </a:r>
          </a:p>
          <a:p>
            <a:pPr marL="571500" indent="-571500" eaLnBrk="1" fontAlgn="auto" hangingPunct="1">
              <a:spcAft>
                <a:spcPts val="0"/>
              </a:spcAft>
              <a:buClr>
                <a:schemeClr val="accent3"/>
              </a:buClr>
              <a:buFont typeface="Wingdings 2"/>
              <a:buNone/>
              <a:defRPr/>
            </a:pPr>
            <a:endParaRPr lang="en-US" dirty="0" smtClean="0"/>
          </a:p>
          <a:p>
            <a:pPr marL="571500" indent="-571500" eaLnBrk="1" fontAlgn="auto" hangingPunct="1">
              <a:spcAft>
                <a:spcPts val="0"/>
              </a:spcAft>
              <a:buClr>
                <a:schemeClr val="accent3"/>
              </a:buClr>
              <a:buFont typeface="Wingdings 2"/>
              <a:buNone/>
              <a:defRPr/>
            </a:pPr>
            <a:r>
              <a:rPr lang="en-US" dirty="0" smtClean="0"/>
              <a:t>CLAIMING THE PROMISED LAND (1-6)</a:t>
            </a:r>
          </a:p>
          <a:p>
            <a:pPr marL="274320" indent="-274320" eaLnBrk="1" fontAlgn="auto" hangingPunct="1">
              <a:spcAft>
                <a:spcPts val="0"/>
              </a:spcAft>
              <a:buClr>
                <a:schemeClr val="accent3"/>
              </a:buClr>
              <a:buFont typeface="Wingdings 2"/>
              <a:buChar char=""/>
              <a:defRPr/>
            </a:pPr>
            <a:r>
              <a:rPr lang="en-US" dirty="0" smtClean="0"/>
              <a:t>The first five chapters illustrate what happened when Israel placed their faith in God’s Word. They show us five results of such faith.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amond(in)">
                                      <p:cBhvr>
                                        <p:cTn id="25" dur="2000"/>
                                        <p:tgtEl>
                                          <p:spTgt spid="3">
                                            <p:txEl>
                                              <p:pRg st="5" end="5"/>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amond(in)">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a:lstStyle/>
          <a:p>
            <a:pPr eaLnBrk="1" hangingPunct="1"/>
            <a:r>
              <a:rPr lang="en-US" smtClean="0"/>
              <a:t>Old Testament Survey- Joshua</a:t>
            </a:r>
          </a:p>
        </p:txBody>
      </p:sp>
      <p:sp>
        <p:nvSpPr>
          <p:cNvPr id="3" name="Content Placeholder 2"/>
          <p:cNvSpPr>
            <a:spLocks noGrp="1"/>
          </p:cNvSpPr>
          <p:nvPr>
            <p:ph idx="1"/>
          </p:nvPr>
        </p:nvSpPr>
        <p:spPr/>
        <p:txBody>
          <a:bodyPr/>
          <a:lstStyle/>
          <a:p>
            <a:pPr eaLnBrk="1" hangingPunct="1"/>
            <a:r>
              <a:rPr lang="en-US" b="1" smtClean="0"/>
              <a:t>OUTLINE OF THE BOOK OF JOSHUA</a:t>
            </a:r>
          </a:p>
          <a:p>
            <a:pPr eaLnBrk="1" hangingPunct="1"/>
            <a:r>
              <a:rPr lang="en-US" b="1" smtClean="0"/>
              <a:t>Faith commits- </a:t>
            </a:r>
            <a:r>
              <a:rPr lang="en-US" i="1" smtClean="0"/>
              <a:t>Joshua gave his officers orders to be ready to move in three days and, even though the members of the tribes of Rueben, Gad, and half of Manasseh opt to stay, they pledge to obey God and Joshua regardless of what the command. They even pledge to put any disobedient persons to death.</a:t>
            </a:r>
            <a:endParaRPr lang="en-US"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smtClean="0"/>
              <a:t>Old Testament Survey- Exodus</a:t>
            </a:r>
          </a:p>
        </p:txBody>
      </p:sp>
      <p:sp>
        <p:nvSpPr>
          <p:cNvPr id="22530" name="Rectangle 3"/>
          <p:cNvSpPr>
            <a:spLocks noGrp="1" noChangeArrowheads="1"/>
          </p:cNvSpPr>
          <p:nvPr>
            <p:ph idx="1"/>
          </p:nvPr>
        </p:nvSpPr>
        <p:spPr/>
        <p:txBody>
          <a:bodyPr/>
          <a:lstStyle/>
          <a:p>
            <a:pPr marL="609600" indent="-609600" eaLnBrk="1" hangingPunct="1">
              <a:lnSpc>
                <a:spcPct val="80000"/>
              </a:lnSpc>
            </a:pPr>
            <a:r>
              <a:rPr lang="en-US" sz="2800" smtClean="0"/>
              <a:t>Exodus- An outline</a:t>
            </a:r>
          </a:p>
          <a:p>
            <a:pPr marL="609600" indent="-609600" eaLnBrk="1" hangingPunct="1">
              <a:lnSpc>
                <a:spcPct val="80000"/>
              </a:lnSpc>
              <a:buFontTx/>
              <a:buAutoNum type="romanUcPeriod"/>
            </a:pPr>
            <a:r>
              <a:rPr lang="en-US" sz="2800" smtClean="0"/>
              <a:t>Israel in Egypt (1-2)</a:t>
            </a:r>
          </a:p>
          <a:p>
            <a:pPr marL="609600" indent="-609600" eaLnBrk="1" hangingPunct="1">
              <a:lnSpc>
                <a:spcPct val="80000"/>
              </a:lnSpc>
              <a:buFontTx/>
              <a:buAutoNum type="romanUcPeriod"/>
            </a:pPr>
            <a:r>
              <a:rPr lang="en-US" sz="2800" smtClean="0"/>
              <a:t>YHWH vs. the God’s of Egypt (3-15)</a:t>
            </a:r>
          </a:p>
          <a:p>
            <a:pPr marL="609600" indent="-609600" eaLnBrk="1" hangingPunct="1">
              <a:lnSpc>
                <a:spcPct val="80000"/>
              </a:lnSpc>
              <a:buFontTx/>
              <a:buAutoNum type="romanUcPeriod"/>
            </a:pPr>
            <a:r>
              <a:rPr lang="en-US" sz="2800" smtClean="0"/>
              <a:t>YHWH makes Israel His people (16-24)</a:t>
            </a:r>
          </a:p>
          <a:p>
            <a:pPr marL="609600" indent="-609600" eaLnBrk="1" hangingPunct="1">
              <a:lnSpc>
                <a:spcPct val="80000"/>
              </a:lnSpc>
              <a:buFontTx/>
              <a:buAutoNum type="romanUcPeriod"/>
            </a:pPr>
            <a:r>
              <a:rPr lang="en-US" sz="2800" smtClean="0"/>
              <a:t>YHWH tabernacles among His people (25-40)</a:t>
            </a:r>
          </a:p>
          <a:p>
            <a:pPr marL="609600" indent="-609600" eaLnBrk="1" hangingPunct="1">
              <a:lnSpc>
                <a:spcPct val="80000"/>
              </a:lnSpc>
              <a:buFontTx/>
              <a:buNone/>
            </a:pPr>
            <a:endParaRPr lang="en-US" sz="280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pPr eaLnBrk="1" hangingPunct="1"/>
            <a:r>
              <a:rPr lang="en-US" smtClean="0"/>
              <a:t>Old Testament Survey- Joshua</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dirty="0" smtClean="0"/>
              <a:t>OUTLINE OF THE BOOK OF JOSHUA</a:t>
            </a:r>
          </a:p>
          <a:p>
            <a:pPr marL="274320" indent="-274320" eaLnBrk="1" fontAlgn="auto" hangingPunct="1">
              <a:spcAft>
                <a:spcPts val="0"/>
              </a:spcAft>
              <a:buClr>
                <a:schemeClr val="accent3"/>
              </a:buClr>
              <a:buFont typeface="Wingdings 2"/>
              <a:buChar char=""/>
              <a:defRPr/>
            </a:pPr>
            <a:r>
              <a:rPr lang="en-US" b="1" dirty="0" smtClean="0"/>
              <a:t>Faith plans- </a:t>
            </a:r>
            <a:r>
              <a:rPr lang="en-US" i="1" dirty="0" smtClean="0"/>
              <a:t>1. Even though Joshua and his men have explicated trust in God, they will still follow proper military procedure. They still plan before they build,  and count the cost before they go to war.</a:t>
            </a:r>
          </a:p>
          <a:p>
            <a:pPr marL="274320" indent="-274320" eaLnBrk="1" fontAlgn="auto" hangingPunct="1">
              <a:spcAft>
                <a:spcPts val="0"/>
              </a:spcAft>
              <a:buClr>
                <a:schemeClr val="accent3"/>
              </a:buClr>
              <a:buFont typeface="Wingdings 2"/>
              <a:buChar char=""/>
              <a:defRPr/>
            </a:pPr>
            <a:r>
              <a:rPr lang="en-US" i="1" dirty="0" smtClean="0"/>
              <a:t>2:1-- "Then Joshua . . . secretly sent spies saying, 'Go, look over the land, especially Jericho.”</a:t>
            </a:r>
          </a:p>
          <a:p>
            <a:pPr marL="274320" indent="-274320" eaLnBrk="1" fontAlgn="auto" hangingPunct="1">
              <a:spcAft>
                <a:spcPts val="0"/>
              </a:spcAft>
              <a:buClr>
                <a:schemeClr val="accent3"/>
              </a:buClr>
              <a:buFont typeface="Wingdings 2"/>
              <a:buChar char=""/>
              <a:defRPr/>
            </a:pPr>
            <a:r>
              <a:rPr lang="en-US" i="1" dirty="0" smtClean="0"/>
              <a:t>2:2. The spies end up trapped in Jericho and only Rehab’s nerve and quick thinking helped save them and allow their report to get back to Joshua.</a:t>
            </a:r>
          </a:p>
          <a:p>
            <a:pPr marL="274320" indent="-274320" eaLnBrk="1" fontAlgn="auto" hangingPunct="1">
              <a:spcAft>
                <a:spcPts val="0"/>
              </a:spcAft>
              <a:buClr>
                <a:schemeClr val="accent3"/>
              </a:buClr>
              <a:buFont typeface="Wingdings 2"/>
              <a:buChar char=""/>
              <a:defRPr/>
            </a:pPr>
            <a:r>
              <a:rPr lang="en-US" i="1" dirty="0" smtClean="0"/>
              <a:t>Putting the debate on the morality of her acts aside, we know she had faith ("for the Lord your God is God in heaven above and on the earth beneath") and was rewarded for her actions. Her life was spared, she married into one of the families of Judah and became, by grace, one of the ancestors of David and Jesus.</a:t>
            </a: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pPr eaLnBrk="1" hangingPunct="1"/>
            <a:r>
              <a:rPr lang="en-US" smtClean="0"/>
              <a:t>Old Testament Survey- Joshua</a:t>
            </a:r>
          </a:p>
        </p:txBody>
      </p:sp>
      <p:sp>
        <p:nvSpPr>
          <p:cNvPr id="3" name="Content Placeholder 2"/>
          <p:cNvSpPr>
            <a:spLocks noGrp="1"/>
          </p:cNvSpPr>
          <p:nvPr>
            <p:ph idx="1"/>
          </p:nvPr>
        </p:nvSpPr>
        <p:spPr/>
        <p:txBody>
          <a:bodyPr/>
          <a:lstStyle/>
          <a:p>
            <a:pPr eaLnBrk="1" hangingPunct="1"/>
            <a:r>
              <a:rPr lang="en-US" b="1" smtClean="0"/>
              <a:t>OUTLINE OF THE BOOK OF JOSHUA</a:t>
            </a:r>
          </a:p>
          <a:p>
            <a:pPr eaLnBrk="1" hangingPunct="1"/>
            <a:r>
              <a:rPr lang="en-US" b="1" smtClean="0"/>
              <a:t>Faith acts- </a:t>
            </a:r>
            <a:r>
              <a:rPr lang="en-US" i="1" smtClean="0"/>
              <a:t>Faith is never static. Faith is </a:t>
            </a:r>
            <a:r>
              <a:rPr lang="en-US" b="1" i="1" smtClean="0"/>
              <a:t>action based on belief that God will do what He promises and confidence He can do what He wants to do. </a:t>
            </a:r>
          </a:p>
          <a:p>
            <a:pPr eaLnBrk="1" hangingPunct="1"/>
            <a:r>
              <a:rPr lang="en-US" i="1" smtClean="0"/>
              <a:t>3:2. In chapter 3, the action is the crossing of the river Jordan. With the priests carrying the Ark of the Covenant into the river a miracle happens resembling the first one out of Egypt, and the nation crosses over into the land toward Jericho.</a:t>
            </a:r>
            <a:endParaRPr lang="en-US"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pPr eaLnBrk="1" hangingPunct="1"/>
            <a:r>
              <a:rPr lang="en-US" smtClean="0"/>
              <a:t>Old Testament Survey- Joshua</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b="1" dirty="0" smtClean="0"/>
              <a:t>OUTLINE OF THE BOOK OF JOSHUA</a:t>
            </a:r>
          </a:p>
          <a:p>
            <a:pPr marL="274320" indent="-274320" eaLnBrk="1" fontAlgn="auto" hangingPunct="1">
              <a:spcAft>
                <a:spcPts val="0"/>
              </a:spcAft>
              <a:buClr>
                <a:schemeClr val="accent3"/>
              </a:buClr>
              <a:buFont typeface="Wingdings 2"/>
              <a:buChar char=""/>
              <a:defRPr/>
            </a:pPr>
            <a:r>
              <a:rPr lang="en-US" b="1" dirty="0" smtClean="0"/>
              <a:t>Faith increases</a:t>
            </a:r>
            <a:r>
              <a:rPr lang="en-US" dirty="0" smtClean="0"/>
              <a:t>- In chapter 4, </a:t>
            </a:r>
            <a:r>
              <a:rPr lang="en-US" b="1" dirty="0" smtClean="0"/>
              <a:t>w</a:t>
            </a:r>
            <a:r>
              <a:rPr lang="en-US" i="1" dirty="0" smtClean="0"/>
              <a:t>hen the nation crossed to Jordan, Joshua had twelve men (one from each tribe) bring twelve stones from the middle of the river to make an altar at </a:t>
            </a:r>
            <a:r>
              <a:rPr lang="en-US" i="1" dirty="0" err="1" smtClean="0"/>
              <a:t>Gilgal</a:t>
            </a:r>
            <a:r>
              <a:rPr lang="en-US" i="1" dirty="0" smtClean="0"/>
              <a:t> on the eastern border so that they would have an object lesson for their children illustrating the miracle crossing.</a:t>
            </a:r>
          </a:p>
          <a:p>
            <a:pPr marL="274320" indent="-274320" eaLnBrk="1" fontAlgn="auto" hangingPunct="1">
              <a:spcAft>
                <a:spcPts val="0"/>
              </a:spcAft>
              <a:buClr>
                <a:schemeClr val="accent3"/>
              </a:buClr>
              <a:buFont typeface="Wingdings 2"/>
              <a:buChar char=""/>
              <a:defRPr/>
            </a:pPr>
            <a:r>
              <a:rPr lang="en-US" i="1" dirty="0" smtClean="0"/>
              <a:t> God also strengthens their faith in Joshua. 4:14-- "That day the Lord exalted Joshua in the sight of the people of all Israel; and they revered him all the days of his life just as they had revered Moses. "</a:t>
            </a: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pPr eaLnBrk="1" hangingPunct="1"/>
            <a:r>
              <a:rPr lang="en-US" smtClean="0"/>
              <a:t>Old Testament Survey- Joshua</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b="1" dirty="0" smtClean="0"/>
              <a:t>OUTLINE OF THE BOOK OF JOSHUA</a:t>
            </a:r>
          </a:p>
          <a:p>
            <a:pPr marL="274320" indent="-274320" eaLnBrk="1" fontAlgn="auto" hangingPunct="1">
              <a:spcAft>
                <a:spcPts val="0"/>
              </a:spcAft>
              <a:buClr>
                <a:schemeClr val="accent3"/>
              </a:buClr>
              <a:buFont typeface="Wingdings 2"/>
              <a:buChar char=""/>
              <a:defRPr/>
            </a:pPr>
            <a:r>
              <a:rPr lang="en-US" b="1" i="1" dirty="0" smtClean="0"/>
              <a:t>Faith Pays- In chapter 5</a:t>
            </a:r>
            <a:r>
              <a:rPr lang="en-US" dirty="0" smtClean="0"/>
              <a:t>, we see again that </a:t>
            </a:r>
            <a:r>
              <a:rPr lang="en-US" i="1" dirty="0" smtClean="0"/>
              <a:t>faith is willingness to do what God asks, even if it is not comfortable. </a:t>
            </a:r>
          </a:p>
          <a:p>
            <a:pPr marL="274320" indent="-274320" eaLnBrk="1" fontAlgn="auto" hangingPunct="1">
              <a:spcAft>
                <a:spcPts val="0"/>
              </a:spcAft>
              <a:buClr>
                <a:schemeClr val="accent3"/>
              </a:buClr>
              <a:buFont typeface="Wingdings 2"/>
              <a:buChar char=""/>
              <a:defRPr/>
            </a:pPr>
            <a:r>
              <a:rPr lang="en-US" i="1" dirty="0" smtClean="0"/>
              <a:t>The rite of circumcision, which had been neglected for years was re-instituted. This was very difficult for the adult males but they obeyed.</a:t>
            </a:r>
          </a:p>
          <a:p>
            <a:pPr marL="274320" indent="-274320" eaLnBrk="1" fontAlgn="auto" hangingPunct="1">
              <a:spcAft>
                <a:spcPts val="0"/>
              </a:spcAft>
              <a:buClr>
                <a:schemeClr val="accent3"/>
              </a:buClr>
              <a:buFont typeface="Wingdings 2"/>
              <a:buChar char=""/>
              <a:defRPr/>
            </a:pPr>
            <a:r>
              <a:rPr lang="en-US" i="1" dirty="0" smtClean="0"/>
              <a:t> Joshua also re-instituted the Passover celebration and he himself was even ordered to yield his sword to the Captain of the Lord's hosts.</a:t>
            </a:r>
          </a:p>
          <a:p>
            <a:pPr marL="274320" indent="-274320" eaLnBrk="1" fontAlgn="auto" hangingPunct="1">
              <a:spcAft>
                <a:spcPts val="0"/>
              </a:spcAft>
              <a:buClr>
                <a:schemeClr val="accent3"/>
              </a:buClr>
              <a:buFont typeface="Wingdings 2"/>
              <a:buChar char=""/>
              <a:defRPr/>
            </a:pPr>
            <a:r>
              <a:rPr lang="en-US" i="1" dirty="0" smtClean="0"/>
              <a:t>In, "paying the price" by these deliberate acts of faith and obedience, the land was claimed and victory assured.</a:t>
            </a: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2" descr="regions of israel viewed from the south"/>
          <p:cNvPicPr>
            <a:picLocks noChangeAspect="1" noChangeArrowheads="1"/>
          </p:cNvPicPr>
          <p:nvPr/>
        </p:nvPicPr>
        <p:blipFill>
          <a:blip r:embed="rId4"/>
          <a:srcRect/>
          <a:stretch>
            <a:fillRect/>
          </a:stretch>
        </p:blipFill>
        <p:spPr bwMode="auto">
          <a:xfrm>
            <a:off x="0" y="-304800"/>
            <a:ext cx="9144000" cy="8115300"/>
          </a:xfrm>
          <a:prstGeom prst="rect">
            <a:avLst/>
          </a:prstGeom>
          <a:noFill/>
          <a:ln w="9525">
            <a:noFill/>
            <a:miter lim="800000"/>
            <a:headEnd/>
            <a:tailEnd/>
          </a:ln>
        </p:spPr>
      </p:pic>
      <p:sp>
        <p:nvSpPr>
          <p:cNvPr id="155651" name="AutoShape 3"/>
          <p:cNvSpPr>
            <a:spLocks noChangeArrowheads="1"/>
          </p:cNvSpPr>
          <p:nvPr/>
        </p:nvSpPr>
        <p:spPr bwMode="auto">
          <a:xfrm>
            <a:off x="5486400" y="3505200"/>
            <a:ext cx="292100" cy="215900"/>
          </a:xfrm>
          <a:prstGeom prst="star5">
            <a:avLst/>
          </a:prstGeom>
          <a:solidFill>
            <a:srgbClr val="FFFF00"/>
          </a:solidFill>
          <a:ln w="12700">
            <a:solidFill>
              <a:schemeClr val="tx1"/>
            </a:solidFill>
            <a:miter lim="800000"/>
            <a:headEnd/>
            <a:tailEnd/>
          </a:ln>
          <a:effectLst/>
        </p:spPr>
        <p:txBody>
          <a:bodyPr wrap="none" anchor="ctr"/>
          <a:lstStyle/>
          <a:p>
            <a:pPr>
              <a:defRPr/>
            </a:pPr>
            <a:endParaRPr lang="en-US">
              <a:cs typeface="+mn-cs"/>
            </a:endParaRPr>
          </a:p>
        </p:txBody>
      </p:sp>
      <p:sp>
        <p:nvSpPr>
          <p:cNvPr id="155652" name="Rectangle 4"/>
          <p:cNvSpPr>
            <a:spLocks noChangeArrowheads="1"/>
          </p:cNvSpPr>
          <p:nvPr/>
        </p:nvSpPr>
        <p:spPr bwMode="auto">
          <a:xfrm>
            <a:off x="3810000" y="3200400"/>
            <a:ext cx="1709738" cy="698500"/>
          </a:xfrm>
          <a:prstGeom prst="rect">
            <a:avLst/>
          </a:prstGeom>
          <a:noFill/>
          <a:ln w="12700">
            <a:noFill/>
            <a:miter lim="800000"/>
            <a:headEnd/>
            <a:tailEnd/>
          </a:ln>
          <a:effectLst/>
        </p:spPr>
        <p:txBody>
          <a:bodyPr wrap="none" lIns="90488" tIns="44450" rIns="90488" bIns="44450">
            <a:spAutoFit/>
          </a:bodyPr>
          <a:lstStyle/>
          <a:p>
            <a:pPr>
              <a:defRPr/>
            </a:pPr>
            <a:r>
              <a:rPr lang="en-US" sz="4000" b="1">
                <a:solidFill>
                  <a:srgbClr val="FF3300"/>
                </a:solidFill>
                <a:effectLst>
                  <a:outerShdw blurRad="38100" dist="38100" dir="2700000" algn="tl">
                    <a:srgbClr val="FFFFFF"/>
                  </a:outerShdw>
                </a:effectLst>
                <a:cs typeface="+mn-cs"/>
              </a:rPr>
              <a:t>Jericho</a:t>
            </a:r>
            <a:endParaRPr lang="en-US" sz="4000" b="1" u="sng">
              <a:solidFill>
                <a:srgbClr val="FAFD00"/>
              </a:solidFill>
              <a:effectLst>
                <a:outerShdw blurRad="38100" dist="38100" dir="2700000" algn="tl">
                  <a:srgbClr val="FFFFFF"/>
                </a:outerShdw>
              </a:effectLst>
              <a:cs typeface="+mn-cs"/>
            </a:endParaRPr>
          </a:p>
        </p:txBody>
      </p:sp>
      <p:sp>
        <p:nvSpPr>
          <p:cNvPr id="155653" name="Text Box 5"/>
          <p:cNvSpPr txBox="1">
            <a:spLocks noChangeArrowheads="1"/>
          </p:cNvSpPr>
          <p:nvPr/>
        </p:nvSpPr>
        <p:spPr bwMode="auto">
          <a:xfrm>
            <a:off x="6324600" y="2743200"/>
            <a:ext cx="2057400" cy="1311275"/>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4000">
                <a:solidFill>
                  <a:srgbClr val="00FF00"/>
                </a:solidFill>
                <a:effectLst>
                  <a:outerShdw blurRad="38100" dist="38100" dir="2700000" algn="tl">
                    <a:srgbClr val="FFFFFF"/>
                  </a:outerShdw>
                </a:effectLst>
                <a:cs typeface="+mn-cs"/>
              </a:rPr>
              <a:t>Plains of Moab</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6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1" presetClass="entr" presetSubtype="0" fill="hold" grpId="0" nodeType="clickEffect">
                                  <p:stCondLst>
                                    <p:cond delay="0"/>
                                  </p:stCondLst>
                                  <p:childTnLst>
                                    <p:set>
                                      <p:cBhvr>
                                        <p:cTn id="10" dur="1" fill="hold">
                                          <p:stCondLst>
                                            <p:cond delay="0"/>
                                          </p:stCondLst>
                                        </p:cTn>
                                        <p:tgtEl>
                                          <p:spTgt spid="155652"/>
                                        </p:tgtEl>
                                        <p:attrNameLst>
                                          <p:attrName>style.visibility</p:attrName>
                                        </p:attrNameLst>
                                      </p:cBhvr>
                                      <p:to>
                                        <p:strVal val="visible"/>
                                      </p:to>
                                    </p:set>
                                    <p:animEffect transition="in" filter="fade">
                                      <p:cBhvr>
                                        <p:cTn id="11" dur="770" decel="100000"/>
                                        <p:tgtEl>
                                          <p:spTgt spid="155652"/>
                                        </p:tgtEl>
                                      </p:cBhvr>
                                    </p:animEffect>
                                    <p:animScale>
                                      <p:cBhvr>
                                        <p:cTn id="12" dur="770" decel="100000"/>
                                        <p:tgtEl>
                                          <p:spTgt spid="155652"/>
                                        </p:tgtEl>
                                      </p:cBhvr>
                                      <p:from x="10000" y="10000"/>
                                      <p:to x="200000" y="450000"/>
                                    </p:animScale>
                                    <p:animScale>
                                      <p:cBhvr>
                                        <p:cTn id="13" dur="1230" accel="100000" fill="hold">
                                          <p:stCondLst>
                                            <p:cond delay="770"/>
                                          </p:stCondLst>
                                        </p:cTn>
                                        <p:tgtEl>
                                          <p:spTgt spid="155652"/>
                                        </p:tgtEl>
                                      </p:cBhvr>
                                      <p:from x="200000" y="450000"/>
                                      <p:to x="100000" y="100000"/>
                                    </p:animScale>
                                    <p:set>
                                      <p:cBhvr>
                                        <p:cTn id="14" dur="770" fill="hold"/>
                                        <p:tgtEl>
                                          <p:spTgt spid="155652"/>
                                        </p:tgtEl>
                                        <p:attrNameLst>
                                          <p:attrName>ppt_x</p:attrName>
                                        </p:attrNameLst>
                                      </p:cBhvr>
                                      <p:to>
                                        <p:strVal val="(0.5)"/>
                                      </p:to>
                                    </p:set>
                                    <p:anim from="(0.5)" to="(#ppt_x)" calcmode="lin" valueType="num">
                                      <p:cBhvr>
                                        <p:cTn id="15" dur="1230" accel="100000" fill="hold">
                                          <p:stCondLst>
                                            <p:cond delay="770"/>
                                          </p:stCondLst>
                                        </p:cTn>
                                        <p:tgtEl>
                                          <p:spTgt spid="155652"/>
                                        </p:tgtEl>
                                        <p:attrNameLst>
                                          <p:attrName>ppt_x</p:attrName>
                                        </p:attrNameLst>
                                      </p:cBhvr>
                                    </p:anim>
                                    <p:set>
                                      <p:cBhvr>
                                        <p:cTn id="16" dur="770" fill="hold"/>
                                        <p:tgtEl>
                                          <p:spTgt spid="155652"/>
                                        </p:tgtEl>
                                        <p:attrNameLst>
                                          <p:attrName>ppt_y</p:attrName>
                                        </p:attrNameLst>
                                      </p:cBhvr>
                                      <p:to>
                                        <p:strVal val="(#ppt_y+0.4)"/>
                                      </p:to>
                                    </p:set>
                                    <p:anim from="(#ppt_y+0.4)" to="(#ppt_y)" calcmode="lin" valueType="num">
                                      <p:cBhvr>
                                        <p:cTn id="17" dur="1230" accel="100000" fill="hold">
                                          <p:stCondLst>
                                            <p:cond delay="770"/>
                                          </p:stCondLst>
                                        </p:cTn>
                                        <p:tgtEl>
                                          <p:spTgt spid="155652"/>
                                        </p:tgtEl>
                                        <p:attrNameLst>
                                          <p:attrName>ppt_y</p:attrName>
                                        </p:attrNameLst>
                                      </p:cBhvr>
                                    </p:anim>
                                  </p:childTnLst>
                                  <p:subTnLst>
                                    <p:audio>
                                      <p:cMediaNode>
                                        <p:cTn display="0" masterRel="sameClick">
                                          <p:stCondLst>
                                            <p:cond evt="begin" delay="0">
                                              <p:tn val="9"/>
                                            </p:cond>
                                          </p:stCondLst>
                                          <p:endCondLst>
                                            <p:cond evt="onStopAudio" delay="0">
                                              <p:tgtEl>
                                                <p:sldTgt/>
                                              </p:tgtEl>
                                            </p:cond>
                                          </p:endCondLst>
                                        </p:cTn>
                                        <p:tgtEl>
                                          <p:sndTgt r:embed="rId3" name="batfir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pPr eaLnBrk="1" hangingPunct="1"/>
            <a:r>
              <a:rPr lang="en-US" smtClean="0"/>
              <a:t>Old Testament Survey- Joshua</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b="1" dirty="0" smtClean="0"/>
              <a:t>OUTLINE OF THE BOOK OF JOSHUA</a:t>
            </a:r>
          </a:p>
          <a:p>
            <a:pPr marL="274320" indent="-274320" eaLnBrk="1" fontAlgn="auto" hangingPunct="1">
              <a:spcAft>
                <a:spcPts val="0"/>
              </a:spcAft>
              <a:buClr>
                <a:schemeClr val="accent3"/>
              </a:buClr>
              <a:buFont typeface="Wingdings 2"/>
              <a:buNone/>
              <a:defRPr/>
            </a:pPr>
            <a:r>
              <a:rPr lang="en-US" b="1" dirty="0" smtClean="0"/>
              <a:t>CONQUERING THE LAND (6-11)</a:t>
            </a:r>
          </a:p>
          <a:p>
            <a:pPr marL="274320" indent="-274320" eaLnBrk="1" fontAlgn="auto" hangingPunct="1">
              <a:spcAft>
                <a:spcPts val="0"/>
              </a:spcAft>
              <a:buClr>
                <a:schemeClr val="accent3"/>
              </a:buClr>
              <a:buFont typeface="Wingdings 2"/>
              <a:buChar char=""/>
              <a:defRPr/>
            </a:pPr>
            <a:r>
              <a:rPr lang="en-US" dirty="0" smtClean="0"/>
              <a:t>Joshua employed brilliant military tactics to take possession of the land.</a:t>
            </a:r>
          </a:p>
          <a:p>
            <a:pPr marL="274320" indent="-274320" eaLnBrk="1" fontAlgn="auto" hangingPunct="1">
              <a:spcAft>
                <a:spcPts val="0"/>
              </a:spcAft>
              <a:buClr>
                <a:schemeClr val="accent3"/>
              </a:buClr>
              <a:buFont typeface="Wingdings 2"/>
              <a:buChar char=""/>
              <a:defRPr/>
            </a:pPr>
            <a:r>
              <a:rPr lang="en-US" dirty="0" smtClean="0"/>
              <a:t>His strategy was to divide and conquer. </a:t>
            </a:r>
          </a:p>
          <a:p>
            <a:pPr marL="274320" indent="-274320" eaLnBrk="1" fontAlgn="auto" hangingPunct="1">
              <a:spcAft>
                <a:spcPts val="0"/>
              </a:spcAft>
              <a:buClr>
                <a:schemeClr val="accent3"/>
              </a:buClr>
              <a:buFont typeface="Wingdings 2"/>
              <a:buChar char=""/>
              <a:defRPr/>
            </a:pPr>
            <a:r>
              <a:rPr lang="en-US" i="1" dirty="0" smtClean="0"/>
              <a:t>Joshua led his army into the heart of Canaan, driving a wedge and cutting the area into two parts making communication and re-supply difficult. </a:t>
            </a:r>
          </a:p>
          <a:p>
            <a:pPr marL="274320" indent="-274320" eaLnBrk="1" fontAlgn="auto" hangingPunct="1">
              <a:spcAft>
                <a:spcPts val="0"/>
              </a:spcAft>
              <a:buClr>
                <a:schemeClr val="accent3"/>
              </a:buClr>
              <a:buFont typeface="Wingdings 2"/>
              <a:buChar char=""/>
              <a:defRPr/>
            </a:pPr>
            <a:r>
              <a:rPr lang="en-US" i="1" dirty="0" smtClean="0"/>
              <a:t>This destroyed an effective coalition between the Canaanites in the north and south.</a:t>
            </a:r>
            <a:endParaRPr lang="en-US" b="1" dirty="0" smtClean="0"/>
          </a:p>
          <a:p>
            <a:pPr marL="274320" indent="-274320" eaLnBrk="1" fontAlgn="auto" hangingPunct="1">
              <a:spcAft>
                <a:spcPts val="0"/>
              </a:spcAft>
              <a:buClr>
                <a:schemeClr val="accent3"/>
              </a:buClr>
              <a:buFont typeface="Wingdings 2"/>
              <a:buNone/>
              <a:defRPr/>
            </a:pPr>
            <a:r>
              <a:rPr lang="en-US" b="1" dirty="0" smtClean="0"/>
              <a:t/>
            </a:r>
            <a:br>
              <a:rPr lang="en-US" b="1" dirty="0" smtClean="0"/>
            </a:b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pPr eaLnBrk="1" hangingPunct="1"/>
            <a:r>
              <a:rPr lang="en-US" smtClean="0"/>
              <a:t>Old Testament Survey- Joshua</a:t>
            </a:r>
          </a:p>
        </p:txBody>
      </p:sp>
      <p:sp>
        <p:nvSpPr>
          <p:cNvPr id="3" name="Content Placeholder 2"/>
          <p:cNvSpPr>
            <a:spLocks noGrp="1"/>
          </p:cNvSpPr>
          <p:nvPr>
            <p:ph idx="1"/>
          </p:nvPr>
        </p:nvSpPr>
        <p:spPr/>
        <p:txBody>
          <a:bodyPr>
            <a:normAutofit fontScale="85000" lnSpcReduction="10000"/>
          </a:bodyPr>
          <a:lstStyle/>
          <a:p>
            <a:pPr marL="274320" indent="-274320" eaLnBrk="1" fontAlgn="auto" hangingPunct="1">
              <a:spcAft>
                <a:spcPts val="0"/>
              </a:spcAft>
              <a:buClr>
                <a:schemeClr val="accent3"/>
              </a:buClr>
              <a:buFont typeface="Wingdings 2"/>
              <a:buChar char=""/>
              <a:defRPr/>
            </a:pPr>
            <a:r>
              <a:rPr lang="en-US" b="1" dirty="0" smtClean="0"/>
              <a:t>OUTLINE OF THE BOOK OF JOSHUA</a:t>
            </a:r>
          </a:p>
          <a:p>
            <a:pPr marL="274320" indent="-274320" eaLnBrk="1" fontAlgn="auto" hangingPunct="1">
              <a:spcAft>
                <a:spcPts val="0"/>
              </a:spcAft>
              <a:buClr>
                <a:schemeClr val="accent3"/>
              </a:buClr>
              <a:buFont typeface="Wingdings 2"/>
              <a:buNone/>
              <a:defRPr/>
            </a:pPr>
            <a:r>
              <a:rPr lang="en-US" b="1" dirty="0" smtClean="0"/>
              <a:t>CONQUERING THE LAND (6-11)</a:t>
            </a:r>
          </a:p>
          <a:p>
            <a:pPr marL="274320" indent="-274320" eaLnBrk="1" fontAlgn="auto" hangingPunct="1">
              <a:spcAft>
                <a:spcPts val="0"/>
              </a:spcAft>
              <a:buClr>
                <a:schemeClr val="accent3"/>
              </a:buClr>
              <a:buFont typeface="Wingdings 2"/>
              <a:buChar char=""/>
              <a:defRPr/>
            </a:pPr>
            <a:r>
              <a:rPr lang="en-US" b="1" i="1" dirty="0" smtClean="0"/>
              <a:t>A. The Central Campaign (6-8)</a:t>
            </a:r>
          </a:p>
          <a:p>
            <a:pPr marL="274320" indent="-274320" eaLnBrk="1" fontAlgn="auto" hangingPunct="1">
              <a:spcAft>
                <a:spcPts val="0"/>
              </a:spcAft>
              <a:buClr>
                <a:schemeClr val="accent3"/>
              </a:buClr>
              <a:buFont typeface="Wingdings 2"/>
              <a:buChar char=""/>
              <a:defRPr/>
            </a:pPr>
            <a:r>
              <a:rPr lang="en-US" b="1" i="1" dirty="0" smtClean="0"/>
              <a:t>1. Victory through Faith--Jericho (6) </a:t>
            </a:r>
            <a:r>
              <a:rPr lang="en-US" i="1" dirty="0" smtClean="0"/>
              <a:t>By complete obedience, complete victory</a:t>
            </a:r>
          </a:p>
          <a:p>
            <a:pPr marL="274320" indent="-274320" eaLnBrk="1" fontAlgn="auto" hangingPunct="1">
              <a:spcAft>
                <a:spcPts val="0"/>
              </a:spcAft>
              <a:buClr>
                <a:schemeClr val="accent3"/>
              </a:buClr>
              <a:buFont typeface="Wingdings 2"/>
              <a:buChar char=""/>
              <a:defRPr/>
            </a:pPr>
            <a:r>
              <a:rPr lang="en-US" b="1" i="1" dirty="0" smtClean="0"/>
              <a:t>2. Defeat through Sin--Ai (7) </a:t>
            </a:r>
            <a:r>
              <a:rPr lang="en-US" i="1" dirty="0" smtClean="0"/>
              <a:t>By self-confidence and </a:t>
            </a:r>
            <a:r>
              <a:rPr lang="en-US" i="1" dirty="0" err="1" smtClean="0"/>
              <a:t>unconfessed</a:t>
            </a:r>
            <a:r>
              <a:rPr lang="en-US" i="1" dirty="0" smtClean="0"/>
              <a:t> sin</a:t>
            </a:r>
          </a:p>
          <a:p>
            <a:pPr marL="274320" indent="-274320" eaLnBrk="1" fontAlgn="auto" hangingPunct="1">
              <a:spcAft>
                <a:spcPts val="0"/>
              </a:spcAft>
              <a:buClr>
                <a:schemeClr val="accent3"/>
              </a:buClr>
              <a:buFont typeface="Wingdings 2"/>
              <a:buChar char=""/>
              <a:defRPr/>
            </a:pPr>
            <a:r>
              <a:rPr lang="en-US" b="1" i="1" dirty="0" smtClean="0"/>
              <a:t>3. Restoration (8) </a:t>
            </a:r>
            <a:r>
              <a:rPr lang="en-US" i="1" dirty="0" smtClean="0"/>
              <a:t>By confession, recommitment, and obedience, victory again. After subduing Ai, Joshua made one of his serious mistakes. He made a deal with the </a:t>
            </a:r>
            <a:r>
              <a:rPr lang="en-US" i="1" dirty="0" err="1" smtClean="0"/>
              <a:t>Gibeonites</a:t>
            </a:r>
            <a:r>
              <a:rPr lang="en-US" i="1" dirty="0" smtClean="0"/>
              <a:t>, forgetting warnings in Deut. 7:1-2 and instruction in Joshua 1:8. The crafty </a:t>
            </a:r>
            <a:r>
              <a:rPr lang="en-US" i="1" dirty="0" err="1" smtClean="0"/>
              <a:t>Gibeonites</a:t>
            </a:r>
            <a:r>
              <a:rPr lang="en-US" i="1" dirty="0" smtClean="0"/>
              <a:t> fooled him because he failed to pray and rely on God.</a:t>
            </a:r>
            <a:r>
              <a:rPr lang="en-US" b="1" dirty="0" smtClean="0"/>
              <a:t/>
            </a:r>
            <a:br>
              <a:rPr lang="en-US" b="1" dirty="0" smtClean="0"/>
            </a:b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pPr eaLnBrk="1" hangingPunct="1"/>
            <a:r>
              <a:rPr lang="en-US" smtClean="0"/>
              <a:t>Old Testament Survey- Joshua</a:t>
            </a:r>
          </a:p>
        </p:txBody>
      </p:sp>
      <p:sp>
        <p:nvSpPr>
          <p:cNvPr id="3" name="Content Placeholder 2"/>
          <p:cNvSpPr>
            <a:spLocks noGrp="1"/>
          </p:cNvSpPr>
          <p:nvPr>
            <p:ph idx="1"/>
          </p:nvPr>
        </p:nvSpPr>
        <p:spPr/>
        <p:txBody>
          <a:bodyPr>
            <a:normAutofit fontScale="70000" lnSpcReduction="20000"/>
          </a:bodyPr>
          <a:lstStyle/>
          <a:p>
            <a:pPr marL="274320" indent="-274320" eaLnBrk="1" fontAlgn="auto" hangingPunct="1">
              <a:spcAft>
                <a:spcPts val="0"/>
              </a:spcAft>
              <a:buClr>
                <a:schemeClr val="accent3"/>
              </a:buClr>
              <a:buFont typeface="Wingdings 2"/>
              <a:buChar char=""/>
              <a:defRPr/>
            </a:pPr>
            <a:r>
              <a:rPr lang="en-US" b="1" dirty="0" smtClean="0"/>
              <a:t>OUTLINE OF THE BOOK OF JOSHUA</a:t>
            </a:r>
          </a:p>
          <a:p>
            <a:pPr marL="274320" indent="-274320" eaLnBrk="1" fontAlgn="auto" hangingPunct="1">
              <a:spcAft>
                <a:spcPts val="0"/>
              </a:spcAft>
              <a:buClr>
                <a:schemeClr val="accent3"/>
              </a:buClr>
              <a:buFont typeface="Wingdings 2"/>
              <a:buNone/>
              <a:defRPr/>
            </a:pPr>
            <a:r>
              <a:rPr lang="en-US" b="1" dirty="0" smtClean="0"/>
              <a:t>CONQUERING THE LAND (6-11)</a:t>
            </a:r>
          </a:p>
          <a:p>
            <a:pPr marL="274320" indent="-274320" eaLnBrk="1" fontAlgn="auto" hangingPunct="1">
              <a:spcAft>
                <a:spcPts val="0"/>
              </a:spcAft>
              <a:buClr>
                <a:schemeClr val="accent3"/>
              </a:buClr>
              <a:buFont typeface="Wingdings 2"/>
              <a:buChar char=""/>
              <a:defRPr/>
            </a:pPr>
            <a:r>
              <a:rPr lang="en-US" b="1" i="1" dirty="0" smtClean="0"/>
              <a:t>B. The Southern Campaign (9-10)</a:t>
            </a:r>
          </a:p>
          <a:p>
            <a:pPr marL="274320" indent="-274320" eaLnBrk="1" fontAlgn="auto" hangingPunct="1">
              <a:spcAft>
                <a:spcPts val="0"/>
              </a:spcAft>
              <a:buClr>
                <a:schemeClr val="accent3"/>
              </a:buClr>
              <a:buFont typeface="Wingdings 2"/>
              <a:buChar char=""/>
              <a:defRPr/>
            </a:pPr>
            <a:r>
              <a:rPr lang="en-US" b="1" i="1" dirty="0" smtClean="0"/>
              <a:t>1. Alliance with Gibeon (9) (The </a:t>
            </a:r>
            <a:r>
              <a:rPr lang="en-US" b="1" i="1" dirty="0" err="1" smtClean="0"/>
              <a:t>Gibeonite</a:t>
            </a:r>
            <a:r>
              <a:rPr lang="en-US" b="1" i="1" dirty="0" smtClean="0"/>
              <a:t> deception) </a:t>
            </a:r>
            <a:r>
              <a:rPr lang="en-US" i="1" dirty="0" smtClean="0"/>
              <a:t>Since Joshua was fooled into making the pact he was bound to honor it when he received a call for help from them. It seems a powerful southern coalition of five kings had attacked Gibeon.</a:t>
            </a:r>
          </a:p>
          <a:p>
            <a:pPr marL="274320" indent="-274320" eaLnBrk="1" fontAlgn="auto" hangingPunct="1">
              <a:spcAft>
                <a:spcPts val="0"/>
              </a:spcAft>
              <a:buClr>
                <a:schemeClr val="accent3"/>
              </a:buClr>
              <a:buFont typeface="Wingdings 2"/>
              <a:buChar char=""/>
              <a:defRPr/>
            </a:pPr>
            <a:r>
              <a:rPr lang="en-US" b="1" i="1" dirty="0" smtClean="0"/>
              <a:t>2. War Against the Five Kings (10:1-27) </a:t>
            </a:r>
            <a:r>
              <a:rPr lang="en-US" i="1" dirty="0" smtClean="0"/>
              <a:t>Five nations led by </a:t>
            </a:r>
            <a:r>
              <a:rPr lang="en-US" i="1" dirty="0" err="1" smtClean="0"/>
              <a:t>Adoni-zedek</a:t>
            </a:r>
            <a:r>
              <a:rPr lang="en-US" i="1" dirty="0" smtClean="0"/>
              <a:t>, king of Jerusalem attacked and Joshua brought his army to the rescue with a forced march to the battle scene and God's army routed the enemies with the help of a "small" miracle (the sun stands still).</a:t>
            </a:r>
          </a:p>
          <a:p>
            <a:pPr marL="274320" indent="-274320" eaLnBrk="1" fontAlgn="auto" hangingPunct="1">
              <a:spcAft>
                <a:spcPts val="0"/>
              </a:spcAft>
              <a:buClr>
                <a:schemeClr val="accent3"/>
              </a:buClr>
              <a:buFont typeface="Wingdings 2"/>
              <a:buChar char=""/>
              <a:defRPr/>
            </a:pPr>
            <a:r>
              <a:rPr lang="en-US" i="1" dirty="0" smtClean="0"/>
              <a:t>Two things are clear: </a:t>
            </a:r>
            <a:r>
              <a:rPr lang="en-US" b="1" i="1" dirty="0" smtClean="0"/>
              <a:t>Joshua was a man of his word. He kept his deal even though it had been </a:t>
            </a:r>
            <a:r>
              <a:rPr lang="en-US" i="1" dirty="0" smtClean="0"/>
              <a:t>deceitfully gained. And </a:t>
            </a:r>
            <a:r>
              <a:rPr lang="en-US" b="1" i="1" dirty="0" smtClean="0"/>
              <a:t>God was faithful to his promise of victory even though Joshua made this </a:t>
            </a:r>
            <a:r>
              <a:rPr lang="en-US" i="1" dirty="0" smtClean="0"/>
              <a:t>mistake. Later, other kings will notice that Joshua and his God are trustworthy.</a:t>
            </a:r>
          </a:p>
          <a:p>
            <a:pPr marL="274320" indent="-274320" eaLnBrk="1" fontAlgn="auto" hangingPunct="1">
              <a:spcAft>
                <a:spcPts val="0"/>
              </a:spcAft>
              <a:buClr>
                <a:schemeClr val="accent3"/>
              </a:buClr>
              <a:buFont typeface="Wingdings 2"/>
              <a:buChar char=""/>
              <a:defRPr/>
            </a:pPr>
            <a:r>
              <a:rPr lang="en-US" b="1" i="1" dirty="0" smtClean="0"/>
              <a:t>3. Other Conquests (10:28-43) </a:t>
            </a:r>
            <a:r>
              <a:rPr lang="en-US" i="1" dirty="0" smtClean="0"/>
              <a:t>One after the other, the cities of the south fall to Israel.</a:t>
            </a: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p:txBody>
          <a:bodyPr/>
          <a:lstStyle/>
          <a:p>
            <a:pPr eaLnBrk="1" hangingPunct="1"/>
            <a:r>
              <a:rPr lang="en-US" smtClean="0"/>
              <a:t>Old Testament Survey- Joshua</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b="1" dirty="0" smtClean="0"/>
              <a:t>OUTLINE OF THE BOOK OF JOSHUA</a:t>
            </a:r>
          </a:p>
          <a:p>
            <a:pPr marL="274320" indent="-274320" eaLnBrk="1" fontAlgn="auto" hangingPunct="1">
              <a:spcAft>
                <a:spcPts val="0"/>
              </a:spcAft>
              <a:buClr>
                <a:schemeClr val="accent3"/>
              </a:buClr>
              <a:buFont typeface="Wingdings 2"/>
              <a:buNone/>
              <a:defRPr/>
            </a:pPr>
            <a:r>
              <a:rPr lang="en-US" b="1" dirty="0" smtClean="0"/>
              <a:t>CONQUERING THE LAND (6-11)</a:t>
            </a:r>
          </a:p>
          <a:p>
            <a:pPr marL="274320" indent="-274320" eaLnBrk="1" fontAlgn="auto" hangingPunct="1">
              <a:spcAft>
                <a:spcPts val="0"/>
              </a:spcAft>
              <a:buClr>
                <a:schemeClr val="accent3"/>
              </a:buClr>
              <a:buFont typeface="Wingdings 2"/>
              <a:buChar char=""/>
              <a:defRPr/>
            </a:pPr>
            <a:r>
              <a:rPr lang="en-US" b="1" i="1" dirty="0" smtClean="0"/>
              <a:t>C. The Northern Campaign (11)</a:t>
            </a:r>
          </a:p>
          <a:p>
            <a:pPr marL="274320" indent="-274320" eaLnBrk="1" fontAlgn="auto" hangingPunct="1">
              <a:spcAft>
                <a:spcPts val="0"/>
              </a:spcAft>
              <a:buClr>
                <a:schemeClr val="accent3"/>
              </a:buClr>
              <a:buFont typeface="Wingdings 2"/>
              <a:buChar char=""/>
              <a:defRPr/>
            </a:pPr>
            <a:r>
              <a:rPr lang="en-US" i="1" dirty="0" smtClean="0"/>
              <a:t>1. An alliance of Northern kings brought Joshua into battle.</a:t>
            </a:r>
          </a:p>
          <a:p>
            <a:pPr marL="274320" indent="-274320" eaLnBrk="1" fontAlgn="auto" hangingPunct="1">
              <a:spcAft>
                <a:spcPts val="0"/>
              </a:spcAft>
              <a:buClr>
                <a:schemeClr val="accent3"/>
              </a:buClr>
              <a:buFont typeface="Wingdings 2"/>
              <a:buChar char=""/>
              <a:defRPr/>
            </a:pPr>
            <a:r>
              <a:rPr lang="en-US" i="1" dirty="0" smtClean="0"/>
              <a:t>2. It was such a vast force, it "Struck fear in Joshua's heart." but God answers "Don't be afraid of them. God has Joshua attack before the alliance is fully formed and Israel routs their enemies again.</a:t>
            </a:r>
          </a:p>
          <a:p>
            <a:pPr marL="274320" indent="-274320" eaLnBrk="1" fontAlgn="auto" hangingPunct="1">
              <a:spcAft>
                <a:spcPts val="0"/>
              </a:spcAft>
              <a:buClr>
                <a:schemeClr val="accent3"/>
              </a:buClr>
              <a:buFont typeface="Wingdings 2"/>
              <a:buChar char=""/>
              <a:defRPr/>
            </a:pPr>
            <a:r>
              <a:rPr lang="en-US" i="1" dirty="0" smtClean="0"/>
              <a:t>3. Joshua's final campaigns are against the mountain people, some of whom were giants. All victories bring glory to God.</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p:txBody>
          <a:bodyPr/>
          <a:lstStyle/>
          <a:p>
            <a:pPr eaLnBrk="1" hangingPunct="1"/>
            <a:r>
              <a:rPr lang="en-US" smtClean="0"/>
              <a:t>Old Testament Survey- Joshua</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b="1" dirty="0" smtClean="0"/>
              <a:t>OUTLINE OF THE BOOK OF JOSHUA</a:t>
            </a:r>
          </a:p>
          <a:p>
            <a:pPr marL="274320" indent="-274320" eaLnBrk="1" fontAlgn="auto" hangingPunct="1">
              <a:spcAft>
                <a:spcPts val="0"/>
              </a:spcAft>
              <a:buClr>
                <a:schemeClr val="accent3"/>
              </a:buClr>
              <a:buFont typeface="Wingdings 2"/>
              <a:buChar char=""/>
              <a:defRPr/>
            </a:pPr>
            <a:r>
              <a:rPr lang="en-US" b="1" i="1" dirty="0" smtClean="0"/>
              <a:t>COLONIZING THE LAND (Chapter 12-24)</a:t>
            </a:r>
          </a:p>
          <a:p>
            <a:pPr marL="274320" indent="-274320" eaLnBrk="1" fontAlgn="auto" hangingPunct="1">
              <a:spcAft>
                <a:spcPts val="0"/>
              </a:spcAft>
              <a:buClr>
                <a:schemeClr val="accent3"/>
              </a:buClr>
              <a:buFont typeface="Wingdings 2"/>
              <a:buChar char=""/>
              <a:defRPr/>
            </a:pPr>
            <a:r>
              <a:rPr lang="en-US" i="1" dirty="0" smtClean="0"/>
              <a:t>The remaining chapters recap the victories of the children of Israel and discuss the dividing of the spoils of war, the land, the protection and responsibilities for worship and administration of the new land.</a:t>
            </a:r>
          </a:p>
          <a:p>
            <a:pPr marL="274320" indent="-274320" eaLnBrk="1" fontAlgn="auto" hangingPunct="1">
              <a:spcAft>
                <a:spcPts val="0"/>
              </a:spcAft>
              <a:buClr>
                <a:schemeClr val="accent3"/>
              </a:buClr>
              <a:buFont typeface="Wingdings 2"/>
              <a:buChar char=""/>
              <a:defRPr/>
            </a:pPr>
            <a:r>
              <a:rPr lang="en-US" b="1" i="1" dirty="0" smtClean="0"/>
              <a:t>A. Declaring the Spoils of Victory (12)</a:t>
            </a:r>
          </a:p>
          <a:p>
            <a:pPr marL="274320" indent="-274320" eaLnBrk="1" fontAlgn="auto" hangingPunct="1">
              <a:spcAft>
                <a:spcPts val="0"/>
              </a:spcAft>
              <a:buClr>
                <a:schemeClr val="accent3"/>
              </a:buClr>
              <a:buFont typeface="Wingdings 2"/>
              <a:buChar char=""/>
              <a:defRPr/>
            </a:pPr>
            <a:r>
              <a:rPr lang="en-US" b="1" i="1" dirty="0" smtClean="0"/>
              <a:t>B. Dividing the Spoils of Victory (13-21)</a:t>
            </a:r>
          </a:p>
          <a:p>
            <a:pPr marL="274320" indent="-274320" eaLnBrk="1" fontAlgn="auto" hangingPunct="1">
              <a:spcAft>
                <a:spcPts val="0"/>
              </a:spcAft>
              <a:buClr>
                <a:schemeClr val="accent3"/>
              </a:buClr>
              <a:buFont typeface="Wingdings 2"/>
              <a:buChar char=""/>
              <a:defRPr/>
            </a:pPr>
            <a:r>
              <a:rPr lang="en-US" i="1" dirty="0" smtClean="0"/>
              <a:t>1. Statutes of liberty (13-19)</a:t>
            </a:r>
          </a:p>
          <a:p>
            <a:pPr marL="274320" indent="-274320" eaLnBrk="1" fontAlgn="auto" hangingPunct="1">
              <a:spcAft>
                <a:spcPts val="0"/>
              </a:spcAft>
              <a:buClr>
                <a:schemeClr val="accent3"/>
              </a:buClr>
              <a:buFont typeface="Wingdings 2"/>
              <a:buChar char=""/>
              <a:defRPr/>
            </a:pPr>
            <a:r>
              <a:rPr lang="en-US" i="1" dirty="0" smtClean="0"/>
              <a:t>2. Statements of equality (20)</a:t>
            </a:r>
          </a:p>
          <a:p>
            <a:pPr marL="274320" indent="-274320" eaLnBrk="1" fontAlgn="auto" hangingPunct="1">
              <a:spcAft>
                <a:spcPts val="0"/>
              </a:spcAft>
              <a:buClr>
                <a:schemeClr val="accent3"/>
              </a:buClr>
              <a:buFont typeface="Wingdings 2"/>
              <a:buChar char=""/>
              <a:defRPr/>
            </a:pPr>
            <a:r>
              <a:rPr lang="en-US" i="1" dirty="0" smtClean="0"/>
              <a:t>3. Standards of justice (21)</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6049</TotalTime>
  <Words>37541</Words>
  <Application>Microsoft Office PowerPoint</Application>
  <PresentationFormat>On-screen Show (4:3)</PresentationFormat>
  <Paragraphs>2866</Paragraphs>
  <Slides>428</Slides>
  <Notes>3</Notes>
  <HiddenSlides>0</HiddenSlides>
  <MMClips>0</MMClips>
  <ScaleCrop>false</ScaleCrop>
  <HeadingPairs>
    <vt:vector size="6" baseType="variant">
      <vt:variant>
        <vt:lpstr>Fonts Used</vt:lpstr>
      </vt:variant>
      <vt:variant>
        <vt:i4>7</vt:i4>
      </vt:variant>
      <vt:variant>
        <vt:lpstr>Design Template</vt:lpstr>
      </vt:variant>
      <vt:variant>
        <vt:i4>4</vt:i4>
      </vt:variant>
      <vt:variant>
        <vt:lpstr>Slide Titles</vt:lpstr>
      </vt:variant>
      <vt:variant>
        <vt:i4>428</vt:i4>
      </vt:variant>
    </vt:vector>
  </HeadingPairs>
  <TitlesOfParts>
    <vt:vector size="439" baseType="lpstr">
      <vt:lpstr>Arial</vt:lpstr>
      <vt:lpstr>Calibri</vt:lpstr>
      <vt:lpstr>Constantia</vt:lpstr>
      <vt:lpstr>Wingdings 2</vt:lpstr>
      <vt:lpstr>Times New Roman</vt:lpstr>
      <vt:lpstr>Garamond</vt:lpstr>
      <vt:lpstr>Wingdings</vt:lpstr>
      <vt:lpstr>Flow</vt:lpstr>
      <vt:lpstr>Flow</vt:lpstr>
      <vt:lpstr>Flow</vt:lpstr>
      <vt:lpstr>Flow</vt:lpstr>
      <vt:lpstr>Old Testament Survey- Exodus</vt:lpstr>
      <vt:lpstr>Old Testament Survey- Exodus</vt:lpstr>
      <vt:lpstr>Old Testament Survey- Exodus</vt:lpstr>
      <vt:lpstr>Old Testament Survey- Exodus</vt:lpstr>
      <vt:lpstr>Old Testament Survey- Exodus</vt:lpstr>
      <vt:lpstr>Old Testament Survey- Exodus</vt:lpstr>
      <vt:lpstr>Old Testament Survey- Exodus</vt:lpstr>
      <vt:lpstr>Old Testament Survey- Exodus</vt:lpstr>
      <vt:lpstr>Old Testament Survey- Exodus</vt:lpstr>
      <vt:lpstr>Old Testament Survey- Exodus</vt:lpstr>
      <vt:lpstr>Old Testament Survey- Exodus</vt:lpstr>
      <vt:lpstr>Old Testament Survey- Exodus</vt:lpstr>
      <vt:lpstr>Old Testament Survey- Exodus</vt:lpstr>
      <vt:lpstr>Old Testament Survey- Exodus</vt:lpstr>
      <vt:lpstr>Old Testament Survey- Exodus</vt:lpstr>
      <vt:lpstr>Old Testament Survey- Exodus</vt:lpstr>
      <vt:lpstr>Old Testament Survey- Exodus</vt:lpstr>
      <vt:lpstr>Old Testament Survey- Exodus</vt:lpstr>
      <vt:lpstr>Mount Sinai</vt:lpstr>
      <vt:lpstr>Old Testament Survey- Exodus</vt:lpstr>
      <vt:lpstr>Old Testament Survey- Exodus</vt:lpstr>
      <vt:lpstr>Old Testament Survey- Exodus</vt:lpstr>
      <vt:lpstr>Old Testament Survey- Exodus</vt:lpstr>
      <vt:lpstr>Old Testament Survey- Exodus</vt:lpstr>
      <vt:lpstr>Old Testament Survey- Exodus</vt:lpstr>
      <vt:lpstr>Old Testament Survey- Exodus</vt:lpstr>
      <vt:lpstr>Old Testament Survey- Exodus</vt:lpstr>
      <vt:lpstr>Slide 28</vt:lpstr>
      <vt:lpstr>Slide 29</vt:lpstr>
      <vt:lpstr>Old Testament Survey- Exodus</vt:lpstr>
      <vt:lpstr>Old Testament Survey- Exodus</vt:lpstr>
      <vt:lpstr>Old Testament Survey- Exodus</vt:lpstr>
      <vt:lpstr>Old Testament Survey- Leviticus</vt:lpstr>
      <vt:lpstr>Old Testament Survey- Leviticus</vt:lpstr>
      <vt:lpstr>Old Testament Survey- Leviticus</vt:lpstr>
      <vt:lpstr>Old Testament Survey- Leviticus</vt:lpstr>
      <vt:lpstr>Old Testament Survey- Leviticus</vt:lpstr>
      <vt:lpstr>Old Testament Survey- Leviticus</vt:lpstr>
      <vt:lpstr>Old Testament Survey- Leviticus</vt:lpstr>
      <vt:lpstr>Old Testament Survey- Leviticus</vt:lpstr>
      <vt:lpstr>Old Testament Survey- Leviticus</vt:lpstr>
      <vt:lpstr>Old Testament Survey- Leviticus</vt:lpstr>
      <vt:lpstr>Old Testament Survey- Leviticus</vt:lpstr>
      <vt:lpstr>Old Testament Survey- Leviticus</vt:lpstr>
      <vt:lpstr>Old Testament Survey- Leviticus</vt:lpstr>
      <vt:lpstr>Old Testament Survey- Leviticus</vt:lpstr>
      <vt:lpstr>Old Testament Survey- Leviticus</vt:lpstr>
      <vt:lpstr>Old Testament Survey- Leviticus</vt:lpstr>
      <vt:lpstr>Old Testament Survey- Leviticus</vt:lpstr>
      <vt:lpstr>Old Testament Survey- Leviticus</vt:lpstr>
      <vt:lpstr>Old Testament Survey- Leviticus</vt:lpstr>
      <vt:lpstr>Old Testament Survey- Leviticus</vt:lpstr>
      <vt:lpstr>Old Testament Survey- Leviticus</vt:lpstr>
      <vt:lpstr>Old Testament Survey- Leviticus</vt:lpstr>
      <vt:lpstr>Old Testament Survey- Leviticus</vt:lpstr>
      <vt:lpstr>Old Testament Survey- Numbers</vt:lpstr>
      <vt:lpstr>Old Testament Survey- Numbers</vt:lpstr>
      <vt:lpstr>Old Testament Survey- Numbers</vt:lpstr>
      <vt:lpstr>Old Testament Survey- Numbers</vt:lpstr>
      <vt:lpstr>Old Testament Survey- Numbers</vt:lpstr>
      <vt:lpstr>Old Testament Survey- Numbers</vt:lpstr>
      <vt:lpstr>Old Testament Survey- Numbers</vt:lpstr>
      <vt:lpstr>Old Testament Survey- Numbers</vt:lpstr>
      <vt:lpstr>Old Testament Survey- Numbers</vt:lpstr>
      <vt:lpstr>Old Testament Survey- Numbers</vt:lpstr>
      <vt:lpstr>Old Testament Survey- Numbers</vt:lpstr>
      <vt:lpstr>Old Testament Survey- Numbers</vt:lpstr>
      <vt:lpstr>Old Testament Survey- Numbers</vt:lpstr>
      <vt:lpstr>Old Testament Survey- Deuteronomy</vt:lpstr>
      <vt:lpstr>Old Testament Survey- Deuteronomy</vt:lpstr>
      <vt:lpstr>Old Testament Survey- Deuteronomy</vt:lpstr>
      <vt:lpstr>Slide 72</vt:lpstr>
      <vt:lpstr>Slide 73</vt:lpstr>
      <vt:lpstr>Old Testament Survey- Deuteronomy</vt:lpstr>
      <vt:lpstr>Slide 75</vt:lpstr>
      <vt:lpstr>Slide 76</vt:lpstr>
      <vt:lpstr>Old Testament Survey- Deuteronomy</vt:lpstr>
      <vt:lpstr>Old Testament Survey- Deuteronomy</vt:lpstr>
      <vt:lpstr>Temptation of Jesus and Deuteronomy</vt:lpstr>
      <vt:lpstr>Old Testament Survey- Joshua</vt:lpstr>
      <vt:lpstr>Old Testament Survey- Joshua</vt:lpstr>
      <vt:lpstr>Old Testament Survey- Joshua</vt:lpstr>
      <vt:lpstr>Old Testament Survey- Joshua</vt:lpstr>
      <vt:lpstr>Old Testament Survey- Joshua</vt:lpstr>
      <vt:lpstr>Old Testament Survey- Joshua</vt:lpstr>
      <vt:lpstr>Old Testament Survey- Joshua</vt:lpstr>
      <vt:lpstr>Old Testament Survey- Joshua</vt:lpstr>
      <vt:lpstr>Old Testament Survey- Joshua</vt:lpstr>
      <vt:lpstr>Old Testament Survey- Joshua</vt:lpstr>
      <vt:lpstr>Old Testament Survey- Joshua</vt:lpstr>
      <vt:lpstr>Old Testament Survey- Joshua</vt:lpstr>
      <vt:lpstr>Old Testament Survey- Joshua</vt:lpstr>
      <vt:lpstr>Old Testament Survey- Joshua</vt:lpstr>
      <vt:lpstr>Slide 94</vt:lpstr>
      <vt:lpstr>Old Testament Survey- Joshua</vt:lpstr>
      <vt:lpstr>Old Testament Survey- Joshua</vt:lpstr>
      <vt:lpstr>Old Testament Survey- Joshua</vt:lpstr>
      <vt:lpstr>Old Testament Survey- Joshua</vt:lpstr>
      <vt:lpstr>Old Testament Survey- Joshua</vt:lpstr>
      <vt:lpstr>Old Testament Survey- Joshua</vt:lpstr>
      <vt:lpstr>Old Testament Survey- Judges</vt:lpstr>
      <vt:lpstr>Old Testament Survey- Judges</vt:lpstr>
      <vt:lpstr>Old Testament Survey- Judges</vt:lpstr>
      <vt:lpstr>Old Testament Survey- Judges</vt:lpstr>
      <vt:lpstr>Old Testament Survey- Judges</vt:lpstr>
      <vt:lpstr>Old Testament Survey- Judges</vt:lpstr>
      <vt:lpstr>Old Testament Survey- Judges</vt:lpstr>
      <vt:lpstr>Old Testament Survey- Judges</vt:lpstr>
      <vt:lpstr>Old Testament Survey- Judges</vt:lpstr>
      <vt:lpstr>Old Testament Survey- Judges</vt:lpstr>
      <vt:lpstr>Old Testament Survey- Judges</vt:lpstr>
      <vt:lpstr>Old Testament Survey- Judges</vt:lpstr>
      <vt:lpstr>Old Testament Survey- Judges</vt:lpstr>
      <vt:lpstr>Old Testament Survey- Ruth</vt:lpstr>
      <vt:lpstr>Old Testament Survey- Ruth</vt:lpstr>
      <vt:lpstr>Old Testament Survey- Ruth</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Old Testament Survey- 1 &amp; 2 Samuel</vt:lpstr>
      <vt:lpstr>Slide 200</vt:lpstr>
      <vt:lpstr>Old Testament Survey- 1 &amp; 2 Samuel</vt:lpstr>
      <vt:lpstr>Old Testament Survey- 1 &amp; 2 Samuel</vt:lpstr>
      <vt:lpstr>Old Testament Survey- 1 &amp; 2 Samuel</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Kings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Survey- 1 &amp; 2 Chronicles</vt:lpstr>
      <vt:lpstr>Old Testament Survey- Ezra</vt:lpstr>
      <vt:lpstr>Old Testament Survey- Ezra</vt:lpstr>
      <vt:lpstr>Old Testament Survey- Ezra</vt:lpstr>
      <vt:lpstr>Old Testament Survey- Ezra</vt:lpstr>
      <vt:lpstr>Old Testament Survey- Ezra</vt:lpstr>
      <vt:lpstr>Old Testament Survey- Ezra</vt:lpstr>
      <vt:lpstr>Old Testament Survey- Ezra</vt:lpstr>
      <vt:lpstr>Old Testament Survey- Ezra</vt:lpstr>
      <vt:lpstr>Old Testament Survey- Ezra</vt:lpstr>
      <vt:lpstr>Old Testament Survey- Ezra</vt:lpstr>
      <vt:lpstr>Old Testament Survey- Ezra</vt:lpstr>
      <vt:lpstr>Old Testament Survey- Ezra</vt:lpstr>
      <vt:lpstr>Old Testament Survey- Ezra</vt:lpstr>
      <vt:lpstr>Old Testament Survey- Ezra</vt:lpstr>
      <vt:lpstr>Old Testament Survey- Ezra</vt:lpstr>
      <vt:lpstr>Old Testament Survey- Ezra</vt:lpstr>
      <vt:lpstr>Old Testament Survey- Ezra</vt:lpstr>
      <vt:lpstr>Old Testament Survey- Ezra</vt:lpstr>
      <vt:lpstr>Old Testament Survey- Ezra</vt:lpstr>
      <vt:lpstr>Old Testament Survey- Ezra</vt:lpstr>
      <vt:lpstr>Old Testament Survey- Ezra</vt:lpstr>
      <vt:lpstr>Old Testament Survey- Ezra</vt:lpstr>
      <vt:lpstr>Old Testament Survey- Ezra</vt:lpstr>
      <vt:lpstr>Old Testament Survey- Ezra</vt:lpstr>
      <vt:lpstr>Old Testament Survey- Ezra</vt:lpstr>
      <vt:lpstr>Old Testament Survey- Ezra</vt:lpstr>
      <vt:lpstr>Old Testament Survey- Ezra</vt:lpstr>
      <vt:lpstr>Old Testament Survey- Ezra</vt:lpstr>
      <vt:lpstr>Old Testament Survey- Ezra</vt:lpstr>
      <vt:lpstr>Old Testament Survey- Ezra</vt:lpstr>
      <vt:lpstr>Old Testament Survey- Ezra</vt:lpstr>
      <vt:lpstr>Old Testament Survey- Ezra</vt:lpstr>
      <vt:lpstr>Old Testament Survey- Ezra</vt:lpstr>
      <vt:lpstr>Old Testament Survey- Ezra</vt:lpstr>
      <vt:lpstr>Old Testament Survey- Ezra</vt:lpstr>
      <vt:lpstr>Old Testament Survey- Nehemiah</vt:lpstr>
      <vt:lpstr>Old Testament Survey- Nehemiah</vt:lpstr>
      <vt:lpstr>Old Testament Survey- Nehemiah</vt:lpstr>
      <vt:lpstr>Old Testament Survey- Nehemiah</vt:lpstr>
      <vt:lpstr>Old Testament Survey- Nehemiah</vt:lpstr>
      <vt:lpstr>Old Testament Survey- Nehemiah</vt:lpstr>
      <vt:lpstr>Old Testament Survey- Nehemiah</vt:lpstr>
      <vt:lpstr>Old Testament Survey- Nehemiah</vt:lpstr>
      <vt:lpstr>Old Testament Survey- Nehemiah</vt:lpstr>
      <vt:lpstr>Old Testament Survey- Nehemiah</vt:lpstr>
      <vt:lpstr>Old Testament Survey- Nehemiah</vt:lpstr>
      <vt:lpstr>Old Testament Survey- Nehemiah</vt:lpstr>
      <vt:lpstr>Old Testament Survey- Nehemiah</vt:lpstr>
      <vt:lpstr>Old Testament Survey- Nehemiah</vt:lpstr>
      <vt:lpstr>Old Testament Survey- Nehemiah</vt:lpstr>
      <vt:lpstr>Old Testament Survey- Nehemiah</vt:lpstr>
      <vt:lpstr>Old Testament Survey- Esther</vt:lpstr>
      <vt:lpstr>Old Testament Survey- Esther</vt:lpstr>
      <vt:lpstr>Old Testament Survey- Esther</vt:lpstr>
      <vt:lpstr>Old Testament Survey- Esther</vt:lpstr>
      <vt:lpstr>Old Testament Survey- Esther</vt:lpstr>
      <vt:lpstr>Old Testament Survey- Esther</vt:lpstr>
      <vt:lpstr>Old Testament Survey- Esther</vt:lpstr>
      <vt:lpstr>Old Testament Survey- Esther</vt:lpstr>
      <vt:lpstr>Old Testament Survey- Esther</vt:lpstr>
      <vt:lpstr>Old Testament Survey- Esther</vt:lpstr>
      <vt:lpstr>Old Testament Survey- Esther</vt:lpstr>
      <vt:lpstr>Old Testament Survey- Esther</vt:lpstr>
      <vt:lpstr>Old Testament Survey- Esther</vt:lpstr>
      <vt:lpstr>Old Testament Survey- Esther</vt:lpstr>
      <vt:lpstr>Old Testament Survey- Esther</vt:lpstr>
      <vt:lpstr>Old Testament Survey- Esther</vt:lpstr>
      <vt:lpstr>Old Testament Survey- Esther</vt:lpstr>
      <vt:lpstr>Old Testament Survey- Esther</vt:lpstr>
      <vt:lpstr>Old Testament Survey- Esther</vt:lpstr>
      <vt:lpstr>Old Testament Survey- Esther</vt:lpstr>
      <vt:lpstr>Old Testament Survey- Esther</vt:lpstr>
      <vt:lpstr>Old Testament Survey- Esther</vt:lpstr>
      <vt:lpstr>Old Testament Survey- Esther</vt:lpstr>
      <vt:lpstr>Old Testament Survey- Esther</vt:lpstr>
      <vt:lpstr>Old Testament Survey- Esther</vt:lpstr>
      <vt:lpstr>Old Testament Survey- Esther</vt:lpstr>
      <vt:lpstr>Old Testament Survey- Esther</vt:lpstr>
      <vt:lpstr>Old Testament Survey- Esther</vt:lpstr>
      <vt:lpstr>Old Testament Survey- Esther</vt:lpstr>
      <vt:lpstr>Old Testament Survey- Esther</vt:lpstr>
      <vt:lpstr>Old Testament Survey- Esther</vt:lpstr>
      <vt:lpstr>Old Testament Survey- Esther</vt:lpstr>
      <vt:lpstr>Old Testament Survey- Esther</vt:lpstr>
      <vt:lpstr>Old Testament Survey- Esther</vt:lpstr>
      <vt:lpstr>Old Testament Survey- Esther</vt:lpstr>
      <vt:lpstr>Old Testament Survey- Esther</vt:lpstr>
      <vt:lpstr>Old Testament Survey- Esther</vt:lpstr>
      <vt:lpstr>Slide 428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 Testament Survey- Exodus</dc:title>
  <dc:creator>Robert Thurman</dc:creator>
  <cp:lastModifiedBy>Robert Thurman</cp:lastModifiedBy>
  <cp:revision>61</cp:revision>
  <dcterms:created xsi:type="dcterms:W3CDTF">2010-05-02T12:41:50Z</dcterms:created>
  <dcterms:modified xsi:type="dcterms:W3CDTF">2013-05-03T14:22:07Z</dcterms:modified>
</cp:coreProperties>
</file>